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75" r:id="rId5"/>
    <p:sldId id="348" r:id="rId6"/>
    <p:sldId id="277" r:id="rId7"/>
    <p:sldId id="278" r:id="rId8"/>
    <p:sldId id="349" r:id="rId9"/>
    <p:sldId id="279" r:id="rId10"/>
    <p:sldId id="305" r:id="rId11"/>
    <p:sldId id="351" r:id="rId12"/>
    <p:sldId id="343" r:id="rId13"/>
    <p:sldId id="344" r:id="rId14"/>
    <p:sldId id="346" r:id="rId15"/>
    <p:sldId id="347" r:id="rId16"/>
    <p:sldId id="336" r:id="rId17"/>
    <p:sldId id="337" r:id="rId18"/>
    <p:sldId id="338" r:id="rId19"/>
    <p:sldId id="339" r:id="rId20"/>
    <p:sldId id="340" r:id="rId21"/>
    <p:sldId id="296" r:id="rId22"/>
    <p:sldId id="297" r:id="rId23"/>
    <p:sldId id="315" r:id="rId24"/>
    <p:sldId id="285" r:id="rId25"/>
    <p:sldId id="295" r:id="rId26"/>
    <p:sldId id="34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5F1E3EC-32FB-48CB-8535-6B2A89F620C3}">
          <p14:sldIdLst>
            <p14:sldId id="275"/>
            <p14:sldId id="348"/>
            <p14:sldId id="277"/>
            <p14:sldId id="278"/>
            <p14:sldId id="349"/>
            <p14:sldId id="279"/>
            <p14:sldId id="305"/>
            <p14:sldId id="351"/>
            <p14:sldId id="343"/>
            <p14:sldId id="344"/>
            <p14:sldId id="346"/>
            <p14:sldId id="347"/>
            <p14:sldId id="336"/>
            <p14:sldId id="337"/>
            <p14:sldId id="338"/>
            <p14:sldId id="339"/>
            <p14:sldId id="340"/>
            <p14:sldId id="296"/>
            <p14:sldId id="297"/>
            <p14:sldId id="315"/>
            <p14:sldId id="285"/>
            <p14:sldId id="295"/>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FECDF-4B06-4C9F-A5C1-8A2CF998F66E}" type="datetimeFigureOut">
              <a:rPr lang="en-US" smtClean="0"/>
              <a:t>9/21/2022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46209" eaLnBrk="0" hangingPunct="0">
              <a:defRPr sz="900">
                <a:solidFill>
                  <a:schemeClr val="tx1"/>
                </a:solidFill>
                <a:latin typeface="Arial" pitchFamily="34" charset="0"/>
              </a:defRPr>
            </a:lvl1pPr>
            <a:lvl2pPr marL="729531" indent="-280589" defTabSz="946209" eaLnBrk="0" hangingPunct="0">
              <a:defRPr sz="900">
                <a:solidFill>
                  <a:schemeClr val="tx1"/>
                </a:solidFill>
                <a:latin typeface="Arial" pitchFamily="34" charset="0"/>
              </a:defRPr>
            </a:lvl2pPr>
            <a:lvl3pPr marL="1122355" indent="-224470" defTabSz="946209" eaLnBrk="0" hangingPunct="0">
              <a:defRPr sz="900">
                <a:solidFill>
                  <a:schemeClr val="tx1"/>
                </a:solidFill>
                <a:latin typeface="Arial" pitchFamily="34" charset="0"/>
              </a:defRPr>
            </a:lvl3pPr>
            <a:lvl4pPr marL="1571297" indent="-224470" defTabSz="946209" eaLnBrk="0" hangingPunct="0">
              <a:defRPr sz="900">
                <a:solidFill>
                  <a:schemeClr val="tx1"/>
                </a:solidFill>
                <a:latin typeface="Arial" pitchFamily="34" charset="0"/>
              </a:defRPr>
            </a:lvl4pPr>
            <a:lvl5pPr marL="2020240" indent="-224470" defTabSz="946209" eaLnBrk="0" hangingPunct="0">
              <a:defRPr sz="900">
                <a:solidFill>
                  <a:schemeClr val="tx1"/>
                </a:solidFill>
                <a:latin typeface="Arial" pitchFamily="34" charset="0"/>
              </a:defRPr>
            </a:lvl5pPr>
            <a:lvl6pPr marL="2469182" indent="-224470" defTabSz="946209" eaLnBrk="0" fontAlgn="base" hangingPunct="0">
              <a:spcBef>
                <a:spcPct val="0"/>
              </a:spcBef>
              <a:spcAft>
                <a:spcPct val="0"/>
              </a:spcAft>
              <a:defRPr sz="900">
                <a:solidFill>
                  <a:schemeClr val="tx1"/>
                </a:solidFill>
                <a:latin typeface="Arial" pitchFamily="34" charset="0"/>
              </a:defRPr>
            </a:lvl6pPr>
            <a:lvl7pPr marL="2918123" indent="-224470" defTabSz="946209" eaLnBrk="0" fontAlgn="base" hangingPunct="0">
              <a:spcBef>
                <a:spcPct val="0"/>
              </a:spcBef>
              <a:spcAft>
                <a:spcPct val="0"/>
              </a:spcAft>
              <a:defRPr sz="900">
                <a:solidFill>
                  <a:schemeClr val="tx1"/>
                </a:solidFill>
                <a:latin typeface="Arial" pitchFamily="34" charset="0"/>
              </a:defRPr>
            </a:lvl7pPr>
            <a:lvl8pPr marL="3367065" indent="-224470" defTabSz="946209" eaLnBrk="0" fontAlgn="base" hangingPunct="0">
              <a:spcBef>
                <a:spcPct val="0"/>
              </a:spcBef>
              <a:spcAft>
                <a:spcPct val="0"/>
              </a:spcAft>
              <a:defRPr sz="900">
                <a:solidFill>
                  <a:schemeClr val="tx1"/>
                </a:solidFill>
                <a:latin typeface="Arial" pitchFamily="34" charset="0"/>
              </a:defRPr>
            </a:lvl8pPr>
            <a:lvl9pPr marL="3816007" indent="-224470" defTabSz="946209" eaLnBrk="0" fontAlgn="base" hangingPunct="0">
              <a:spcBef>
                <a:spcPct val="0"/>
              </a:spcBef>
              <a:spcAft>
                <a:spcPct val="0"/>
              </a:spcAft>
              <a:defRPr sz="900">
                <a:solidFill>
                  <a:schemeClr val="tx1"/>
                </a:solidFill>
                <a:latin typeface="Arial" pitchFamily="34" charset="0"/>
              </a:defRPr>
            </a:lvl9pPr>
          </a:lstStyle>
          <a:p>
            <a:pPr eaLnBrk="1" hangingPunct="1"/>
            <a:fld id="{C13B29D4-7F23-4539-9DD7-B79F30415F32}" type="slidenum">
              <a:rPr lang="en-US" sz="1100"/>
              <a:pPr eaLnBrk="1" hangingPunct="1"/>
              <a:t>1</a:t>
            </a:fld>
            <a:endParaRPr lang="en-US" sz="11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15</a:t>
            </a:fld>
            <a:endParaRPr lang="en-US"/>
          </a:p>
        </p:txBody>
      </p:sp>
    </p:spTree>
    <p:extLst>
      <p:ext uri="{BB962C8B-B14F-4D97-AF65-F5344CB8AC3E}">
        <p14:creationId xmlns:p14="http://schemas.microsoft.com/office/powerpoint/2010/main" val="409019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16</a:t>
            </a:fld>
            <a:endParaRPr lang="en-US"/>
          </a:p>
        </p:txBody>
      </p:sp>
    </p:spTree>
    <p:extLst>
      <p:ext uri="{BB962C8B-B14F-4D97-AF65-F5344CB8AC3E}">
        <p14:creationId xmlns:p14="http://schemas.microsoft.com/office/powerpoint/2010/main" val="213411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17</a:t>
            </a:fld>
            <a:endParaRPr lang="en-US" dirty="0"/>
          </a:p>
        </p:txBody>
      </p:sp>
    </p:spTree>
    <p:extLst>
      <p:ext uri="{BB962C8B-B14F-4D97-AF65-F5344CB8AC3E}">
        <p14:creationId xmlns:p14="http://schemas.microsoft.com/office/powerpoint/2010/main" val="319957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18</a:t>
            </a:fld>
            <a:endParaRPr lang="en-US"/>
          </a:p>
        </p:txBody>
      </p:sp>
    </p:spTree>
    <p:extLst>
      <p:ext uri="{BB962C8B-B14F-4D97-AF65-F5344CB8AC3E}">
        <p14:creationId xmlns:p14="http://schemas.microsoft.com/office/powerpoint/2010/main" val="208340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19</a:t>
            </a:fld>
            <a:endParaRPr lang="en-US"/>
          </a:p>
        </p:txBody>
      </p:sp>
    </p:spTree>
    <p:extLst>
      <p:ext uri="{BB962C8B-B14F-4D97-AF65-F5344CB8AC3E}">
        <p14:creationId xmlns:p14="http://schemas.microsoft.com/office/powerpoint/2010/main" val="106656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20</a:t>
            </a:fld>
            <a:endParaRPr lang="en-US" dirty="0"/>
          </a:p>
        </p:txBody>
      </p:sp>
    </p:spTree>
    <p:extLst>
      <p:ext uri="{BB962C8B-B14F-4D97-AF65-F5344CB8AC3E}">
        <p14:creationId xmlns:p14="http://schemas.microsoft.com/office/powerpoint/2010/main" val="121958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21</a:t>
            </a:fld>
            <a:endParaRPr lang="en-US" dirty="0"/>
          </a:p>
        </p:txBody>
      </p:sp>
    </p:spTree>
    <p:extLst>
      <p:ext uri="{BB962C8B-B14F-4D97-AF65-F5344CB8AC3E}">
        <p14:creationId xmlns:p14="http://schemas.microsoft.com/office/powerpoint/2010/main" val="202875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22</a:t>
            </a:fld>
            <a:endParaRPr lang="en-US" dirty="0"/>
          </a:p>
        </p:txBody>
      </p:sp>
    </p:spTree>
    <p:extLst>
      <p:ext uri="{BB962C8B-B14F-4D97-AF65-F5344CB8AC3E}">
        <p14:creationId xmlns:p14="http://schemas.microsoft.com/office/powerpoint/2010/main" val="414736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23</a:t>
            </a:fld>
            <a:endParaRPr lang="en-US" dirty="0"/>
          </a:p>
        </p:txBody>
      </p:sp>
    </p:spTree>
    <p:extLst>
      <p:ext uri="{BB962C8B-B14F-4D97-AF65-F5344CB8AC3E}">
        <p14:creationId xmlns:p14="http://schemas.microsoft.com/office/powerpoint/2010/main" val="38602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3</a:t>
            </a:fld>
            <a:endParaRPr lang="en-US" dirty="0"/>
          </a:p>
        </p:txBody>
      </p:sp>
    </p:spTree>
    <p:extLst>
      <p:ext uri="{BB962C8B-B14F-4D97-AF65-F5344CB8AC3E}">
        <p14:creationId xmlns:p14="http://schemas.microsoft.com/office/powerpoint/2010/main" val="229414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4</a:t>
            </a:fld>
            <a:endParaRPr lang="en-US" dirty="0"/>
          </a:p>
        </p:txBody>
      </p:sp>
    </p:spTree>
    <p:extLst>
      <p:ext uri="{BB962C8B-B14F-4D97-AF65-F5344CB8AC3E}">
        <p14:creationId xmlns:p14="http://schemas.microsoft.com/office/powerpoint/2010/main" val="4428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6</a:t>
            </a:fld>
            <a:endParaRPr lang="en-US" dirty="0"/>
          </a:p>
        </p:txBody>
      </p:sp>
    </p:spTree>
    <p:extLst>
      <p:ext uri="{BB962C8B-B14F-4D97-AF65-F5344CB8AC3E}">
        <p14:creationId xmlns:p14="http://schemas.microsoft.com/office/powerpoint/2010/main" val="171916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7</a:t>
            </a:fld>
            <a:endParaRPr lang="en-US" dirty="0"/>
          </a:p>
        </p:txBody>
      </p:sp>
    </p:spTree>
    <p:extLst>
      <p:ext uri="{BB962C8B-B14F-4D97-AF65-F5344CB8AC3E}">
        <p14:creationId xmlns:p14="http://schemas.microsoft.com/office/powerpoint/2010/main" val="257391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8</a:t>
            </a:fld>
            <a:endParaRPr lang="en-US" dirty="0"/>
          </a:p>
        </p:txBody>
      </p:sp>
    </p:spTree>
    <p:extLst>
      <p:ext uri="{BB962C8B-B14F-4D97-AF65-F5344CB8AC3E}">
        <p14:creationId xmlns:p14="http://schemas.microsoft.com/office/powerpoint/2010/main" val="194096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4A402-B111-4A36-A367-B8FC4DA164E5}" type="slidenum">
              <a:rPr lang="en-US" smtClean="0"/>
              <a:t>9</a:t>
            </a:fld>
            <a:endParaRPr lang="en-US" dirty="0"/>
          </a:p>
        </p:txBody>
      </p:sp>
    </p:spTree>
    <p:extLst>
      <p:ext uri="{BB962C8B-B14F-4D97-AF65-F5344CB8AC3E}">
        <p14:creationId xmlns:p14="http://schemas.microsoft.com/office/powerpoint/2010/main" val="19882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13</a:t>
            </a:fld>
            <a:endParaRPr lang="en-US"/>
          </a:p>
        </p:txBody>
      </p:sp>
    </p:spTree>
    <p:extLst>
      <p:ext uri="{BB962C8B-B14F-4D97-AF65-F5344CB8AC3E}">
        <p14:creationId xmlns:p14="http://schemas.microsoft.com/office/powerpoint/2010/main" val="210880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54A402-B111-4A36-A367-B8FC4DA164E5}" type="slidenum">
              <a:rPr lang="en-US" smtClean="0"/>
              <a:t>14</a:t>
            </a:fld>
            <a:endParaRPr lang="en-US"/>
          </a:p>
        </p:txBody>
      </p:sp>
    </p:spTree>
    <p:extLst>
      <p:ext uri="{BB962C8B-B14F-4D97-AF65-F5344CB8AC3E}">
        <p14:creationId xmlns:p14="http://schemas.microsoft.com/office/powerpoint/2010/main" val="427305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a:t>9/21/2021</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Governor's Crime Commission   9/21/2020</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9/21/2021</a:t>
            </a:r>
          </a:p>
        </p:txBody>
      </p:sp>
      <p:sp>
        <p:nvSpPr>
          <p:cNvPr id="3" name="Footer Placeholder 2"/>
          <p:cNvSpPr>
            <a:spLocks noGrp="1"/>
          </p:cNvSpPr>
          <p:nvPr>
            <p:ph type="ftr" sz="quarter" idx="11"/>
          </p:nvPr>
        </p:nvSpPr>
        <p:spPr/>
        <p:txBody>
          <a:bodyPr/>
          <a:lstStyle/>
          <a:p>
            <a:r>
              <a:rPr lang="en-US"/>
              <a:t>Governor's Crime Commission   9/21/2020</a:t>
            </a:r>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9/21/2021</a:t>
            </a:r>
          </a:p>
        </p:txBody>
      </p:sp>
      <p:sp>
        <p:nvSpPr>
          <p:cNvPr id="3" name="Footer Placeholder 2"/>
          <p:cNvSpPr>
            <a:spLocks noGrp="1"/>
          </p:cNvSpPr>
          <p:nvPr>
            <p:ph type="ftr" sz="quarter" idx="11"/>
          </p:nvPr>
        </p:nvSpPr>
        <p:spPr/>
        <p:txBody>
          <a:bodyPr/>
          <a:lstStyle/>
          <a:p>
            <a:r>
              <a:rPr lang="en-US"/>
              <a:t>Governor's Crime Commission   9/21/2020</a:t>
            </a:r>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Governor's Crime Commission   9/21/2020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r>
              <a:rPr lang="en-US"/>
              <a:t>9/21/2021</a:t>
            </a:r>
          </a:p>
        </p:txBody>
      </p:sp>
      <p:sp>
        <p:nvSpPr>
          <p:cNvPr id="5" name="Footer Placeholder 4"/>
          <p:cNvSpPr>
            <a:spLocks noGrp="1"/>
          </p:cNvSpPr>
          <p:nvPr>
            <p:ph type="ftr" sz="quarter" idx="11"/>
          </p:nvPr>
        </p:nvSpPr>
        <p:spPr/>
        <p:txBody>
          <a:bodyPr/>
          <a:lstStyle/>
          <a:p>
            <a:r>
              <a:rPr lang="en-US"/>
              <a:t>Governor's Crime Commission   9/21/2020</a:t>
            </a:r>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9/21/2021</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r>
              <a:rPr lang="en-US"/>
              <a:t>Governor's Crime Commission   9/21/2020</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9/21/2021</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9/21/2021</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r>
              <a:rPr lang="en-US"/>
              <a:t>Governor's Crime Commission   9/21/2020</a:t>
            </a:r>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r>
              <a:rPr lang="en-US"/>
              <a:t>9/21/2021</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r>
              <a:rPr lang="en-US"/>
              <a:t>Governor's Crime Commission   9/21/2020</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in.Puri1@ncdps.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Keyon.Ashe1@ncdps.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ncgccd.org/planning/cji/nptreat.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vests@usdoj.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noFill/>
          <a:effectLst>
            <a:innerShdw blurRad="63500" dist="50800" dir="5400000">
              <a:prstClr val="black">
                <a:alpha val="50000"/>
              </a:prstClr>
            </a:innerShdw>
          </a:effectLst>
        </p:spPr>
        <p:txBody>
          <a:bodyPr rtlCol="0">
            <a:normAutofit/>
          </a:bodyPr>
          <a:lstStyle/>
          <a:p>
            <a:pPr algn="ctr">
              <a:defRPr/>
            </a:pPr>
            <a:endParaRPr lang="en-US" sz="20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r>
              <a:rPr lang="en-US" sz="20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GRANT WRITING WORKSHOP</a:t>
            </a:r>
          </a:p>
          <a:p>
            <a:pPr algn="ctr">
              <a:defRPr/>
            </a:pPr>
            <a:endParaRPr lang="en-US" sz="20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defRPr/>
            </a:pPr>
            <a:br>
              <a:rPr lang="en-US" sz="20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000"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Navin Puri, Lead Planner, Governor’s Crime Commission</a:t>
            </a:r>
            <a:b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Navin.Puri1@ncdps.gov</a:t>
            </a:r>
            <a:b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Keyon Ashe MBA, Criminal Justice Planner, Governor’s Crime Commission</a:t>
            </a:r>
            <a:b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Keyon.Ashe1@ncdps.gov</a:t>
            </a:r>
            <a:endParaRPr lang="en-US" sz="2000" b="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6" name="Rectangle 2"/>
          <p:cNvSpPr>
            <a:spLocks noGrp="1" noChangeArrowheads="1"/>
          </p:cNvSpPr>
          <p:nvPr>
            <p:ph type="title"/>
          </p:nvPr>
        </p:nvSpPr>
        <p:spPr>
          <a:effectLst>
            <a:outerShdw blurRad="76200" dir="18900000" sy="23000" kx="-1200000" algn="bl" rotWithShape="0">
              <a:prstClr val="black">
                <a:alpha val="20000"/>
              </a:prstClr>
            </a:outerShdw>
          </a:effectLst>
        </p:spPr>
        <p:txBody>
          <a:bodyPr rtlCol="0">
            <a:norm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8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1300" dirty="0"/>
            </a:br>
            <a:endParaRPr lang="en-US" sz="1300" b="1" cap="small"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715B5BD-A3B5-4092-933C-1FE0B9F3B008}"/>
              </a:ext>
            </a:extLst>
          </p:cNvPr>
          <p:cNvSpPr txBox="1"/>
          <p:nvPr/>
        </p:nvSpPr>
        <p:spPr>
          <a:xfrm>
            <a:off x="-457200" y="152400"/>
            <a:ext cx="9601200" cy="1446550"/>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Criminal Justice Improvement Committee</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4D75586-BF8D-40E0-822E-47CF9B420166}"/>
              </a:ext>
            </a:extLst>
          </p:cNvPr>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322742028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4204-F0C2-4705-8AFD-1454277869F6}"/>
              </a:ext>
            </a:extLst>
          </p:cNvPr>
          <p:cNvSpPr>
            <a:spLocks noGrp="1"/>
          </p:cNvSpPr>
          <p:nvPr>
            <p:ph type="ctrTitle"/>
          </p:nvPr>
        </p:nvSpPr>
        <p:spPr>
          <a:xfrm>
            <a:off x="685800" y="1752601"/>
            <a:ext cx="7772400" cy="761999"/>
          </a:xfrm>
        </p:spPr>
        <p:txBody>
          <a:bodyPr>
            <a:normAutofit fontScale="90000"/>
          </a:bodyPr>
          <a:lstStyle/>
          <a:p>
            <a:pPr algn="ctr"/>
            <a:r>
              <a:rPr lang="en-US" sz="2000" dirty="0">
                <a:solidFill>
                  <a:schemeClr val="accent1"/>
                </a:solidFill>
                <a:effectLst/>
                <a:latin typeface="Times New Roman" panose="02020603050405020304" pitchFamily="18" charset="0"/>
                <a:cs typeface="Times New Roman" panose="02020603050405020304" pitchFamily="18" charset="0"/>
              </a:rPr>
              <a:t>Crisis Intervention Training</a:t>
            </a:r>
            <a:br>
              <a:rPr lang="en-US" sz="2000" dirty="0">
                <a:solidFill>
                  <a:schemeClr val="accent1"/>
                </a:solidFill>
                <a:effectLst/>
                <a:latin typeface="Times New Roman" panose="02020603050405020304" pitchFamily="18" charset="0"/>
                <a:cs typeface="Times New Roman" panose="02020603050405020304" pitchFamily="18" charset="0"/>
              </a:rPr>
            </a:br>
            <a:r>
              <a:rPr lang="en-US" sz="2000" dirty="0">
                <a:solidFill>
                  <a:schemeClr val="accent1"/>
                </a:solidFill>
                <a:effectLst/>
                <a:latin typeface="Times New Roman" panose="02020603050405020304" pitchFamily="18" charset="0"/>
                <a:cs typeface="Times New Roman" panose="02020603050405020304" pitchFamily="18" charset="0"/>
              </a:rPr>
              <a:t>Up to 2 years</a:t>
            </a:r>
            <a:br>
              <a:rPr lang="en-US" sz="2000" dirty="0">
                <a:solidFill>
                  <a:schemeClr val="accent1"/>
                </a:solidFill>
                <a:effectLst/>
                <a:latin typeface="Times New Roman" panose="02020603050405020304" pitchFamily="18" charset="0"/>
                <a:cs typeface="Times New Roman" panose="02020603050405020304" pitchFamily="18" charset="0"/>
              </a:rPr>
            </a:br>
            <a:r>
              <a:rPr lang="en-US" sz="2000" dirty="0">
                <a:solidFill>
                  <a:schemeClr val="accent1"/>
                </a:solidFill>
                <a:effectLst/>
                <a:latin typeface="Times New Roman" panose="02020603050405020304" pitchFamily="18" charset="0"/>
                <a:cs typeface="Times New Roman" panose="02020603050405020304" pitchFamily="18" charset="0"/>
              </a:rPr>
              <a:t>Regional Application (Up to $ 200,0000 per year)</a:t>
            </a:r>
            <a:br>
              <a:rPr lang="en-US" sz="2000" dirty="0">
                <a:solidFill>
                  <a:schemeClr val="accent1"/>
                </a:solidFill>
                <a:effectLst/>
                <a:latin typeface="Times New Roman" panose="02020603050405020304" pitchFamily="18" charset="0"/>
                <a:cs typeface="Times New Roman" panose="02020603050405020304" pitchFamily="18" charset="0"/>
              </a:rPr>
            </a:br>
            <a:r>
              <a:rPr lang="en-US" sz="2000" dirty="0">
                <a:solidFill>
                  <a:schemeClr val="accent1"/>
                </a:solidFill>
                <a:effectLst/>
                <a:latin typeface="Times New Roman" panose="02020603050405020304" pitchFamily="18" charset="0"/>
                <a:cs typeface="Times New Roman" panose="02020603050405020304" pitchFamily="18" charset="0"/>
              </a:rPr>
              <a:t>Local Agency (Up to $ 75,000 per year)</a:t>
            </a:r>
          </a:p>
        </p:txBody>
      </p:sp>
      <p:sp>
        <p:nvSpPr>
          <p:cNvPr id="3" name="Subtitle 2">
            <a:extLst>
              <a:ext uri="{FF2B5EF4-FFF2-40B4-BE49-F238E27FC236}">
                <a16:creationId xmlns:a16="http://schemas.microsoft.com/office/drawing/2014/main" id="{34E428FB-C159-4258-ACCC-1D1DCC57B833}"/>
              </a:ext>
            </a:extLst>
          </p:cNvPr>
          <p:cNvSpPr>
            <a:spLocks noGrp="1"/>
          </p:cNvSpPr>
          <p:nvPr>
            <p:ph type="subTitle" idx="1"/>
          </p:nvPr>
        </p:nvSpPr>
        <p:spPr>
          <a:xfrm>
            <a:off x="685800" y="2667000"/>
            <a:ext cx="7772400" cy="2144311"/>
          </a:xfrm>
        </p:spPr>
        <p:txBody>
          <a:bodyPr>
            <a:noAutofit/>
          </a:bodyPr>
          <a:lstStyle/>
          <a:p>
            <a:pPr marL="285750" indent="-285750"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Criminal Justice Improvement Team is seeking applications from Law Enforcement Agencies that are seeking to utilize the Crisis Intervention Team Model in their law enforcement efforts. </a:t>
            </a:r>
          </a:p>
          <a:p>
            <a:pPr marL="285750" indent="-285750"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Seeking to fund efforts by the North Carolina Justice Academy and/or other community partners to broaden and enhance the Crisis Intervention Model as implemented in North Carolina. </a:t>
            </a:r>
          </a:p>
          <a:p>
            <a:pPr marL="285750" indent="-285750"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Seeking applications for law enforcement agencies who are seeking support to ensure that their officers complete CIT training. </a:t>
            </a:r>
          </a:p>
          <a:p>
            <a:pPr marL="285750" indent="-285750"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Criminal Justice Improvement Committee will also be considering applications for a regional team approach to CIT Training. </a:t>
            </a:r>
          </a:p>
          <a:p>
            <a:pPr marL="285750" indent="-285750"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These applicants must demonstrate and ensure that their project will provide CIT training and implementation support in at least 3 counties or more for consideration as a regional project. </a:t>
            </a:r>
          </a:p>
          <a:p>
            <a:pPr marL="285750" indent="-285750"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Applicants may apply for registration costs, supplies, and travel to ensure that officers and other staff (e.g., dispatchers, advocates or other staff interacting with the public) are able to partake in this training. </a:t>
            </a:r>
          </a:p>
        </p:txBody>
      </p:sp>
      <p:sp>
        <p:nvSpPr>
          <p:cNvPr id="4" name="Footer Placeholder 3">
            <a:extLst>
              <a:ext uri="{FF2B5EF4-FFF2-40B4-BE49-F238E27FC236}">
                <a16:creationId xmlns:a16="http://schemas.microsoft.com/office/drawing/2014/main" id="{F5508672-F8F5-476F-B55F-89F3E667C423}"/>
              </a:ext>
            </a:extLst>
          </p:cNvPr>
          <p:cNvSpPr>
            <a:spLocks noGrp="1"/>
          </p:cNvSpPr>
          <p:nvPr>
            <p:ph type="ftr" sz="quarter" idx="11"/>
          </p:nvPr>
        </p:nvSpPr>
        <p:spPr>
          <a:xfrm>
            <a:off x="4953000" y="6400800"/>
            <a:ext cx="4191000" cy="365125"/>
          </a:xfrm>
        </p:spPr>
        <p:txBody>
          <a:bodyPr/>
          <a:lstStyle/>
          <a:p>
            <a:r>
              <a:rPr lang="en-US" dirty="0"/>
              <a:t>Governor's Crime Commission   10/12/2022</a:t>
            </a:r>
          </a:p>
        </p:txBody>
      </p:sp>
    </p:spTree>
    <p:extLst>
      <p:ext uri="{BB962C8B-B14F-4D97-AF65-F5344CB8AC3E}">
        <p14:creationId xmlns:p14="http://schemas.microsoft.com/office/powerpoint/2010/main" val="286646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BF4C-BDE7-4AD2-8A00-3FFEF9DD7B49}"/>
              </a:ext>
            </a:extLst>
          </p:cNvPr>
          <p:cNvSpPr>
            <a:spLocks noGrp="1"/>
          </p:cNvSpPr>
          <p:nvPr>
            <p:ph type="ctrTitle"/>
          </p:nvPr>
        </p:nvSpPr>
        <p:spPr/>
        <p:txBody>
          <a:bodyPr>
            <a:noAutofit/>
          </a:bodyPr>
          <a:lstStyle/>
          <a:p>
            <a:pPr algn="ctr"/>
            <a:r>
              <a:rPr lang="en-US" sz="4000" dirty="0">
                <a:solidFill>
                  <a:schemeClr val="accent1"/>
                </a:solidFill>
              </a:rPr>
              <a:t>Mental Health/Law Enforcement Project</a:t>
            </a:r>
            <a:br>
              <a:rPr lang="en-US" sz="4000" dirty="0">
                <a:solidFill>
                  <a:schemeClr val="accent1"/>
                </a:solidFill>
              </a:rPr>
            </a:br>
            <a:r>
              <a:rPr lang="en-US" sz="4000" dirty="0">
                <a:solidFill>
                  <a:schemeClr val="accent1"/>
                </a:solidFill>
              </a:rPr>
              <a:t>Up to 2 Years</a:t>
            </a:r>
          </a:p>
        </p:txBody>
      </p:sp>
      <p:sp>
        <p:nvSpPr>
          <p:cNvPr id="3" name="Subtitle 2">
            <a:extLst>
              <a:ext uri="{FF2B5EF4-FFF2-40B4-BE49-F238E27FC236}">
                <a16:creationId xmlns:a16="http://schemas.microsoft.com/office/drawing/2014/main" id="{FD16AB3A-2A64-40E7-8244-2087C909A6EC}"/>
              </a:ext>
            </a:extLst>
          </p:cNvPr>
          <p:cNvSpPr>
            <a:spLocks noGrp="1"/>
          </p:cNvSpPr>
          <p:nvPr>
            <p:ph type="subTitle" idx="1"/>
          </p:nvPr>
        </p:nvSpPr>
        <p:spPr>
          <a:xfrm>
            <a:off x="685800" y="3611606"/>
            <a:ext cx="7772400" cy="2796337"/>
          </a:xfrm>
        </p:spPr>
        <p:txBody>
          <a:bodyPr>
            <a:normAutofit/>
          </a:bodyPr>
          <a:lstStyle/>
          <a:p>
            <a:pPr algn="ctr"/>
            <a:r>
              <a:rPr lang="en-US" sz="2000" dirty="0"/>
              <a:t>Projects will be categorized into three types:</a:t>
            </a:r>
          </a:p>
          <a:p>
            <a:pPr algn="ctr"/>
            <a:endParaRPr lang="en-US" sz="2000" dirty="0"/>
          </a:p>
          <a:p>
            <a:pPr algn="ctr"/>
            <a:r>
              <a:rPr lang="en-US" sz="2000" dirty="0"/>
              <a:t>Small Category (Population 50,000 or Less): Up to $ 75,000/year</a:t>
            </a:r>
          </a:p>
          <a:p>
            <a:pPr algn="ctr"/>
            <a:endParaRPr lang="en-US" sz="2000" dirty="0"/>
          </a:p>
          <a:p>
            <a:pPr algn="ctr"/>
            <a:r>
              <a:rPr lang="en-US" sz="2000" dirty="0"/>
              <a:t>Middle Category (Population 50,001 – 200,000): Up to $ 120,000/year</a:t>
            </a:r>
          </a:p>
          <a:p>
            <a:pPr algn="ctr"/>
            <a:endParaRPr lang="en-US" sz="2000" dirty="0"/>
          </a:p>
          <a:p>
            <a:pPr algn="ctr"/>
            <a:r>
              <a:rPr lang="en-US" sz="2000" dirty="0"/>
              <a:t>Large Category (Population 200,001 or higher): Up to $ 225,000/year</a:t>
            </a:r>
          </a:p>
        </p:txBody>
      </p:sp>
      <p:sp>
        <p:nvSpPr>
          <p:cNvPr id="4" name="Footer Placeholder 3">
            <a:extLst>
              <a:ext uri="{FF2B5EF4-FFF2-40B4-BE49-F238E27FC236}">
                <a16:creationId xmlns:a16="http://schemas.microsoft.com/office/drawing/2014/main" id="{4F039E77-81D4-4690-A4CF-FD8B7372C5EB}"/>
              </a:ext>
            </a:extLst>
          </p:cNvPr>
          <p:cNvSpPr>
            <a:spLocks noGrp="1"/>
          </p:cNvSpPr>
          <p:nvPr>
            <p:ph type="ftr" sz="quarter" idx="11"/>
          </p:nvPr>
        </p:nvSpPr>
        <p:spPr>
          <a:xfrm>
            <a:off x="4419600" y="6407943"/>
            <a:ext cx="4724400" cy="365125"/>
          </a:xfrm>
        </p:spPr>
        <p:txBody>
          <a:bodyPr/>
          <a:lstStyle/>
          <a:p>
            <a:r>
              <a:rPr lang="en-US" dirty="0"/>
              <a:t>Governor's Crime Commission   10/12/2022</a:t>
            </a:r>
          </a:p>
        </p:txBody>
      </p:sp>
    </p:spTree>
    <p:extLst>
      <p:ext uri="{BB962C8B-B14F-4D97-AF65-F5344CB8AC3E}">
        <p14:creationId xmlns:p14="http://schemas.microsoft.com/office/powerpoint/2010/main" val="247703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7165-1AEE-477A-976C-0DC6B7C13E3D}"/>
              </a:ext>
            </a:extLst>
          </p:cNvPr>
          <p:cNvSpPr>
            <a:spLocks noGrp="1"/>
          </p:cNvSpPr>
          <p:nvPr>
            <p:ph type="ctrTitle"/>
          </p:nvPr>
        </p:nvSpPr>
        <p:spPr>
          <a:xfrm>
            <a:off x="685800" y="1752601"/>
            <a:ext cx="7772400" cy="1066799"/>
          </a:xfrm>
        </p:spPr>
        <p:txBody>
          <a:bodyPr>
            <a:normAutofit fontScale="90000"/>
          </a:bodyPr>
          <a:lstStyle/>
          <a:p>
            <a:pPr algn="ctr"/>
            <a:r>
              <a:rPr lang="en-US" sz="3600" dirty="0">
                <a:solidFill>
                  <a:schemeClr val="accent1"/>
                </a:solidFill>
              </a:rPr>
              <a:t>Mental Health/Law Enforcement Project (Continued)</a:t>
            </a:r>
          </a:p>
        </p:txBody>
      </p:sp>
      <p:sp>
        <p:nvSpPr>
          <p:cNvPr id="3" name="Subtitle 2">
            <a:extLst>
              <a:ext uri="{FF2B5EF4-FFF2-40B4-BE49-F238E27FC236}">
                <a16:creationId xmlns:a16="http://schemas.microsoft.com/office/drawing/2014/main" id="{14152C17-CBFF-4FD8-8607-5A59B849429D}"/>
              </a:ext>
            </a:extLst>
          </p:cNvPr>
          <p:cNvSpPr>
            <a:spLocks noGrp="1"/>
          </p:cNvSpPr>
          <p:nvPr>
            <p:ph type="subTitle" idx="1"/>
          </p:nvPr>
        </p:nvSpPr>
        <p:spPr>
          <a:xfrm>
            <a:off x="685800" y="2971800"/>
            <a:ext cx="7772400" cy="3657600"/>
          </a:xfrm>
        </p:spPr>
        <p:txBody>
          <a:bodyPr>
            <a:noAutofit/>
          </a:bodyPr>
          <a:lstStyle/>
          <a:p>
            <a:pPr marL="285750" indent="-285750"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Criminal Justice Improvement Committee is soliciting applications to fund </a:t>
            </a:r>
            <a:r>
              <a:rPr lang="en-US" sz="1400" b="1" dirty="0">
                <a:latin typeface="Times New Roman" panose="02020603050405020304" pitchFamily="18" charset="0"/>
                <a:cs typeface="Times New Roman" panose="02020603050405020304" pitchFamily="18" charset="0"/>
              </a:rPr>
              <a:t>a small number of projects </a:t>
            </a:r>
            <a:r>
              <a:rPr lang="en-US" sz="1400" dirty="0">
                <a:latin typeface="Times New Roman" panose="02020603050405020304" pitchFamily="18" charset="0"/>
                <a:cs typeface="Times New Roman" panose="02020603050405020304" pitchFamily="18" charset="0"/>
              </a:rPr>
              <a:t>in this priority. </a:t>
            </a:r>
          </a:p>
          <a:p>
            <a:pPr marL="285750" indent="-28575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Applicants can apply for up to </a:t>
            </a:r>
            <a:r>
              <a:rPr lang="en-US" sz="1400" b="1" dirty="0">
                <a:latin typeface="Times New Roman" panose="02020603050405020304" pitchFamily="18" charset="0"/>
                <a:cs typeface="Times New Roman" panose="02020603050405020304" pitchFamily="18" charset="0"/>
              </a:rPr>
              <a:t>two years of funding</a:t>
            </a:r>
            <a:r>
              <a:rPr lang="en-US" sz="1400" dirty="0">
                <a:latin typeface="Times New Roman" panose="02020603050405020304" pitchFamily="18" charset="0"/>
                <a:cs typeface="Times New Roman" panose="02020603050405020304" pitchFamily="18" charset="0"/>
              </a:rPr>
              <a:t> in accordance with the stated federal funding maximum for their jurisdiction. </a:t>
            </a:r>
          </a:p>
          <a:p>
            <a:pPr marL="285750" indent="-28575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The  Committee is seeking to fund no more than </a:t>
            </a:r>
            <a:r>
              <a:rPr lang="en-US" sz="1400" b="1" dirty="0">
                <a:latin typeface="Times New Roman" panose="02020603050405020304" pitchFamily="18" charset="0"/>
                <a:cs typeface="Times New Roman" panose="02020603050405020304" pitchFamily="18" charset="0"/>
              </a:rPr>
              <a:t>one or two in each category </a:t>
            </a:r>
            <a:r>
              <a:rPr lang="en-US" sz="1400" dirty="0">
                <a:latin typeface="Times New Roman" panose="02020603050405020304" pitchFamily="18" charset="0"/>
                <a:cs typeface="Times New Roman" panose="02020603050405020304" pitchFamily="18" charset="0"/>
              </a:rPr>
              <a:t>for mental health diversion and co-responder projects. </a:t>
            </a:r>
          </a:p>
          <a:p>
            <a:pPr marL="285750" indent="-28575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Agencies are asked to demonstrate a collaborative and unified effort in their community approach to the growing problem of mental health. </a:t>
            </a:r>
          </a:p>
          <a:p>
            <a:pPr algn="l"/>
            <a:endParaRPr lang="en-US" sz="14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Ø"/>
            </a:pPr>
            <a:r>
              <a:rPr lang="en-US" sz="1400" b="1" dirty="0">
                <a:latin typeface="Times New Roman" panose="02020603050405020304" pitchFamily="18" charset="0"/>
                <a:cs typeface="Times New Roman" panose="02020603050405020304" pitchFamily="18" charset="0"/>
              </a:rPr>
              <a:t>Models that can be used include those that are promoted by the National Alliance on Mental Illness and these pilot projects must show an association between local law enforcement agencies, mental health service providers, and local government support</a:t>
            </a:r>
            <a:r>
              <a:rPr lang="en-US" sz="1400" dirty="0">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834979B3-E6C9-41D9-B9C1-47DEADF3F203}"/>
              </a:ext>
            </a:extLst>
          </p:cNvPr>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153746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381000"/>
            <a:ext cx="7543800" cy="609600"/>
          </a:xfrm>
        </p:spPr>
        <p:txBody>
          <a:bodyPr/>
          <a:lstStyle/>
          <a:p>
            <a:pPr algn="ctr"/>
            <a:r>
              <a:rPr lang="en-US" sz="3200" b="1" dirty="0">
                <a:solidFill>
                  <a:schemeClr val="accent1"/>
                </a:solidFill>
                <a:latin typeface="Arial" pitchFamily="34" charset="0"/>
                <a:cs typeface="Arial" pitchFamily="34" charset="0"/>
              </a:rPr>
              <a:t>Resource</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990600"/>
            <a:ext cx="7924800" cy="5060535"/>
          </a:xfrm>
        </p:spPr>
      </p:pic>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106226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81000"/>
            <a:ext cx="7543800" cy="1752600"/>
          </a:xfrm>
        </p:spPr>
        <p:txBody>
          <a:bodyPr>
            <a:normAutofit fontScale="90000"/>
          </a:bodyPr>
          <a:lstStyle/>
          <a:p>
            <a:pPr algn="ctr"/>
            <a:br>
              <a:rPr lang="en-US" sz="3200" b="1" dirty="0">
                <a:solidFill>
                  <a:schemeClr val="tx1"/>
                </a:solidFill>
              </a:rPr>
            </a:br>
            <a:br>
              <a:rPr lang="en-US" sz="3200" b="1" dirty="0">
                <a:solidFill>
                  <a:schemeClr val="tx1"/>
                </a:solidFill>
              </a:rPr>
            </a:br>
            <a:r>
              <a:rPr lang="en-US" sz="3200" b="1" dirty="0">
                <a:solidFill>
                  <a:schemeClr val="accent1"/>
                </a:solidFill>
                <a:latin typeface="Arial" panose="020B0604020202020204" pitchFamily="34" charset="0"/>
                <a:cs typeface="Arial" panose="020B0604020202020204" pitchFamily="34" charset="0"/>
              </a:rPr>
              <a:t>General Information </a:t>
            </a:r>
            <a:br>
              <a:rPr lang="en-US" sz="3200" b="1"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rPr>
              <a:t>T</a:t>
            </a:r>
            <a:r>
              <a:rPr lang="en-US" sz="2000" b="1" dirty="0">
                <a:solidFill>
                  <a:schemeClr val="tx1"/>
                </a:solidFill>
                <a:latin typeface="Arial" panose="020B0604020202020204" pitchFamily="34" charset="0"/>
                <a:cs typeface="Arial" panose="020B0604020202020204" pitchFamily="34" charset="0"/>
              </a:rPr>
              <a:t>o be included in all Project Narratives:</a:t>
            </a:r>
            <a:br>
              <a:rPr lang="en-US" sz="2400" b="1" dirty="0">
                <a:solidFill>
                  <a:schemeClr val="tx1"/>
                </a:solidFill>
                <a:latin typeface="+mn-lt"/>
                <a:cs typeface="Arial" pitchFamily="34" charset="0"/>
              </a:rPr>
            </a:br>
            <a:br>
              <a:rPr lang="en-US" sz="2400" b="1" dirty="0">
                <a:solidFill>
                  <a:schemeClr val="tx1"/>
                </a:solidFill>
                <a:latin typeface="+mn-lt"/>
                <a:cs typeface="Arial" pitchFamily="34" charset="0"/>
              </a:rPr>
            </a:br>
            <a:endParaRPr lang="en-US" sz="2400" b="1" dirty="0">
              <a:solidFill>
                <a:schemeClr val="tx1"/>
              </a:solidFill>
              <a:latin typeface="+mn-lt"/>
              <a:cs typeface="Arial" pitchFamily="34" charset="0"/>
            </a:endParaRPr>
          </a:p>
        </p:txBody>
      </p:sp>
      <p:sp>
        <p:nvSpPr>
          <p:cNvPr id="20483" name="Rectangle 3"/>
          <p:cNvSpPr>
            <a:spLocks noGrp="1" noChangeArrowheads="1"/>
          </p:cNvSpPr>
          <p:nvPr>
            <p:ph type="body" idx="1"/>
          </p:nvPr>
        </p:nvSpPr>
        <p:spPr>
          <a:xfrm>
            <a:off x="838200" y="1828800"/>
            <a:ext cx="7543800" cy="3962400"/>
          </a:xfrm>
        </p:spPr>
        <p:txBody>
          <a:bodyPr anchor="t">
            <a:noAutofit/>
          </a:bodyPr>
          <a:lstStyle/>
          <a:p>
            <a:endParaRPr lang="en-US" sz="2200" dirty="0">
              <a:solidFill>
                <a:schemeClr val="accent1">
                  <a:lumMod val="75000"/>
                </a:schemeClr>
              </a:solidFill>
              <a:latin typeface="Arial" panose="020B0604020202020204" pitchFamily="34" charset="0"/>
              <a:cs typeface="Arial" panose="020B0604020202020204" pitchFamily="34" charset="0"/>
            </a:endParaRPr>
          </a:p>
          <a:p>
            <a:pPr marL="109728" indent="0">
              <a:buNone/>
            </a:pPr>
            <a:endParaRPr lang="en-US" sz="2200" dirty="0">
              <a:solidFill>
                <a:schemeClr val="accent1"/>
              </a:solidFill>
              <a:latin typeface="Arial" panose="020B0604020202020204" pitchFamily="34" charset="0"/>
              <a:cs typeface="Arial" panose="020B0604020202020204" pitchFamily="34" charset="0"/>
            </a:endParaRPr>
          </a:p>
          <a:p>
            <a:r>
              <a:rPr lang="en-US" sz="2200" dirty="0">
                <a:solidFill>
                  <a:schemeClr val="accent1"/>
                </a:solidFill>
                <a:latin typeface="Arial" panose="020B0604020202020204" pitchFamily="34" charset="0"/>
                <a:cs typeface="Arial" panose="020B0604020202020204" pitchFamily="34" charset="0"/>
              </a:rPr>
              <a:t>Explanation of budget items should be provided in the Project Narrative.  </a:t>
            </a:r>
          </a:p>
          <a:p>
            <a:pPr>
              <a:buFont typeface="Wingdings" pitchFamily="2" charset="2"/>
              <a:buNone/>
            </a:pPr>
            <a:endParaRPr lang="en-US" sz="2200" dirty="0">
              <a:solidFill>
                <a:schemeClr val="accent1"/>
              </a:solidFill>
              <a:latin typeface="Arial" panose="020B0604020202020204" pitchFamily="34" charset="0"/>
              <a:cs typeface="Arial" panose="020B0604020202020204" pitchFamily="34" charset="0"/>
            </a:endParaRPr>
          </a:p>
          <a:p>
            <a:r>
              <a:rPr lang="en-US" sz="2200" dirty="0">
                <a:solidFill>
                  <a:schemeClr val="accent1"/>
                </a:solidFill>
                <a:latin typeface="Arial" panose="020B0604020202020204" pitchFamily="34" charset="0"/>
                <a:cs typeface="Arial" panose="020B0604020202020204" pitchFamily="34" charset="0"/>
              </a:rPr>
              <a:t>Provide an estimation of the number of participants for the Training projects and the impact that it will have statewide.</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120185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762000" y="1113537"/>
            <a:ext cx="7620000" cy="4868163"/>
          </a:xfrm>
        </p:spPr>
        <p:txBody>
          <a:bodyPr anchor="t">
            <a:noAutofit/>
          </a:bodyPr>
          <a:lstStyle/>
          <a:p>
            <a:pPr marL="0" indent="0" algn="ctr">
              <a:lnSpc>
                <a:spcPct val="90000"/>
              </a:lnSpc>
              <a:buNone/>
              <a:defRPr/>
            </a:pPr>
            <a:endParaRPr lang="en-US" sz="2000" b="1" dirty="0">
              <a:latin typeface="Arial" panose="020B0604020202020204" pitchFamily="34" charset="0"/>
              <a:cs typeface="Arial" panose="020B0604020202020204" pitchFamily="34" charset="0"/>
            </a:endParaRPr>
          </a:p>
          <a:p>
            <a:pPr marL="0" indent="0" algn="ctr">
              <a:lnSpc>
                <a:spcPct val="90000"/>
              </a:lnSpc>
              <a:buNone/>
              <a:defRPr/>
            </a:pPr>
            <a:endParaRPr lang="en-US" sz="2000" b="1" dirty="0">
              <a:solidFill>
                <a:schemeClr val="accent1"/>
              </a:solidFill>
              <a:latin typeface="Arial" panose="020B0604020202020204" pitchFamily="34" charset="0"/>
              <a:cs typeface="Arial" panose="020B0604020202020204" pitchFamily="34" charset="0"/>
            </a:endParaRPr>
          </a:p>
          <a:p>
            <a:pPr>
              <a:lnSpc>
                <a:spcPct val="90000"/>
              </a:lnSpc>
              <a:defRPr/>
            </a:pPr>
            <a:r>
              <a:rPr lang="en-US" sz="2200" dirty="0">
                <a:solidFill>
                  <a:schemeClr val="accent1"/>
                </a:solidFill>
                <a:latin typeface="Arial" panose="020B0604020202020204" pitchFamily="34" charset="0"/>
                <a:cs typeface="Arial" panose="020B0604020202020204" pitchFamily="34" charset="0"/>
              </a:rPr>
              <a:t>Must strictly follow the established reporting guidelines for all progress and implementation reports as outlined at:</a:t>
            </a:r>
          </a:p>
          <a:p>
            <a:pPr>
              <a:lnSpc>
                <a:spcPct val="90000"/>
              </a:lnSpc>
              <a:defRPr/>
            </a:pPr>
            <a:endParaRPr lang="en-US" sz="400" dirty="0">
              <a:solidFill>
                <a:schemeClr val="accent1"/>
              </a:solidFill>
              <a:latin typeface="Arial" panose="020B0604020202020204" pitchFamily="34" charset="0"/>
              <a:cs typeface="Arial" panose="020B0604020202020204" pitchFamily="34" charset="0"/>
            </a:endParaRPr>
          </a:p>
          <a:p>
            <a:pPr algn="ctr">
              <a:lnSpc>
                <a:spcPct val="90000"/>
              </a:lnSpc>
              <a:buNone/>
              <a:defRPr/>
            </a:pPr>
            <a:r>
              <a:rPr lang="en-US" sz="2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http://www.ncgccd.org/planning/cji/nptreat.pdf</a:t>
            </a:r>
            <a:r>
              <a:rPr lang="en-US" sz="2200" dirty="0">
                <a:solidFill>
                  <a:schemeClr val="accent1"/>
                </a:solidFill>
                <a:latin typeface="Arial" panose="020B0604020202020204" pitchFamily="34" charset="0"/>
                <a:cs typeface="Arial" panose="020B0604020202020204" pitchFamily="34" charset="0"/>
              </a:rPr>
              <a:t> </a:t>
            </a:r>
          </a:p>
          <a:p>
            <a:pPr algn="ctr">
              <a:lnSpc>
                <a:spcPct val="90000"/>
              </a:lnSpc>
              <a:buNone/>
              <a:defRPr/>
            </a:pPr>
            <a:endParaRPr lang="en-US" sz="1000" dirty="0">
              <a:solidFill>
                <a:schemeClr val="accent1"/>
              </a:solidFill>
              <a:latin typeface="Arial" panose="020B0604020202020204" pitchFamily="34" charset="0"/>
              <a:cs typeface="Arial" panose="020B0604020202020204" pitchFamily="34" charset="0"/>
            </a:endParaRPr>
          </a:p>
          <a:p>
            <a:pPr>
              <a:lnSpc>
                <a:spcPct val="90000"/>
              </a:lnSpc>
              <a:defRPr/>
            </a:pPr>
            <a:r>
              <a:rPr lang="en-US" sz="2200" dirty="0">
                <a:solidFill>
                  <a:schemeClr val="accent1"/>
                </a:solidFill>
                <a:latin typeface="Arial" panose="020B0604020202020204" pitchFamily="34" charset="0"/>
                <a:cs typeface="Arial" panose="020B0604020202020204" pitchFamily="34" charset="0"/>
              </a:rPr>
              <a:t>Must verify Non-Profit Status when submitting their application. (i.e. a current 501(C)(3) certification and have a valid federal tax identification number).</a:t>
            </a:r>
          </a:p>
          <a:p>
            <a:pPr marL="0" indent="0">
              <a:lnSpc>
                <a:spcPct val="90000"/>
              </a:lnSpc>
              <a:buNone/>
              <a:defRPr/>
            </a:pPr>
            <a:endParaRPr lang="en-US" sz="1000" u="sng" dirty="0">
              <a:solidFill>
                <a:schemeClr val="accent1"/>
              </a:solidFill>
              <a:latin typeface="Arial" panose="020B0604020202020204" pitchFamily="34" charset="0"/>
              <a:cs typeface="Arial" panose="020B0604020202020204" pitchFamily="34" charset="0"/>
            </a:endParaRPr>
          </a:p>
          <a:p>
            <a:pPr>
              <a:lnSpc>
                <a:spcPct val="90000"/>
              </a:lnSpc>
              <a:defRPr/>
            </a:pPr>
            <a:r>
              <a:rPr lang="en-US" sz="2200" u="sng" dirty="0">
                <a:solidFill>
                  <a:schemeClr val="accent1"/>
                </a:solidFill>
                <a:latin typeface="Arial" panose="020B0604020202020204" pitchFamily="34" charset="0"/>
                <a:cs typeface="Arial" panose="020B0604020202020204" pitchFamily="34" charset="0"/>
              </a:rPr>
              <a:t>Required to provide a copy of the agency’s general accounting procedures, operating oversight  structure and current financial statement with the application.  </a:t>
            </a:r>
          </a:p>
          <a:p>
            <a:pPr>
              <a:lnSpc>
                <a:spcPct val="90000"/>
              </a:lnSpc>
              <a:defRPr/>
            </a:pPr>
            <a:endParaRPr lang="en-US" sz="800" u="sng" dirty="0">
              <a:solidFill>
                <a:schemeClr val="accent1">
                  <a:lumMod val="75000"/>
                </a:schemeClr>
              </a:solidFill>
              <a:latin typeface="Arial" panose="020B0604020202020204" pitchFamily="34" charset="0"/>
              <a:cs typeface="Arial" panose="020B0604020202020204" pitchFamily="34" charset="0"/>
            </a:endParaRPr>
          </a:p>
        </p:txBody>
      </p:sp>
      <p:sp>
        <p:nvSpPr>
          <p:cNvPr id="22531" name="Text Box 3"/>
          <p:cNvSpPr txBox="1">
            <a:spLocks noChangeArrowheads="1"/>
          </p:cNvSpPr>
          <p:nvPr/>
        </p:nvSpPr>
        <p:spPr bwMode="auto">
          <a:xfrm>
            <a:off x="609600" y="528762"/>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spcBef>
                <a:spcPct val="50000"/>
              </a:spcBef>
            </a:pPr>
            <a:r>
              <a:rPr lang="en-US" sz="3200" b="1" dirty="0">
                <a:cs typeface="Arial" panose="020B0604020202020204" pitchFamily="34" charset="0"/>
              </a:rPr>
              <a:t>General Information for </a:t>
            </a:r>
            <a:r>
              <a:rPr lang="en-US" sz="3200" b="1" dirty="0">
                <a:solidFill>
                  <a:schemeClr val="tx2"/>
                </a:solidFill>
                <a:cs typeface="Arial" panose="020B0604020202020204" pitchFamily="34" charset="0"/>
              </a:rPr>
              <a:t>Non-Profits</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426887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914400" y="1371600"/>
            <a:ext cx="7577138" cy="3825875"/>
          </a:xfrm>
        </p:spPr>
        <p:txBody>
          <a:bodyPr anchor="t"/>
          <a:lstStyle/>
          <a:p>
            <a:pPr>
              <a:lnSpc>
                <a:spcPct val="90000"/>
              </a:lnSpc>
              <a:defRPr/>
            </a:pPr>
            <a:r>
              <a:rPr lang="en-US" sz="2200" dirty="0">
                <a:solidFill>
                  <a:schemeClr val="accent1"/>
                </a:solidFill>
                <a:latin typeface="Arial" panose="020B0604020202020204" pitchFamily="34" charset="0"/>
                <a:cs typeface="Arial" panose="020B0604020202020204" pitchFamily="34" charset="0"/>
              </a:rPr>
              <a:t>Should have a </a:t>
            </a:r>
            <a:r>
              <a:rPr lang="en-US" sz="2200" u="sng" dirty="0">
                <a:solidFill>
                  <a:schemeClr val="accent1"/>
                </a:solidFill>
                <a:latin typeface="Arial" panose="020B0604020202020204" pitchFamily="34" charset="0"/>
                <a:cs typeface="Arial" panose="020B0604020202020204" pitchFamily="34" charset="0"/>
              </a:rPr>
              <a:t>letter of commitment of collaboration</a:t>
            </a:r>
            <a:r>
              <a:rPr lang="en-US" sz="2200" dirty="0">
                <a:solidFill>
                  <a:schemeClr val="accent1"/>
                </a:solidFill>
                <a:latin typeface="Arial" panose="020B0604020202020204" pitchFamily="34" charset="0"/>
                <a:cs typeface="Arial" panose="020B0604020202020204" pitchFamily="34" charset="0"/>
              </a:rPr>
              <a:t> for their proposal from a state or local partnering governmental agency. </a:t>
            </a:r>
          </a:p>
          <a:p>
            <a:pPr>
              <a:lnSpc>
                <a:spcPct val="90000"/>
              </a:lnSpc>
              <a:defRPr/>
            </a:pPr>
            <a:endParaRPr lang="en-US" sz="2200" dirty="0">
              <a:solidFill>
                <a:schemeClr val="accent1"/>
              </a:solidFill>
              <a:latin typeface="Arial" panose="020B0604020202020204" pitchFamily="34" charset="0"/>
              <a:cs typeface="Arial" panose="020B0604020202020204" pitchFamily="34" charset="0"/>
            </a:endParaRPr>
          </a:p>
          <a:p>
            <a:pPr>
              <a:lnSpc>
                <a:spcPct val="90000"/>
              </a:lnSpc>
              <a:defRPr/>
            </a:pPr>
            <a:r>
              <a:rPr lang="en-US" sz="2200" u="sng" dirty="0">
                <a:solidFill>
                  <a:schemeClr val="accent1"/>
                </a:solidFill>
                <a:latin typeface="Arial" panose="020B0604020202020204" pitchFamily="34" charset="0"/>
                <a:cs typeface="Arial" panose="020B0604020202020204" pitchFamily="34" charset="0"/>
              </a:rPr>
              <a:t>A site visit by GCC staff </a:t>
            </a:r>
            <a:r>
              <a:rPr lang="en-US" sz="2200" dirty="0">
                <a:solidFill>
                  <a:schemeClr val="accent1"/>
                </a:solidFill>
                <a:latin typeface="Arial" panose="020B0604020202020204" pitchFamily="34" charset="0"/>
                <a:cs typeface="Arial" panose="020B0604020202020204" pitchFamily="34" charset="0"/>
              </a:rPr>
              <a:t>will be required prior to the application being considered for funding for first time applicants. </a:t>
            </a:r>
          </a:p>
          <a:p>
            <a:pPr marL="0" indent="0" eaLnBrk="1" hangingPunct="1">
              <a:lnSpc>
                <a:spcPct val="90000"/>
              </a:lnSpc>
              <a:buFont typeface="Arial" pitchFamily="34" charset="0"/>
              <a:buNone/>
              <a:defRPr/>
            </a:pP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21507" name="Text Box 4"/>
          <p:cNvSpPr txBox="1">
            <a:spLocks noChangeArrowheads="1"/>
          </p:cNvSpPr>
          <p:nvPr/>
        </p:nvSpPr>
        <p:spPr bwMode="auto">
          <a:xfrm>
            <a:off x="800100" y="381645"/>
            <a:ext cx="7543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eaLnBrk="1" hangingPunct="1"/>
            <a:r>
              <a:rPr lang="en-US" sz="2000" b="1" dirty="0">
                <a:cs typeface="Arial" panose="020B0604020202020204" pitchFamily="34" charset="0"/>
              </a:rPr>
              <a:t>General Information for Non-Profits</a:t>
            </a:r>
          </a:p>
          <a:p>
            <a:pPr eaLnBrk="1" hangingPunct="1"/>
            <a:r>
              <a:rPr lang="en-US" sz="1600" dirty="0">
                <a:cs typeface="Arial" panose="020B0604020202020204" pitchFamily="34" charset="0"/>
              </a:rPr>
              <a:t>(</a:t>
            </a:r>
            <a:r>
              <a:rPr lang="en-US" sz="1600" i="1" dirty="0">
                <a:cs typeface="Arial" panose="020B0604020202020204" pitchFamily="34" charset="0"/>
              </a:rPr>
              <a:t>continued)</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354582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533400"/>
            <a:ext cx="7543800" cy="685800"/>
          </a:xfrm>
        </p:spPr>
        <p:txBody>
          <a:bodyPr/>
          <a:lstStyle/>
          <a:p>
            <a:pPr algn="ctr" eaLnBrk="1" hangingPunct="1"/>
            <a:r>
              <a:rPr lang="en-US" sz="3200" b="1" dirty="0">
                <a:solidFill>
                  <a:schemeClr val="accent1"/>
                </a:solidFill>
                <a:latin typeface="Arial" panose="020B0604020202020204" pitchFamily="34" charset="0"/>
                <a:cs typeface="Arial" panose="020B0604020202020204" pitchFamily="34" charset="0"/>
              </a:rPr>
              <a:t>Sustainability</a:t>
            </a:r>
          </a:p>
        </p:txBody>
      </p:sp>
      <p:sp>
        <p:nvSpPr>
          <p:cNvPr id="24579" name="Rectangle 3"/>
          <p:cNvSpPr>
            <a:spLocks noGrp="1" noChangeArrowheads="1"/>
          </p:cNvSpPr>
          <p:nvPr>
            <p:ph type="body" idx="1"/>
          </p:nvPr>
        </p:nvSpPr>
        <p:spPr>
          <a:xfrm>
            <a:off x="685800" y="1676400"/>
            <a:ext cx="7924800" cy="4191000"/>
          </a:xfrm>
        </p:spPr>
        <p:txBody>
          <a:bodyPr anchor="t">
            <a:noAutofit/>
          </a:bodyPr>
          <a:lstStyle/>
          <a:p>
            <a:pPr algn="ctr" eaLnBrk="1" hangingPunct="1">
              <a:buFont typeface="Wingdings" pitchFamily="2" charset="2"/>
              <a:buNone/>
            </a:pPr>
            <a:r>
              <a:rPr lang="en-US" sz="1400" b="1" dirty="0">
                <a:solidFill>
                  <a:schemeClr val="accent1"/>
                </a:solidFill>
                <a:latin typeface="Arial" panose="020B0604020202020204" pitchFamily="34" charset="0"/>
                <a:cs typeface="Arial" panose="020B0604020202020204" pitchFamily="34" charset="0"/>
              </a:rPr>
              <a:t>The funds awarded by the Governor's Crime Commission are mostly intended for seed money.</a:t>
            </a:r>
          </a:p>
          <a:p>
            <a:pPr algn="ctr" eaLnBrk="1" hangingPunct="1">
              <a:buFont typeface="Wingdings" pitchFamily="2" charset="2"/>
              <a:buNone/>
            </a:pPr>
            <a:endParaRPr lang="en-US" sz="1400" b="1" dirty="0">
              <a:solidFill>
                <a:schemeClr val="accent1"/>
              </a:solidFill>
              <a:latin typeface="Arial" panose="020B0604020202020204" pitchFamily="34" charset="0"/>
              <a:cs typeface="Arial" panose="020B0604020202020204" pitchFamily="34" charset="0"/>
            </a:endParaRPr>
          </a:p>
          <a:p>
            <a:pPr eaLnBrk="1" hangingPunct="1">
              <a:buFont typeface="Wingdings" pitchFamily="2" charset="2"/>
              <a:buNone/>
            </a:pPr>
            <a:r>
              <a:rPr lang="en-US" sz="1400" b="1" dirty="0">
                <a:solidFill>
                  <a:schemeClr val="accent1"/>
                </a:solidFill>
                <a:latin typeface="Arial" panose="020B0604020202020204" pitchFamily="34" charset="0"/>
                <a:cs typeface="Arial" panose="020B0604020202020204" pitchFamily="34" charset="0"/>
              </a:rPr>
              <a:t>All applicants must submit viable and detailed long-term sustainably plans. </a:t>
            </a:r>
          </a:p>
          <a:p>
            <a:pPr eaLnBrk="1" hangingPunct="1">
              <a:buFont typeface="Wingdings" pitchFamily="2" charset="2"/>
              <a:buNone/>
            </a:pPr>
            <a:endParaRPr lang="en-US" sz="1400" b="1" dirty="0">
              <a:solidFill>
                <a:schemeClr val="accent1"/>
              </a:solidFill>
              <a:latin typeface="Arial" panose="020B0604020202020204" pitchFamily="34" charset="0"/>
              <a:cs typeface="Arial" panose="020B0604020202020204" pitchFamily="34" charset="0"/>
            </a:endParaRPr>
          </a:p>
          <a:p>
            <a:pPr eaLnBrk="1" hangingPunct="1">
              <a:buFont typeface="Wingdings" pitchFamily="2" charset="2"/>
              <a:buNone/>
            </a:pPr>
            <a:r>
              <a:rPr lang="en-US" sz="1400" b="1" dirty="0">
                <a:solidFill>
                  <a:schemeClr val="accent1"/>
                </a:solidFill>
                <a:latin typeface="Arial" panose="020B0604020202020204" pitchFamily="34" charset="0"/>
                <a:cs typeface="Arial" panose="020B0604020202020204" pitchFamily="34" charset="0"/>
              </a:rPr>
              <a:t>They must clearly explain how and from whom they plan to secure funding - and program continuation - after the end of the project’s grant period. </a:t>
            </a:r>
          </a:p>
          <a:p>
            <a:pPr eaLnBrk="1" hangingPunct="1">
              <a:buFont typeface="Wingdings" pitchFamily="2" charset="2"/>
              <a:buNone/>
            </a:pPr>
            <a:endParaRPr lang="en-US" sz="1400" b="1" dirty="0">
              <a:solidFill>
                <a:schemeClr val="accent1"/>
              </a:solidFill>
              <a:latin typeface="Arial" panose="020B0604020202020204" pitchFamily="34" charset="0"/>
              <a:cs typeface="Arial" panose="020B0604020202020204" pitchFamily="34" charset="0"/>
            </a:endParaRPr>
          </a:p>
          <a:p>
            <a:pPr algn="ctr" eaLnBrk="1" hangingPunct="1">
              <a:buFont typeface="Wingdings" pitchFamily="2" charset="2"/>
              <a:buNone/>
            </a:pPr>
            <a:r>
              <a:rPr lang="en-US" sz="1400" b="1" dirty="0">
                <a:solidFill>
                  <a:schemeClr val="accent1"/>
                </a:solidFill>
                <a:latin typeface="Arial" panose="020B0604020202020204" pitchFamily="34" charset="0"/>
                <a:cs typeface="Arial" panose="020B0604020202020204" pitchFamily="34" charset="0"/>
              </a:rPr>
              <a:t>And the answer is…</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277070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838200" y="381000"/>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200" b="1">
                <a:cs typeface="Arial" pitchFamily="34" charset="0"/>
              </a:rPr>
              <a:t>Sustainability  </a:t>
            </a:r>
          </a:p>
        </p:txBody>
      </p:sp>
      <p:sp>
        <p:nvSpPr>
          <p:cNvPr id="44035" name="TextBox 2"/>
          <p:cNvSpPr txBox="1">
            <a:spLocks noChangeArrowheads="1"/>
          </p:cNvSpPr>
          <p:nvPr/>
        </p:nvSpPr>
        <p:spPr bwMode="auto">
          <a:xfrm>
            <a:off x="860425" y="4648200"/>
            <a:ext cx="7391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eaLnBrk="1" hangingPunct="1"/>
            <a:r>
              <a:rPr lang="en-US" sz="3200">
                <a:solidFill>
                  <a:srgbClr val="FFC000"/>
                </a:solidFill>
              </a:rPr>
              <a:t>“…to seek additional funding through  the NC Governor’s Crime </a:t>
            </a:r>
            <a:r>
              <a:rPr lang="en-US" sz="3200">
                <a:solidFill>
                  <a:srgbClr val="FFC000"/>
                </a:solidFill>
                <a:cs typeface="Arial" pitchFamily="34" charset="0"/>
              </a:rPr>
              <a:t>Commission</a:t>
            </a:r>
            <a:r>
              <a:rPr lang="en-US" sz="3200">
                <a:solidFill>
                  <a:srgbClr val="FFC000"/>
                </a:solidFill>
              </a:rPr>
              <a:t>.”</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82675"/>
            <a:ext cx="70866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3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256347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219200" y="381000"/>
            <a:ext cx="6781800" cy="1066800"/>
          </a:xfrm>
        </p:spPr>
        <p:txBody>
          <a:bodyPr/>
          <a:lstStyle/>
          <a:p>
            <a:pPr algn="ctr"/>
            <a:r>
              <a:rPr lang="en-US" sz="3200" b="1" dirty="0">
                <a:solidFill>
                  <a:schemeClr val="accent1"/>
                </a:solidFill>
                <a:latin typeface="Arial" panose="020B0604020202020204" pitchFamily="34" charset="0"/>
                <a:cs typeface="Arial" panose="020B0604020202020204" pitchFamily="34" charset="0"/>
              </a:rPr>
              <a:t>Why Seek Alternative Funding?</a:t>
            </a:r>
          </a:p>
        </p:txBody>
      </p:sp>
      <p:sp>
        <p:nvSpPr>
          <p:cNvPr id="46083" name="Content Placeholder 2"/>
          <p:cNvSpPr>
            <a:spLocks noGrp="1"/>
          </p:cNvSpPr>
          <p:nvPr>
            <p:ph idx="1"/>
          </p:nvPr>
        </p:nvSpPr>
        <p:spPr>
          <a:xfrm>
            <a:off x="762000" y="1981200"/>
            <a:ext cx="7924800" cy="4267200"/>
          </a:xfrm>
        </p:spPr>
        <p:txBody>
          <a:bodyPr>
            <a:normAutofit fontScale="62500" lnSpcReduction="20000"/>
          </a:bodyPr>
          <a:lstStyle/>
          <a:p>
            <a:pPr>
              <a:lnSpc>
                <a:spcPct val="110000"/>
              </a:lnSpc>
              <a:defRPr/>
            </a:pPr>
            <a:r>
              <a:rPr lang="en-US" dirty="0">
                <a:solidFill>
                  <a:schemeClr val="accent1"/>
                </a:solidFill>
                <a:latin typeface="Arial" panose="020B0604020202020204" pitchFamily="34" charset="0"/>
                <a:cs typeface="Arial" panose="020B0604020202020204" pitchFamily="34" charset="0"/>
              </a:rPr>
              <a:t>NEXT YEAR IS NOT CLEAR BY A LONG SHOT.</a:t>
            </a:r>
          </a:p>
          <a:p>
            <a:pPr>
              <a:lnSpc>
                <a:spcPct val="110000"/>
              </a:lnSpc>
              <a:defRPr/>
            </a:pPr>
            <a:endParaRPr lang="en-US" dirty="0">
              <a:solidFill>
                <a:schemeClr val="accent1"/>
              </a:solidFill>
              <a:latin typeface="Arial" panose="020B0604020202020204" pitchFamily="34" charset="0"/>
              <a:cs typeface="Arial" panose="020B0604020202020204" pitchFamily="34" charset="0"/>
            </a:endParaRPr>
          </a:p>
          <a:p>
            <a:pPr>
              <a:lnSpc>
                <a:spcPct val="110000"/>
              </a:lnSpc>
              <a:defRPr/>
            </a:pPr>
            <a:r>
              <a:rPr lang="en-US" dirty="0">
                <a:solidFill>
                  <a:schemeClr val="accent1"/>
                </a:solidFill>
                <a:latin typeface="Arial" panose="020B0604020202020204" pitchFamily="34" charset="0"/>
                <a:cs typeface="Arial" panose="020B0604020202020204" pitchFamily="34" charset="0"/>
              </a:rPr>
              <a:t>JAG is shifting priorities and types of subgrant projects.</a:t>
            </a:r>
          </a:p>
          <a:p>
            <a:pPr>
              <a:lnSpc>
                <a:spcPct val="110000"/>
              </a:lnSpc>
              <a:defRPr/>
            </a:pPr>
            <a:endParaRPr lang="en-US" dirty="0">
              <a:solidFill>
                <a:schemeClr val="accent1"/>
              </a:solidFill>
              <a:latin typeface="Arial" panose="020B0604020202020204" pitchFamily="34" charset="0"/>
              <a:cs typeface="Arial" panose="020B0604020202020204" pitchFamily="34" charset="0"/>
            </a:endParaRPr>
          </a:p>
          <a:p>
            <a:pPr>
              <a:lnSpc>
                <a:spcPct val="110000"/>
              </a:lnSpc>
              <a:defRPr/>
            </a:pPr>
            <a:r>
              <a:rPr lang="en-US" dirty="0">
                <a:solidFill>
                  <a:schemeClr val="accent1"/>
                </a:solidFill>
                <a:latin typeface="Arial" panose="020B0604020202020204" pitchFamily="34" charset="0"/>
                <a:cs typeface="Arial" panose="020B0604020202020204" pitchFamily="34" charset="0"/>
              </a:rPr>
              <a:t>The decreasing number of Federal JAG dollars to NC each year.</a:t>
            </a:r>
          </a:p>
          <a:p>
            <a:pPr>
              <a:lnSpc>
                <a:spcPct val="110000"/>
              </a:lnSpc>
              <a:defRPr/>
            </a:pPr>
            <a:endParaRPr lang="en-US" dirty="0">
              <a:solidFill>
                <a:schemeClr val="accent1"/>
              </a:solidFill>
              <a:latin typeface="Arial" panose="020B0604020202020204" pitchFamily="34" charset="0"/>
              <a:cs typeface="Arial" panose="020B0604020202020204" pitchFamily="34" charset="0"/>
            </a:endParaRPr>
          </a:p>
          <a:p>
            <a:pPr>
              <a:lnSpc>
                <a:spcPct val="110000"/>
              </a:lnSpc>
              <a:defRPr/>
            </a:pPr>
            <a:r>
              <a:rPr lang="en-US" dirty="0">
                <a:solidFill>
                  <a:schemeClr val="accent1"/>
                </a:solidFill>
                <a:latin typeface="Arial" panose="020B0604020202020204" pitchFamily="34" charset="0"/>
                <a:cs typeface="Arial" panose="020B0604020202020204" pitchFamily="34" charset="0"/>
              </a:rPr>
              <a:t>CJI funding priorities change from year-to-year.</a:t>
            </a:r>
          </a:p>
          <a:p>
            <a:pPr marL="0" indent="0">
              <a:lnSpc>
                <a:spcPct val="110000"/>
              </a:lnSpc>
              <a:buFont typeface="Arial" pitchFamily="34" charset="0"/>
              <a:buNone/>
              <a:defRPr/>
            </a:pPr>
            <a:r>
              <a:rPr lang="en-US" dirty="0">
                <a:solidFill>
                  <a:schemeClr val="accent1"/>
                </a:solidFill>
                <a:latin typeface="Arial" panose="020B0604020202020204" pitchFamily="34" charset="0"/>
                <a:cs typeface="Arial" panose="020B0604020202020204" pitchFamily="34" charset="0"/>
              </a:rPr>
              <a:t>   </a:t>
            </a:r>
          </a:p>
          <a:p>
            <a:pPr>
              <a:lnSpc>
                <a:spcPct val="110000"/>
              </a:lnSpc>
              <a:defRPr/>
            </a:pPr>
            <a:r>
              <a:rPr lang="en-US" dirty="0">
                <a:solidFill>
                  <a:schemeClr val="accent1"/>
                </a:solidFill>
                <a:latin typeface="Arial" panose="020B0604020202020204" pitchFamily="34" charset="0"/>
                <a:cs typeface="Arial" panose="020B0604020202020204" pitchFamily="34" charset="0"/>
              </a:rPr>
              <a:t>CJI funding is intended to seed new programs.</a:t>
            </a:r>
          </a:p>
          <a:p>
            <a:pPr marL="0" indent="0">
              <a:lnSpc>
                <a:spcPct val="110000"/>
              </a:lnSpc>
              <a:buFont typeface="Arial" pitchFamily="34" charset="0"/>
              <a:buNone/>
              <a:defRPr/>
            </a:pPr>
            <a:endParaRPr lang="en-US" dirty="0">
              <a:solidFill>
                <a:schemeClr val="accent1"/>
              </a:solidFill>
              <a:latin typeface="Arial" panose="020B0604020202020204" pitchFamily="34" charset="0"/>
              <a:cs typeface="Arial" panose="020B0604020202020204" pitchFamily="34" charset="0"/>
            </a:endParaRPr>
          </a:p>
          <a:p>
            <a:pPr>
              <a:lnSpc>
                <a:spcPct val="110000"/>
              </a:lnSpc>
              <a:defRPr/>
            </a:pPr>
            <a:r>
              <a:rPr lang="en-US" dirty="0">
                <a:solidFill>
                  <a:schemeClr val="accent1"/>
                </a:solidFill>
                <a:latin typeface="Arial" panose="020B0604020202020204" pitchFamily="34" charset="0"/>
                <a:cs typeface="Arial" panose="020B0604020202020204" pitchFamily="34" charset="0"/>
              </a:rPr>
              <a:t>CJI funding may not be available to grantees after two or three grant cycles. Grantees are </a:t>
            </a:r>
            <a:r>
              <a:rPr lang="en-US" u="sng" dirty="0">
                <a:solidFill>
                  <a:schemeClr val="accent1"/>
                </a:solidFill>
                <a:latin typeface="Arial" panose="020B0604020202020204" pitchFamily="34" charset="0"/>
                <a:cs typeface="Arial" panose="020B0604020202020204" pitchFamily="34" charset="0"/>
              </a:rPr>
              <a:t>expected </a:t>
            </a:r>
            <a:r>
              <a:rPr lang="en-US" dirty="0">
                <a:solidFill>
                  <a:schemeClr val="accent1"/>
                </a:solidFill>
                <a:latin typeface="Arial" panose="020B0604020202020204" pitchFamily="34" charset="0"/>
                <a:cs typeface="Arial" panose="020B0604020202020204" pitchFamily="34" charset="0"/>
              </a:rPr>
              <a:t>to have independent funding.  </a:t>
            </a:r>
          </a:p>
          <a:p>
            <a:pPr>
              <a:lnSpc>
                <a:spcPct val="110000"/>
              </a:lnSpc>
              <a:defRPr/>
            </a:pPr>
            <a:endParaRPr lang="en-US" dirty="0">
              <a:solidFill>
                <a:schemeClr val="accent1"/>
              </a:solidFill>
              <a:latin typeface="Arial" panose="020B0604020202020204" pitchFamily="34" charset="0"/>
              <a:cs typeface="Arial" panose="020B0604020202020204" pitchFamily="34" charset="0"/>
            </a:endParaRPr>
          </a:p>
          <a:p>
            <a:pPr>
              <a:lnSpc>
                <a:spcPct val="110000"/>
              </a:lnSpc>
              <a:defRPr/>
            </a:pPr>
            <a:r>
              <a:rPr lang="en-US" dirty="0">
                <a:solidFill>
                  <a:schemeClr val="accent1"/>
                </a:solidFill>
                <a:latin typeface="Arial" panose="020B0604020202020204" pitchFamily="34" charset="0"/>
                <a:cs typeface="Arial" panose="020B0604020202020204" pitchFamily="34" charset="0"/>
              </a:rPr>
              <a:t>Funding is competitive, not all applications are funded.</a:t>
            </a:r>
          </a:p>
          <a:p>
            <a:pPr>
              <a:defRPr/>
            </a:pPr>
            <a:endParaRPr lang="en-US"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71364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4718EC-D34F-4A5E-A910-89F3E6808F30}"/>
              </a:ext>
            </a:extLst>
          </p:cNvPr>
          <p:cNvSpPr>
            <a:spLocks noGrp="1"/>
          </p:cNvSpPr>
          <p:nvPr>
            <p:ph idx="1"/>
          </p:nvPr>
        </p:nvSpPr>
        <p:spPr/>
        <p:txBody>
          <a:bodyPr/>
          <a:lstStyle/>
          <a:p>
            <a:pPr marL="109728" indent="0">
              <a:buNone/>
            </a:pPr>
            <a:r>
              <a:rPr lang="en-US" sz="2800" dirty="0">
                <a:solidFill>
                  <a:schemeClr val="accent1"/>
                </a:solidFill>
              </a:rPr>
              <a:t>“The mission of the Criminal Justice Improvement Committee is to encourage proactive and innovative programming and methodologies that improve the criminal justice system. Desired improvements include reducing and discouraging violent crime and associated problems, enhancing all aspects of criminal justice processing to include the incarceration and treatment of offenders and advancing justice system operations”</a:t>
            </a:r>
          </a:p>
          <a:p>
            <a:endParaRPr lang="en-US" dirty="0"/>
          </a:p>
        </p:txBody>
      </p:sp>
      <p:sp>
        <p:nvSpPr>
          <p:cNvPr id="2" name="Footer Placeholder 1">
            <a:extLst>
              <a:ext uri="{FF2B5EF4-FFF2-40B4-BE49-F238E27FC236}">
                <a16:creationId xmlns:a16="http://schemas.microsoft.com/office/drawing/2014/main" id="{702CDA9C-A40C-45BF-9314-F8A97AEEF089}"/>
              </a:ext>
            </a:extLst>
          </p:cNvPr>
          <p:cNvSpPr>
            <a:spLocks noGrp="1"/>
          </p:cNvSpPr>
          <p:nvPr>
            <p:ph type="ftr" sz="quarter" idx="11"/>
          </p:nvPr>
        </p:nvSpPr>
        <p:spPr/>
        <p:txBody>
          <a:bodyPr/>
          <a:lstStyle/>
          <a:p>
            <a:r>
              <a:rPr lang="en-US" dirty="0"/>
              <a:t>Governor's Crime Commission   10/12/2022</a:t>
            </a:r>
          </a:p>
        </p:txBody>
      </p:sp>
      <p:sp>
        <p:nvSpPr>
          <p:cNvPr id="3" name="Title 2">
            <a:extLst>
              <a:ext uri="{FF2B5EF4-FFF2-40B4-BE49-F238E27FC236}">
                <a16:creationId xmlns:a16="http://schemas.microsoft.com/office/drawing/2014/main" id="{85377092-FA0D-4F8A-B5C0-EF4AF6E2CD43}"/>
              </a:ext>
            </a:extLst>
          </p:cNvPr>
          <p:cNvSpPr>
            <a:spLocks noGrp="1"/>
          </p:cNvSpPr>
          <p:nvPr>
            <p:ph type="title"/>
          </p:nvPr>
        </p:nvSpPr>
        <p:spPr/>
        <p:txBody>
          <a:bodyPr/>
          <a:lstStyle/>
          <a:p>
            <a:pPr algn="ctr"/>
            <a:r>
              <a:rPr lang="en-US" dirty="0">
                <a:solidFill>
                  <a:schemeClr val="tx1"/>
                </a:solidFill>
              </a:rPr>
              <a:t>Mission Statement</a:t>
            </a:r>
          </a:p>
        </p:txBody>
      </p:sp>
    </p:spTree>
    <p:extLst>
      <p:ext uri="{BB962C8B-B14F-4D97-AF65-F5344CB8AC3E}">
        <p14:creationId xmlns:p14="http://schemas.microsoft.com/office/powerpoint/2010/main" val="403149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685800"/>
            <a:ext cx="7543800" cy="4953000"/>
          </a:xfrm>
        </p:spPr>
        <p:txBody>
          <a:bodyPr anchor="t">
            <a:noAutofit/>
          </a:bodyPr>
          <a:lstStyle/>
          <a:p>
            <a:pPr marL="0" indent="0" algn="ctr">
              <a:buNone/>
            </a:pPr>
            <a:r>
              <a:rPr lang="en-US" sz="3200" b="1" dirty="0">
                <a:solidFill>
                  <a:schemeClr val="accent1"/>
                </a:solidFill>
                <a:latin typeface="Arial" panose="020B0604020202020204" pitchFamily="34" charset="0"/>
                <a:cs typeface="Arial" panose="020B0604020202020204" pitchFamily="34" charset="0"/>
              </a:rPr>
              <a:t>Sustainability</a:t>
            </a:r>
          </a:p>
          <a:p>
            <a:pPr marL="0" indent="0">
              <a:buNone/>
            </a:pPr>
            <a:endParaRPr lang="en-US" sz="1800" dirty="0">
              <a:solidFill>
                <a:schemeClr val="accent1"/>
              </a:solidFill>
              <a:latin typeface="Arial" panose="020B0604020202020204" pitchFamily="34" charset="0"/>
              <a:cs typeface="Arial" panose="020B0604020202020204" pitchFamily="34" charset="0"/>
            </a:endParaRPr>
          </a:p>
          <a:p>
            <a:pPr>
              <a:buFont typeface="Wingdings" pitchFamily="2" charset="2"/>
              <a:buChar char="§"/>
            </a:pPr>
            <a:r>
              <a:rPr lang="en-US" sz="2200" dirty="0">
                <a:solidFill>
                  <a:schemeClr val="accent1"/>
                </a:solidFill>
                <a:latin typeface="Arial" panose="020B0604020202020204" pitchFamily="34" charset="0"/>
                <a:cs typeface="Arial" panose="020B0604020202020204" pitchFamily="34" charset="0"/>
              </a:rPr>
              <a:t>Name three specific activities that will be accomplished during the first year of grant to financially sustain project once grant ends.</a:t>
            </a:r>
          </a:p>
          <a:p>
            <a:pPr marL="0" indent="0">
              <a:buNone/>
            </a:pPr>
            <a:endParaRPr lang="en-US" sz="2200" dirty="0">
              <a:solidFill>
                <a:schemeClr val="accent1"/>
              </a:solidFill>
              <a:latin typeface="Arial" panose="020B0604020202020204" pitchFamily="34" charset="0"/>
              <a:cs typeface="Arial" panose="020B0604020202020204" pitchFamily="34" charset="0"/>
            </a:endParaRPr>
          </a:p>
          <a:p>
            <a:pPr>
              <a:buFont typeface="Wingdings" pitchFamily="2" charset="2"/>
              <a:buChar char="§"/>
            </a:pPr>
            <a:r>
              <a:rPr lang="en-US" sz="2200" dirty="0">
                <a:solidFill>
                  <a:schemeClr val="accent1"/>
                </a:solidFill>
                <a:latin typeface="Arial" panose="020B0604020202020204" pitchFamily="34" charset="0"/>
                <a:cs typeface="Arial" panose="020B0604020202020204" pitchFamily="34" charset="0"/>
              </a:rPr>
              <a:t>Name community resources that have the potential to partially sustain your project in the future.</a:t>
            </a:r>
          </a:p>
          <a:p>
            <a:pPr marL="0" indent="0">
              <a:buNone/>
            </a:pPr>
            <a:endParaRPr lang="en-US" sz="2200" dirty="0">
              <a:solidFill>
                <a:schemeClr val="accent1"/>
              </a:solidFill>
              <a:latin typeface="Arial" panose="020B0604020202020204" pitchFamily="34" charset="0"/>
              <a:cs typeface="Arial" panose="020B0604020202020204" pitchFamily="34" charset="0"/>
            </a:endParaRPr>
          </a:p>
          <a:p>
            <a:pPr>
              <a:buFont typeface="Wingdings" pitchFamily="2" charset="2"/>
              <a:buChar char="§"/>
            </a:pPr>
            <a:r>
              <a:rPr lang="en-US" sz="2200" dirty="0">
                <a:solidFill>
                  <a:schemeClr val="accent1"/>
                </a:solidFill>
                <a:latin typeface="Arial" panose="020B0604020202020204" pitchFamily="34" charset="0"/>
                <a:cs typeface="Arial" panose="020B0604020202020204" pitchFamily="34" charset="0"/>
              </a:rPr>
              <a:t>Provide a brief description of your plan to financially sustain this project after the one year grant period.</a:t>
            </a:r>
          </a:p>
          <a:p>
            <a:pPr marL="0" indent="0">
              <a:buNone/>
            </a:pPr>
            <a:endParaRPr lang="en-US" sz="1800" b="1" dirty="0"/>
          </a:p>
          <a:p>
            <a:pPr marL="0" indent="0">
              <a:buNone/>
            </a:pPr>
            <a:endParaRPr lang="en-US" sz="1800" dirty="0"/>
          </a:p>
          <a:p>
            <a:pPr marL="0" indent="0">
              <a:buNone/>
            </a:pPr>
            <a:endParaRPr lang="en-US" sz="1800" dirty="0"/>
          </a:p>
        </p:txBody>
      </p:sp>
      <p:sp>
        <p:nvSpPr>
          <p:cNvPr id="3" name="Footer Placeholder 2"/>
          <p:cNvSpPr>
            <a:spLocks noGrp="1"/>
          </p:cNvSpPr>
          <p:nvPr>
            <p:ph type="ftr" sz="quarter" idx="11"/>
          </p:nvPr>
        </p:nvSpPr>
        <p:spPr>
          <a:xfrm>
            <a:off x="4380072" y="6407944"/>
            <a:ext cx="4763928" cy="365125"/>
          </a:xfrm>
        </p:spPr>
        <p:txBody>
          <a:bodyPr/>
          <a:lstStyle/>
          <a:p>
            <a:r>
              <a:rPr lang="en-US" dirty="0">
                <a:solidFill>
                  <a:srgbClr val="303030">
                    <a:lumMod val="90000"/>
                    <a:lumOff val="10000"/>
                  </a:srgbClr>
                </a:solidFill>
              </a:rPr>
              <a:t>Governor's Crime Commission   10/12/2022</a:t>
            </a:r>
          </a:p>
        </p:txBody>
      </p:sp>
    </p:spTree>
    <p:extLst>
      <p:ext uri="{BB962C8B-B14F-4D97-AF65-F5344CB8AC3E}">
        <p14:creationId xmlns:p14="http://schemas.microsoft.com/office/powerpoint/2010/main" val="164406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533400" y="1981200"/>
            <a:ext cx="8001000" cy="4114800"/>
          </a:xfrm>
        </p:spPr>
        <p:txBody>
          <a:bodyPr anchor="t">
            <a:noAutofit/>
          </a:bodyPr>
          <a:lstStyle/>
          <a:p>
            <a:pPr eaLnBrk="1" hangingPunct="1"/>
            <a:r>
              <a:rPr lang="en-US" sz="2200" b="1" u="sng" dirty="0">
                <a:solidFill>
                  <a:schemeClr val="accent1"/>
                </a:solidFill>
                <a:latin typeface="Arial" pitchFamily="34" charset="0"/>
                <a:cs typeface="Arial" pitchFamily="34" charset="0"/>
              </a:rPr>
              <a:t>Every Applicant</a:t>
            </a:r>
            <a:r>
              <a:rPr lang="en-US" sz="2200" dirty="0">
                <a:solidFill>
                  <a:schemeClr val="accent1"/>
                </a:solidFill>
                <a:latin typeface="Arial" pitchFamily="34" charset="0"/>
                <a:cs typeface="Arial" pitchFamily="34" charset="0"/>
              </a:rPr>
              <a:t> must have a </a:t>
            </a:r>
            <a:r>
              <a:rPr lang="en-US" sz="2200" b="1" dirty="0">
                <a:solidFill>
                  <a:schemeClr val="accent1"/>
                </a:solidFill>
                <a:latin typeface="Arial" pitchFamily="34" charset="0"/>
                <a:cs typeface="Arial" pitchFamily="34" charset="0"/>
              </a:rPr>
              <a:t>DUNS Number </a:t>
            </a:r>
            <a:r>
              <a:rPr lang="en-US" sz="2200" dirty="0">
                <a:solidFill>
                  <a:schemeClr val="accent1"/>
                </a:solidFill>
                <a:latin typeface="Arial" pitchFamily="34" charset="0"/>
                <a:cs typeface="Arial" pitchFamily="34" charset="0"/>
              </a:rPr>
              <a:t>and </a:t>
            </a:r>
            <a:r>
              <a:rPr lang="en-US" sz="2200" b="1" u="sng" dirty="0">
                <a:solidFill>
                  <a:schemeClr val="accent1"/>
                </a:solidFill>
                <a:latin typeface="Arial" pitchFamily="34" charset="0"/>
                <a:cs typeface="Arial" pitchFamily="34" charset="0"/>
              </a:rPr>
              <a:t>register </a:t>
            </a:r>
            <a:r>
              <a:rPr lang="en-US" sz="2200" dirty="0">
                <a:solidFill>
                  <a:schemeClr val="accent1"/>
                </a:solidFill>
                <a:latin typeface="Arial" pitchFamily="34" charset="0"/>
                <a:cs typeface="Arial" pitchFamily="34" charset="0"/>
              </a:rPr>
              <a:t>with </a:t>
            </a:r>
            <a:r>
              <a:rPr lang="en-US" sz="2200" b="1" u="sng" dirty="0">
                <a:solidFill>
                  <a:schemeClr val="accent1"/>
                </a:solidFill>
                <a:latin typeface="Arial" pitchFamily="34" charset="0"/>
                <a:cs typeface="Arial" pitchFamily="34" charset="0"/>
              </a:rPr>
              <a:t>NCID</a:t>
            </a:r>
            <a:r>
              <a:rPr lang="en-US" sz="2200" dirty="0">
                <a:solidFill>
                  <a:schemeClr val="accent1"/>
                </a:solidFill>
                <a:latin typeface="Arial" pitchFamily="34" charset="0"/>
                <a:cs typeface="Arial" pitchFamily="34" charset="0"/>
              </a:rPr>
              <a:t> at the time of application submittal. </a:t>
            </a:r>
          </a:p>
          <a:p>
            <a:pPr eaLnBrk="1" hangingPunct="1">
              <a:buFont typeface="Wingdings" pitchFamily="2" charset="2"/>
              <a:buNone/>
            </a:pPr>
            <a:endParaRPr lang="en-US" sz="1000" dirty="0">
              <a:solidFill>
                <a:schemeClr val="accent1"/>
              </a:solidFill>
              <a:latin typeface="Arial" pitchFamily="34" charset="0"/>
              <a:cs typeface="Arial" pitchFamily="34" charset="0"/>
            </a:endParaRPr>
          </a:p>
          <a:p>
            <a:pPr marL="320040" lvl="1" indent="0">
              <a:buNone/>
            </a:pPr>
            <a:r>
              <a:rPr lang="en-US" sz="2000" dirty="0">
                <a:solidFill>
                  <a:schemeClr val="accent1"/>
                </a:solidFill>
                <a:latin typeface="Arial" pitchFamily="34" charset="0"/>
                <a:cs typeface="Arial" pitchFamily="34" charset="0"/>
              </a:rPr>
              <a:t>(The Central Contractor Registration (CCR) has been moved into a new </a:t>
            </a:r>
            <a:r>
              <a:rPr lang="en-US" sz="2000" b="1" dirty="0">
                <a:solidFill>
                  <a:schemeClr val="accent1"/>
                </a:solidFill>
                <a:latin typeface="Arial" pitchFamily="34" charset="0"/>
                <a:cs typeface="Arial" pitchFamily="34" charset="0"/>
              </a:rPr>
              <a:t>System for Award Management (SAM).</a:t>
            </a:r>
          </a:p>
          <a:p>
            <a:pPr marL="0" indent="0">
              <a:buNone/>
            </a:pPr>
            <a:endParaRPr lang="en-US" sz="1000" b="1" dirty="0">
              <a:solidFill>
                <a:schemeClr val="accent1"/>
              </a:solidFill>
              <a:latin typeface="Arial" pitchFamily="34" charset="0"/>
              <a:cs typeface="Arial" pitchFamily="34" charset="0"/>
            </a:endParaRPr>
          </a:p>
          <a:p>
            <a:r>
              <a:rPr lang="en-US" sz="2200" b="1" u="sng" dirty="0">
                <a:solidFill>
                  <a:schemeClr val="accent1"/>
                </a:solidFill>
                <a:latin typeface="Arial" pitchFamily="34" charset="0"/>
                <a:cs typeface="Arial" pitchFamily="34" charset="0"/>
              </a:rPr>
              <a:t>Every Applicant </a:t>
            </a:r>
            <a:r>
              <a:rPr lang="en-US" sz="2200" dirty="0">
                <a:solidFill>
                  <a:schemeClr val="accent1"/>
                </a:solidFill>
                <a:latin typeface="Arial" pitchFamily="34" charset="0"/>
                <a:cs typeface="Arial" pitchFamily="34" charset="0"/>
              </a:rPr>
              <a:t>must have an </a:t>
            </a:r>
            <a:r>
              <a:rPr lang="en-US" sz="2200" b="1" u="sng" dirty="0">
                <a:solidFill>
                  <a:schemeClr val="accent1"/>
                </a:solidFill>
                <a:latin typeface="Arial" pitchFamily="34" charset="0"/>
                <a:cs typeface="Arial" pitchFamily="34" charset="0"/>
              </a:rPr>
              <a:t>active</a:t>
            </a:r>
            <a:r>
              <a:rPr lang="en-US" sz="2200" b="1" dirty="0">
                <a:solidFill>
                  <a:schemeClr val="accent1"/>
                </a:solidFill>
                <a:latin typeface="Arial" pitchFamily="34" charset="0"/>
                <a:cs typeface="Arial" pitchFamily="34" charset="0"/>
              </a:rPr>
              <a:t> </a:t>
            </a:r>
            <a:r>
              <a:rPr lang="en-US" sz="2200" b="1" u="sng" dirty="0">
                <a:solidFill>
                  <a:schemeClr val="accent1"/>
                </a:solidFill>
                <a:latin typeface="Arial" pitchFamily="34" charset="0"/>
                <a:cs typeface="Arial" pitchFamily="34" charset="0"/>
              </a:rPr>
              <a:t>SAM Registration</a:t>
            </a:r>
            <a:r>
              <a:rPr lang="en-US" sz="2200" u="sng" dirty="0">
                <a:solidFill>
                  <a:schemeClr val="accent1"/>
                </a:solidFill>
                <a:latin typeface="Arial" pitchFamily="34" charset="0"/>
                <a:cs typeface="Arial" pitchFamily="34" charset="0"/>
              </a:rPr>
              <a:t> </a:t>
            </a:r>
            <a:r>
              <a:rPr lang="en-US" sz="2200" dirty="0">
                <a:solidFill>
                  <a:schemeClr val="accent1"/>
                </a:solidFill>
                <a:latin typeface="Arial" pitchFamily="34" charset="0"/>
                <a:cs typeface="Arial" pitchFamily="34" charset="0"/>
              </a:rPr>
              <a:t>at the time of application and must renew it yearly. </a:t>
            </a:r>
          </a:p>
          <a:p>
            <a:pPr eaLnBrk="1" hangingPunct="1">
              <a:buFont typeface="Wingdings" pitchFamily="2" charset="2"/>
              <a:buNone/>
            </a:pPr>
            <a:endParaRPr lang="en-US" sz="1000" dirty="0">
              <a:solidFill>
                <a:schemeClr val="accent1"/>
              </a:solidFill>
              <a:latin typeface="Arial" pitchFamily="34" charset="0"/>
              <a:cs typeface="Arial" pitchFamily="34" charset="0"/>
            </a:endParaRPr>
          </a:p>
          <a:p>
            <a:pPr eaLnBrk="1" hangingPunct="1"/>
            <a:r>
              <a:rPr lang="en-US" sz="2200" dirty="0">
                <a:solidFill>
                  <a:schemeClr val="accent1"/>
                </a:solidFill>
                <a:latin typeface="Arial" pitchFamily="34" charset="0"/>
                <a:cs typeface="Arial" pitchFamily="34" charset="0"/>
              </a:rPr>
              <a:t>Authorizing Officials, Financial Officers and Project Directors must each have individual </a:t>
            </a:r>
            <a:r>
              <a:rPr lang="en-US" sz="2200" b="1" u="sng" dirty="0">
                <a:solidFill>
                  <a:schemeClr val="accent1"/>
                </a:solidFill>
                <a:latin typeface="Arial" pitchFamily="34" charset="0"/>
                <a:cs typeface="Arial" pitchFamily="34" charset="0"/>
              </a:rPr>
              <a:t>NCID#</a:t>
            </a:r>
            <a:r>
              <a:rPr lang="en-US" sz="2200" b="1" dirty="0">
                <a:solidFill>
                  <a:schemeClr val="accent1"/>
                </a:solidFill>
                <a:latin typeface="Arial" pitchFamily="34" charset="0"/>
                <a:cs typeface="Arial" pitchFamily="34" charset="0"/>
              </a:rPr>
              <a:t> </a:t>
            </a:r>
            <a:r>
              <a:rPr lang="en-US" sz="2200" dirty="0">
                <a:solidFill>
                  <a:schemeClr val="accent1"/>
                </a:solidFill>
                <a:latin typeface="Arial" pitchFamily="34" charset="0"/>
                <a:cs typeface="Arial" pitchFamily="34" charset="0"/>
              </a:rPr>
              <a:t>associating them to the registered agency at the time of application submittal.</a:t>
            </a:r>
          </a:p>
          <a:p>
            <a:pPr eaLnBrk="1" hangingPunct="1">
              <a:buFont typeface="Wingdings" pitchFamily="2" charset="2"/>
              <a:buNone/>
            </a:pPr>
            <a:endParaRPr lang="en-US" dirty="0"/>
          </a:p>
        </p:txBody>
      </p:sp>
      <p:sp>
        <p:nvSpPr>
          <p:cNvPr id="120836" name="Rectangle 4"/>
          <p:cNvSpPr>
            <a:spLocks noGrp="1" noChangeArrowheads="1"/>
          </p:cNvSpPr>
          <p:nvPr>
            <p:ph type="title"/>
          </p:nvPr>
        </p:nvSpPr>
        <p:spPr>
          <a:xfrm>
            <a:off x="609600" y="685800"/>
            <a:ext cx="6324600" cy="990600"/>
          </a:xfrm>
        </p:spPr>
        <p:txBody>
          <a:bodyPr anchor="t"/>
          <a:lstStyle/>
          <a:p>
            <a:pPr eaLnBrk="1" hangingPunct="1"/>
            <a:r>
              <a:rPr lang="en-US" i="1" dirty="0">
                <a:solidFill>
                  <a:schemeClr val="tx1"/>
                </a:solidFill>
              </a:rPr>
              <a:t> </a:t>
            </a:r>
            <a:r>
              <a:rPr lang="en-US" sz="3200" b="1" i="1" dirty="0">
                <a:solidFill>
                  <a:srgbClr val="002060"/>
                </a:solidFill>
                <a:latin typeface="Arial" pitchFamily="34" charset="0"/>
                <a:cs typeface="Arial" pitchFamily="34" charset="0"/>
              </a:rPr>
              <a:t>Before You Begin &gt;&gt;&gt;&gt;     </a:t>
            </a:r>
            <a:endParaRPr lang="en-US" sz="3200" b="1" dirty="0">
              <a:solidFill>
                <a:srgbClr val="002060"/>
              </a:solidFill>
              <a:latin typeface="Arial" pitchFamily="34" charset="0"/>
              <a:cs typeface="Arial" pitchFamily="34" charset="0"/>
            </a:endParaRPr>
          </a:p>
        </p:txBody>
      </p:sp>
      <p:pic>
        <p:nvPicPr>
          <p:cNvPr id="120846" name="Picture 14" descr="MMj020539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7603" y="685800"/>
            <a:ext cx="90054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
        <p:nvSpPr>
          <p:cNvPr id="2" name="TextBox 1"/>
          <p:cNvSpPr txBox="1"/>
          <p:nvPr/>
        </p:nvSpPr>
        <p:spPr>
          <a:xfrm>
            <a:off x="5507603" y="950267"/>
            <a:ext cx="10668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STOP</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041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0.05"/>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 calcmode="lin" valueType="num">
                                      <p:cBhvr>
                                        <p:cTn id="9" dur="1000" fill="hold"/>
                                        <p:tgtEl>
                                          <p:spTgt spid="120836"/>
                                        </p:tgtEl>
                                        <p:attrNameLst>
                                          <p:attrName>ppt_x</p:attrName>
                                        </p:attrNameLst>
                                      </p:cBhvr>
                                      <p:tavLst>
                                        <p:tav tm="0">
                                          <p:val>
                                            <p:strVal val="#ppt_x-.2"/>
                                          </p:val>
                                        </p:tav>
                                        <p:tav tm="100000">
                                          <p:val>
                                            <p:strVal val="#ppt_x"/>
                                          </p:val>
                                        </p:tav>
                                      </p:tavLst>
                                    </p:anim>
                                    <p:anim calcmode="lin" valueType="num">
                                      <p:cBhvr>
                                        <p:cTn id="10" dur="1000" fill="hold"/>
                                        <p:tgtEl>
                                          <p:spTgt spid="120836"/>
                                        </p:tgtEl>
                                        <p:attrNameLst>
                                          <p:attrName>ppt_y</p:attrName>
                                        </p:attrNameLst>
                                      </p:cBhvr>
                                      <p:tavLst>
                                        <p:tav tm="0">
                                          <p:val>
                                            <p:strVal val="#ppt_y"/>
                                          </p:val>
                                        </p:tav>
                                        <p:tav tm="100000">
                                          <p:val>
                                            <p:strVal val="#ppt_y"/>
                                          </p:val>
                                        </p:tav>
                                      </p:tavLst>
                                    </p:anim>
                                    <p:animEffect transition="in" filter="fade">
                                      <p:cBhvr>
                                        <p:cTn id="11" dur="1000"/>
                                        <p:tgtEl>
                                          <p:spTgt spid="120836"/>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120846"/>
                                        </p:tgtEl>
                                        <p:attrNameLst>
                                          <p:attrName>style.visibility</p:attrName>
                                        </p:attrNameLst>
                                      </p:cBhvr>
                                      <p:to>
                                        <p:strVal val="visible"/>
                                      </p:to>
                                    </p:set>
                                    <p:anim calcmode="lin" valueType="num">
                                      <p:cBhvr>
                                        <p:cTn id="15" dur="1000" fill="hold"/>
                                        <p:tgtEl>
                                          <p:spTgt spid="120846"/>
                                        </p:tgtEl>
                                        <p:attrNameLst>
                                          <p:attrName>ppt_w</p:attrName>
                                        </p:attrNameLst>
                                      </p:cBhvr>
                                      <p:tavLst>
                                        <p:tav tm="0">
                                          <p:val>
                                            <p:strVal val="#ppt_w*0.05"/>
                                          </p:val>
                                        </p:tav>
                                        <p:tav tm="100000">
                                          <p:val>
                                            <p:strVal val="#ppt_w"/>
                                          </p:val>
                                        </p:tav>
                                      </p:tavLst>
                                    </p:anim>
                                    <p:anim calcmode="lin" valueType="num">
                                      <p:cBhvr>
                                        <p:cTn id="16" dur="1000" fill="hold"/>
                                        <p:tgtEl>
                                          <p:spTgt spid="120846"/>
                                        </p:tgtEl>
                                        <p:attrNameLst>
                                          <p:attrName>ppt_h</p:attrName>
                                        </p:attrNameLst>
                                      </p:cBhvr>
                                      <p:tavLst>
                                        <p:tav tm="0">
                                          <p:val>
                                            <p:strVal val="#ppt_h"/>
                                          </p:val>
                                        </p:tav>
                                        <p:tav tm="100000">
                                          <p:val>
                                            <p:strVal val="#ppt_h"/>
                                          </p:val>
                                        </p:tav>
                                      </p:tavLst>
                                    </p:anim>
                                    <p:anim calcmode="lin" valueType="num">
                                      <p:cBhvr>
                                        <p:cTn id="17" dur="1000" fill="hold"/>
                                        <p:tgtEl>
                                          <p:spTgt spid="120846"/>
                                        </p:tgtEl>
                                        <p:attrNameLst>
                                          <p:attrName>ppt_x</p:attrName>
                                        </p:attrNameLst>
                                      </p:cBhvr>
                                      <p:tavLst>
                                        <p:tav tm="0">
                                          <p:val>
                                            <p:strVal val="#ppt_x-.2"/>
                                          </p:val>
                                        </p:tav>
                                        <p:tav tm="100000">
                                          <p:val>
                                            <p:strVal val="#ppt_x"/>
                                          </p:val>
                                        </p:tav>
                                      </p:tavLst>
                                    </p:anim>
                                    <p:anim calcmode="lin" valueType="num">
                                      <p:cBhvr>
                                        <p:cTn id="18" dur="1000" fill="hold"/>
                                        <p:tgtEl>
                                          <p:spTgt spid="120846"/>
                                        </p:tgtEl>
                                        <p:attrNameLst>
                                          <p:attrName>ppt_y</p:attrName>
                                        </p:attrNameLst>
                                      </p:cBhvr>
                                      <p:tavLst>
                                        <p:tav tm="0">
                                          <p:val>
                                            <p:strVal val="#ppt_y"/>
                                          </p:val>
                                        </p:tav>
                                        <p:tav tm="100000">
                                          <p:val>
                                            <p:strVal val="#ppt_y"/>
                                          </p:val>
                                        </p:tav>
                                      </p:tavLst>
                                    </p:anim>
                                    <p:animEffect transition="in" filter="fade">
                                      <p:cBhvr>
                                        <p:cTn id="19" dur="1000"/>
                                        <p:tgtEl>
                                          <p:spTgt spid="120846"/>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120835">
                                            <p:txEl>
                                              <p:pRg st="0" end="0"/>
                                            </p:txEl>
                                          </p:spTgt>
                                        </p:tgtEl>
                                        <p:attrNameLst>
                                          <p:attrName>style.visibility</p:attrName>
                                        </p:attrNameLst>
                                      </p:cBhvr>
                                      <p:to>
                                        <p:strVal val="visible"/>
                                      </p:to>
                                    </p:set>
                                    <p:animEffect transition="in" filter="fade">
                                      <p:cBhvr>
                                        <p:cTn id="23" dur="1000"/>
                                        <p:tgtEl>
                                          <p:spTgt spid="120835">
                                            <p:txEl>
                                              <p:pRg st="0" end="0"/>
                                            </p:txEl>
                                          </p:spTgt>
                                        </p:tgtEl>
                                      </p:cBhvr>
                                    </p:animEffect>
                                    <p:anim calcmode="lin" valueType="num">
                                      <p:cBhvr>
                                        <p:cTn id="24" dur="10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20835">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0835">
                                            <p:txEl>
                                              <p:pRg st="0" end="0"/>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20835">
                                            <p:txEl>
                                              <p:pRg st="2" end="2"/>
                                            </p:txEl>
                                          </p:spTgt>
                                        </p:tgtEl>
                                        <p:attrNameLst>
                                          <p:attrName>style.visibility</p:attrName>
                                        </p:attrNameLst>
                                      </p:cBhvr>
                                      <p:to>
                                        <p:strVal val="visible"/>
                                      </p:to>
                                    </p:set>
                                    <p:animEffect transition="in" filter="fade">
                                      <p:cBhvr>
                                        <p:cTn id="29" dur="1000"/>
                                        <p:tgtEl>
                                          <p:spTgt spid="120835">
                                            <p:txEl>
                                              <p:pRg st="2" end="2"/>
                                            </p:txEl>
                                          </p:spTgt>
                                        </p:tgtEl>
                                      </p:cBhvr>
                                    </p:animEffect>
                                    <p:anim calcmode="lin" valueType="num">
                                      <p:cBhvr>
                                        <p:cTn id="30" dur="10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20835">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083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20835">
                                            <p:txEl>
                                              <p:pRg st="4" end="4"/>
                                            </p:txEl>
                                          </p:spTgt>
                                        </p:tgtEl>
                                        <p:attrNameLst>
                                          <p:attrName>style.visibility</p:attrName>
                                        </p:attrNameLst>
                                      </p:cBhvr>
                                      <p:to>
                                        <p:strVal val="visible"/>
                                      </p:to>
                                    </p:set>
                                    <p:animEffect transition="in" filter="fade">
                                      <p:cBhvr>
                                        <p:cTn id="37" dur="1000"/>
                                        <p:tgtEl>
                                          <p:spTgt spid="120835">
                                            <p:txEl>
                                              <p:pRg st="4" end="4"/>
                                            </p:txEl>
                                          </p:spTgt>
                                        </p:tgtEl>
                                      </p:cBhvr>
                                    </p:animEffect>
                                    <p:anim calcmode="lin" valueType="num">
                                      <p:cBhvr>
                                        <p:cTn id="38" dur="10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20835">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083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20835">
                                            <p:txEl>
                                              <p:pRg st="6" end="6"/>
                                            </p:txEl>
                                          </p:spTgt>
                                        </p:tgtEl>
                                        <p:attrNameLst>
                                          <p:attrName>style.visibility</p:attrName>
                                        </p:attrNameLst>
                                      </p:cBhvr>
                                      <p:to>
                                        <p:strVal val="visible"/>
                                      </p:to>
                                    </p:set>
                                    <p:animEffect transition="in" filter="fade">
                                      <p:cBhvr>
                                        <p:cTn id="45" dur="1000"/>
                                        <p:tgtEl>
                                          <p:spTgt spid="120835">
                                            <p:txEl>
                                              <p:pRg st="6" end="6"/>
                                            </p:txEl>
                                          </p:spTgt>
                                        </p:tgtEl>
                                      </p:cBhvr>
                                    </p:animEffect>
                                    <p:anim calcmode="lin" valueType="num">
                                      <p:cBhvr>
                                        <p:cTn id="46" dur="1000" fill="hold"/>
                                        <p:tgtEl>
                                          <p:spTgt spid="120835">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20835">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083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208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457200"/>
            <a:ext cx="6781800" cy="762000"/>
          </a:xfrm>
        </p:spPr>
        <p:txBody>
          <a:bodyPr/>
          <a:lstStyle/>
          <a:p>
            <a:pPr algn="ctr"/>
            <a:r>
              <a:rPr lang="en-US" sz="3200" b="1" dirty="0">
                <a:solidFill>
                  <a:schemeClr val="accent1"/>
                </a:solidFill>
                <a:latin typeface="Arial" panose="020B0604020202020204" pitchFamily="34" charset="0"/>
                <a:cs typeface="Arial" panose="020B0604020202020204" pitchFamily="34" charset="0"/>
              </a:rPr>
              <a:t>Choosing a Project Name</a:t>
            </a:r>
          </a:p>
        </p:txBody>
      </p:sp>
      <p:sp>
        <p:nvSpPr>
          <p:cNvPr id="43011" name="Content Placeholder 2"/>
          <p:cNvSpPr>
            <a:spLocks noGrp="1"/>
          </p:cNvSpPr>
          <p:nvPr>
            <p:ph idx="1"/>
          </p:nvPr>
        </p:nvSpPr>
        <p:spPr>
          <a:xfrm>
            <a:off x="533400" y="1524000"/>
            <a:ext cx="8153400" cy="4191000"/>
          </a:xfrm>
        </p:spPr>
        <p:txBody>
          <a:bodyPr>
            <a:normAutofit/>
          </a:bodyPr>
          <a:lstStyle/>
          <a:p>
            <a:pPr marL="0" indent="0" algn="ctr">
              <a:buFont typeface="Wingdings" pitchFamily="2" charset="2"/>
              <a:buNone/>
            </a:pPr>
            <a:r>
              <a:rPr lang="en-US" sz="2400" b="1" dirty="0">
                <a:solidFill>
                  <a:schemeClr val="accent1"/>
                </a:solidFill>
                <a:latin typeface="Arial" panose="020B0604020202020204" pitchFamily="34" charset="0"/>
                <a:cs typeface="Arial" panose="020B0604020202020204" pitchFamily="34" charset="0"/>
              </a:rPr>
              <a:t>The project should be structured as follows:</a:t>
            </a:r>
            <a:endParaRPr lang="en-US" sz="1600" b="1" dirty="0">
              <a:solidFill>
                <a:schemeClr val="accent1"/>
              </a:solidFill>
              <a:latin typeface="Arial" panose="020B0604020202020204" pitchFamily="34" charset="0"/>
              <a:cs typeface="Arial" panose="020B0604020202020204" pitchFamily="34" charset="0"/>
            </a:endParaRPr>
          </a:p>
          <a:p>
            <a:pPr marL="0" indent="0" algn="ctr">
              <a:buNone/>
            </a:pPr>
            <a:r>
              <a:rPr lang="en-US" sz="2000" i="1" dirty="0">
                <a:latin typeface="Arial" panose="020B0604020202020204" pitchFamily="34" charset="0"/>
                <a:cs typeface="Arial" panose="020B0604020202020204" pitchFamily="34" charset="0"/>
              </a:rPr>
              <a:t>Fiscal Year - </a:t>
            </a:r>
            <a:r>
              <a:rPr lang="en-US" sz="2000" i="1" dirty="0">
                <a:solidFill>
                  <a:schemeClr val="tx1"/>
                </a:solidFill>
                <a:latin typeface="Arial" panose="020B0604020202020204" pitchFamily="34" charset="0"/>
                <a:cs typeface="Arial" panose="020B0604020202020204" pitchFamily="34" charset="0"/>
              </a:rPr>
              <a:t>Organization/Jurisdiction – Project Name  </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0" indent="0">
              <a:buFont typeface="Wingdings" pitchFamily="2" charset="2"/>
              <a:buNone/>
            </a:pPr>
            <a:r>
              <a:rPr lang="en-US" sz="2400" b="1" dirty="0">
                <a:solidFill>
                  <a:schemeClr val="accent1"/>
                </a:solidFill>
                <a:latin typeface="Arial" panose="020B0604020202020204" pitchFamily="34" charset="0"/>
                <a:cs typeface="Arial" panose="020B0604020202020204" pitchFamily="34" charset="0"/>
              </a:rPr>
              <a:t>Examples:</a:t>
            </a:r>
          </a:p>
          <a:p>
            <a:pPr marL="0" indent="0" algn="ctr">
              <a:buFont typeface="Wingdings" pitchFamily="2" charset="2"/>
              <a:buNone/>
            </a:pPr>
            <a:endParaRPr lang="en-US" sz="800" b="1" dirty="0">
              <a:solidFill>
                <a:schemeClr val="accent1"/>
              </a:solidFill>
              <a:latin typeface="Arial" panose="020B0604020202020204" pitchFamily="34" charset="0"/>
              <a:cs typeface="Arial" panose="020B0604020202020204" pitchFamily="34" charset="0"/>
            </a:endParaRPr>
          </a:p>
          <a:p>
            <a:pPr marL="0" indent="0" algn="ctr">
              <a:buFont typeface="Wingdings" pitchFamily="2" charset="2"/>
              <a:buNone/>
            </a:pPr>
            <a:r>
              <a:rPr lang="en-US" sz="3200" b="1" dirty="0">
                <a:solidFill>
                  <a:schemeClr val="accent1"/>
                </a:solidFill>
                <a:latin typeface="Arial" panose="020B0604020202020204" pitchFamily="34" charset="0"/>
                <a:cs typeface="Arial" panose="020B0604020202020204" pitchFamily="34" charset="0"/>
              </a:rPr>
              <a:t>2023 – Mayberry Police Department – Taser Project</a:t>
            </a:r>
          </a:p>
          <a:p>
            <a:pPr marL="0" indent="0" algn="ctr">
              <a:buFont typeface="Wingdings" pitchFamily="2" charset="2"/>
              <a:buNone/>
            </a:pPr>
            <a:r>
              <a:rPr lang="en-US" sz="1600" dirty="0">
                <a:solidFill>
                  <a:schemeClr val="tx1"/>
                </a:solidFill>
                <a:latin typeface="Arial" panose="020B0604020202020204" pitchFamily="34" charset="0"/>
                <a:cs typeface="Arial" panose="020B0604020202020204" pitchFamily="34" charset="0"/>
              </a:rPr>
              <a:t>-or-</a:t>
            </a:r>
          </a:p>
          <a:p>
            <a:pPr marL="0" indent="0" algn="ctr">
              <a:buFont typeface="Wingdings" pitchFamily="2" charset="2"/>
              <a:buNone/>
            </a:pPr>
            <a:r>
              <a:rPr lang="en-US" sz="3200" b="1" dirty="0">
                <a:solidFill>
                  <a:schemeClr val="accent1"/>
                </a:solidFill>
                <a:latin typeface="Arial" panose="020B0604020202020204" pitchFamily="34" charset="0"/>
                <a:cs typeface="Arial" panose="020B0604020202020204" pitchFamily="34" charset="0"/>
              </a:rPr>
              <a:t>2023 – Department of Justice – Training Project</a:t>
            </a:r>
          </a:p>
          <a:p>
            <a:pPr marL="0" indent="0">
              <a:buFont typeface="Wingdings" pitchFamily="2" charset="2"/>
              <a:buNone/>
            </a:pPr>
            <a:endParaRPr lang="en-US"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401278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52600"/>
            <a:ext cx="6781800" cy="1600200"/>
          </a:xfrm>
        </p:spPr>
        <p:txBody>
          <a:bodyPr/>
          <a:lstStyle/>
          <a:p>
            <a:pPr algn="ctr"/>
            <a:r>
              <a:rPr lang="en-US" b="1" dirty="0">
                <a:latin typeface="Arial" panose="020B0604020202020204" pitchFamily="34" charset="0"/>
                <a:cs typeface="Arial" panose="020B0604020202020204" pitchFamily="34" charset="0"/>
              </a:rPr>
              <a:t>Questions???</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10832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4294967295"/>
          </p:nvPr>
        </p:nvSpPr>
        <p:spPr>
          <a:xfrm>
            <a:off x="1352995" y="609600"/>
            <a:ext cx="6629400" cy="762000"/>
          </a:xfrm>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b">
            <a:noAutofit/>
          </a:bodyPr>
          <a:lstStyle/>
          <a:p>
            <a:pPr marL="0" indent="0" algn="ctr" eaLnBrk="1" hangingPunct="1">
              <a:lnSpc>
                <a:spcPct val="80000"/>
              </a:lnSpc>
              <a:buFont typeface="Arial" pitchFamily="34" charset="0"/>
              <a:buNone/>
            </a:pPr>
            <a:r>
              <a:rPr lang="en-US" sz="3200" b="1" dirty="0">
                <a:solidFill>
                  <a:schemeClr val="accent1"/>
                </a:solidFill>
                <a:latin typeface="Arial" panose="020B0604020202020204" pitchFamily="34" charset="0"/>
                <a:cs typeface="Arial" panose="020B0604020202020204" pitchFamily="34" charset="0"/>
              </a:rPr>
              <a:t> </a:t>
            </a:r>
            <a:r>
              <a:rPr lang="en-US" sz="3200" b="1" u="heavy" cap="small"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2023 Funding Priorities</a:t>
            </a:r>
          </a:p>
        </p:txBody>
      </p:sp>
      <p:sp>
        <p:nvSpPr>
          <p:cNvPr id="7171" name="Text Box 3"/>
          <p:cNvSpPr txBox="1">
            <a:spLocks noChangeArrowheads="1"/>
          </p:cNvSpPr>
          <p:nvPr/>
        </p:nvSpPr>
        <p:spPr bwMode="auto">
          <a:xfrm>
            <a:off x="685800" y="16764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342900" indent="-342900" eaLnBrk="0" hangingPunct="0">
              <a:defRPr sz="1000">
                <a:solidFill>
                  <a:schemeClr val="tx1"/>
                </a:solidFill>
                <a:latin typeface="Arial" pitchFamily="34" charset="0"/>
              </a:defRPr>
            </a:lvl1pPr>
            <a:lvl2pPr marL="800100" indent="-34290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marL="171450" indent="-171450" eaLnBrk="1" hangingPunct="1">
              <a:buFont typeface="Wingdings" panose="05000000000000000000" pitchFamily="2" charset="2"/>
              <a:buChar char="q"/>
            </a:pPr>
            <a:r>
              <a:rPr lang="en-US" sz="2800" b="1" dirty="0">
                <a:solidFill>
                  <a:schemeClr val="accent1"/>
                </a:solidFill>
                <a:cs typeface="Arial" panose="020B0604020202020204" pitchFamily="34" charset="0"/>
              </a:rPr>
              <a:t>Local Law Enforcement Block Grants</a:t>
            </a:r>
          </a:p>
          <a:p>
            <a:pPr marL="171450" indent="-171450" eaLnBrk="1" hangingPunct="1">
              <a:buFont typeface="Wingdings" panose="05000000000000000000" pitchFamily="2" charset="2"/>
              <a:buChar char="q"/>
            </a:pPr>
            <a:endParaRPr lang="en-US" sz="2800" b="1" dirty="0">
              <a:solidFill>
                <a:schemeClr val="accent1"/>
              </a:solidFill>
              <a:cs typeface="Arial" panose="020B0604020202020204" pitchFamily="34" charset="0"/>
            </a:endParaRPr>
          </a:p>
          <a:p>
            <a:pPr marL="171450" indent="-171450" eaLnBrk="1" hangingPunct="1">
              <a:buFont typeface="Wingdings" panose="05000000000000000000" pitchFamily="2" charset="2"/>
              <a:buChar char="q"/>
            </a:pPr>
            <a:r>
              <a:rPr lang="en-US" sz="2800" b="1" dirty="0">
                <a:solidFill>
                  <a:schemeClr val="accent1"/>
                </a:solidFill>
                <a:cs typeface="Arial" panose="020B0604020202020204" pitchFamily="34" charset="0"/>
              </a:rPr>
              <a:t>Statewide/Regional Infrastructure</a:t>
            </a:r>
          </a:p>
          <a:p>
            <a:pPr marL="0" indent="0" eaLnBrk="1" hangingPunct="1"/>
            <a:endParaRPr lang="en-US" sz="2800" b="1" dirty="0">
              <a:solidFill>
                <a:schemeClr val="accent1"/>
              </a:solidFill>
              <a:cs typeface="Arial" panose="020B0604020202020204" pitchFamily="34" charset="0"/>
            </a:endParaRPr>
          </a:p>
          <a:p>
            <a:pPr marL="171450" indent="-171450" eaLnBrk="1" hangingPunct="1">
              <a:buFont typeface="Wingdings" panose="05000000000000000000" pitchFamily="2" charset="2"/>
              <a:buChar char="q"/>
            </a:pPr>
            <a:r>
              <a:rPr lang="en-US" sz="2800" b="1" dirty="0">
                <a:solidFill>
                  <a:schemeClr val="accent1"/>
                </a:solidFill>
                <a:cs typeface="Arial" panose="020B0604020202020204" pitchFamily="34" charset="0"/>
              </a:rPr>
              <a:t> Statewide Accreditation</a:t>
            </a:r>
          </a:p>
          <a:p>
            <a:pPr marL="171450" indent="-171450" eaLnBrk="1" hangingPunct="1">
              <a:buFont typeface="Wingdings" panose="05000000000000000000" pitchFamily="2" charset="2"/>
              <a:buChar char="q"/>
            </a:pPr>
            <a:endParaRPr lang="en-US" sz="2800" b="1" dirty="0">
              <a:solidFill>
                <a:schemeClr val="accent1"/>
              </a:solidFill>
              <a:cs typeface="Arial" panose="020B0604020202020204" pitchFamily="34" charset="0"/>
            </a:endParaRPr>
          </a:p>
          <a:p>
            <a:pPr marL="171450" indent="-171450" eaLnBrk="1" hangingPunct="1">
              <a:buFont typeface="Wingdings" panose="05000000000000000000" pitchFamily="2" charset="2"/>
              <a:buChar char="q"/>
            </a:pPr>
            <a:r>
              <a:rPr lang="en-US" sz="2800" b="1" dirty="0">
                <a:solidFill>
                  <a:schemeClr val="accent1"/>
                </a:solidFill>
                <a:cs typeface="Arial" panose="020B0604020202020204" pitchFamily="34" charset="0"/>
              </a:rPr>
              <a:t> Crisis Intervention Training</a:t>
            </a:r>
          </a:p>
          <a:p>
            <a:pPr marL="171450" indent="-171450" eaLnBrk="1" hangingPunct="1">
              <a:buFont typeface="Wingdings" panose="05000000000000000000" pitchFamily="2" charset="2"/>
              <a:buChar char="q"/>
            </a:pPr>
            <a:endParaRPr lang="en-US" sz="2800" b="1" dirty="0">
              <a:solidFill>
                <a:schemeClr val="accent1"/>
              </a:solidFill>
              <a:cs typeface="Arial" panose="020B0604020202020204" pitchFamily="34" charset="0"/>
            </a:endParaRPr>
          </a:p>
          <a:p>
            <a:pPr marL="171450" indent="-171450" eaLnBrk="1" hangingPunct="1">
              <a:buFont typeface="Wingdings" panose="05000000000000000000" pitchFamily="2" charset="2"/>
              <a:buChar char="q"/>
            </a:pPr>
            <a:r>
              <a:rPr lang="en-US" sz="2800" b="1" dirty="0">
                <a:solidFill>
                  <a:schemeClr val="accent1"/>
                </a:solidFill>
                <a:cs typeface="Arial" panose="020B0604020202020204" pitchFamily="34" charset="0"/>
              </a:rPr>
              <a:t> Mental Health/Law Enforcement Project</a:t>
            </a:r>
          </a:p>
          <a:p>
            <a:pPr marL="0" indent="0" eaLnBrk="1" hangingPunct="1"/>
            <a:endParaRPr lang="en-US" sz="3200" b="1" dirty="0">
              <a:solidFill>
                <a:schemeClr val="accent1">
                  <a:lumMod val="75000"/>
                </a:schemeClr>
              </a:solidFill>
              <a:cs typeface="Arial" panose="020B0604020202020204" pitchFamily="34" charset="0"/>
            </a:endParaRPr>
          </a:p>
          <a:p>
            <a:pPr marL="457200" indent="-457200" eaLnBrk="1" hangingPunct="1">
              <a:buFont typeface="Wingdings" panose="05000000000000000000" pitchFamily="2" charset="2"/>
              <a:buChar char="q"/>
            </a:pPr>
            <a:endParaRPr lang="en-US" sz="1800" b="1" dirty="0">
              <a:solidFill>
                <a:schemeClr val="accent1">
                  <a:lumMod val="75000"/>
                </a:schemeClr>
              </a:solidFill>
              <a:cs typeface="Arial" panose="020B0604020202020204" pitchFamily="34" charset="0"/>
            </a:endParaRPr>
          </a:p>
          <a:p>
            <a:pPr marL="0" indent="0" eaLnBrk="1" hangingPunct="1"/>
            <a:endParaRPr lang="en-US" sz="1800" b="1" dirty="0">
              <a:solidFill>
                <a:schemeClr val="accent1">
                  <a:lumMod val="75000"/>
                </a:schemeClr>
              </a:solidFill>
              <a:cs typeface="Arial" panose="020B0604020202020204" pitchFamily="34" charset="0"/>
            </a:endParaRPr>
          </a:p>
          <a:p>
            <a:pPr marL="1371600" lvl="2" indent="-457200" eaLnBrk="1" hangingPunct="1">
              <a:buFont typeface="Wingdings" panose="05000000000000000000" pitchFamily="2" charset="2"/>
              <a:buChar char="q"/>
            </a:pPr>
            <a:endParaRPr lang="en-US" sz="2800" b="1" dirty="0">
              <a:solidFill>
                <a:schemeClr val="accent1">
                  <a:lumMod val="75000"/>
                </a:schemeClr>
              </a:solidFill>
              <a:latin typeface="+mn-lt"/>
              <a:cs typeface="Arial" panose="020B0604020202020204" pitchFamily="34" charset="0"/>
            </a:endParaRP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290432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04838" y="1447800"/>
            <a:ext cx="8310562" cy="4724400"/>
          </a:xfrm>
        </p:spPr>
        <p:txBody>
          <a:bodyPr>
            <a:noAutofit/>
          </a:bodyPr>
          <a:lstStyle/>
          <a:p>
            <a:pPr eaLnBrk="1" hangingPunct="1">
              <a:lnSpc>
                <a:spcPct val="80000"/>
              </a:lnSpc>
              <a:buFont typeface="Wingdings" pitchFamily="2" charset="2"/>
              <a:buNone/>
            </a:pPr>
            <a:endParaRPr lang="en-US" sz="11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11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12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8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8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en-US" sz="2000" b="1" u="sng" dirty="0">
                <a:solidFill>
                  <a:schemeClr val="accent1"/>
                </a:solidFill>
                <a:latin typeface="Arial" panose="020B0604020202020204" pitchFamily="34" charset="0"/>
                <a:cs typeface="Arial" panose="020B0604020202020204" pitchFamily="34" charset="0"/>
              </a:rPr>
              <a:t>Who May Apply?</a:t>
            </a:r>
          </a:p>
          <a:p>
            <a:pPr eaLnBrk="1" hangingPunct="1">
              <a:lnSpc>
                <a:spcPct val="80000"/>
              </a:lnSpc>
              <a:buFont typeface="Wingdings" pitchFamily="2" charset="2"/>
              <a:buNone/>
            </a:pPr>
            <a:endParaRPr lang="en-US" sz="900" b="1" u="sng" dirty="0">
              <a:solidFill>
                <a:schemeClr val="accent1"/>
              </a:solidFill>
              <a:latin typeface="Arial" panose="020B0604020202020204" pitchFamily="34" charset="0"/>
              <a:cs typeface="Arial" panose="020B0604020202020204" pitchFamily="34" charset="0"/>
            </a:endParaRPr>
          </a:p>
          <a:p>
            <a:pPr>
              <a:lnSpc>
                <a:spcPct val="80000"/>
              </a:lnSpc>
            </a:pPr>
            <a:r>
              <a:rPr lang="en-US" sz="2200" dirty="0">
                <a:solidFill>
                  <a:schemeClr val="accent1"/>
                </a:solidFill>
                <a:latin typeface="Arial" panose="020B0604020202020204" pitchFamily="34" charset="0"/>
                <a:cs typeface="Arial" panose="020B0604020202020204" pitchFamily="34" charset="0"/>
              </a:rPr>
              <a:t>Law enforcement agencies that do not qualify for Direct JAG Awards from the U.S. Department of Justice. First priority will  be given to those that did not receive a block grant.</a:t>
            </a:r>
          </a:p>
          <a:p>
            <a:pPr eaLnBrk="1" hangingPunct="1">
              <a:lnSpc>
                <a:spcPct val="80000"/>
              </a:lnSpc>
              <a:buFont typeface="Wingdings" pitchFamily="2" charset="2"/>
              <a:buNone/>
            </a:pPr>
            <a:endParaRPr lang="en-US" sz="1000" u="sng" dirty="0">
              <a:solidFill>
                <a:schemeClr val="accent1"/>
              </a:solidFill>
              <a:latin typeface="Arial" panose="020B0604020202020204" pitchFamily="34" charset="0"/>
              <a:cs typeface="Arial" panose="020B0604020202020204" pitchFamily="34" charset="0"/>
            </a:endParaRPr>
          </a:p>
          <a:p>
            <a:pPr marL="0" indent="0">
              <a:lnSpc>
                <a:spcPct val="80000"/>
              </a:lnSpc>
              <a:buNone/>
            </a:pPr>
            <a:endParaRPr lang="en-US" sz="1100" dirty="0">
              <a:solidFill>
                <a:schemeClr val="accent1">
                  <a:lumMod val="75000"/>
                </a:schemeClr>
              </a:solidFill>
              <a:latin typeface="Arial" panose="020B0604020202020204" pitchFamily="34" charset="0"/>
              <a:cs typeface="Arial" panose="020B0604020202020204" pitchFamily="34" charset="0"/>
            </a:endParaRPr>
          </a:p>
          <a:p>
            <a:pPr marL="0" marR="0" algn="just">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After much discussion among the CJI Committee, the Committee realized that in order to keep the Local Law Enforcement Block Grants priority a viable priority, it will need to limit what types of items are requested.</a:t>
            </a:r>
          </a:p>
          <a:p>
            <a:pPr marL="0" marR="0" algn="just">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algn="just">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This year, the Committee has decided to focus on some of the more important and critical types of equipment that can be used to benefit law enforcement agencies and that is what they will be seeking solicitations for.  </a:t>
            </a: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80000"/>
              </a:lnSpc>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marL="0" indent="0">
              <a:lnSpc>
                <a:spcPct val="80000"/>
              </a:lnSpc>
              <a:buNone/>
            </a:pPr>
            <a:endParaRPr lang="en-US" sz="1600"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
        <p:nvSpPr>
          <p:cNvPr id="8" name="Text Box 6"/>
          <p:cNvSpPr txBox="1">
            <a:spLocks noChangeArrowheads="1"/>
          </p:cNvSpPr>
          <p:nvPr/>
        </p:nvSpPr>
        <p:spPr bwMode="auto">
          <a:xfrm>
            <a:off x="773264" y="482029"/>
            <a:ext cx="76962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000" b="1" dirty="0">
                <a:solidFill>
                  <a:schemeClr val="accent1"/>
                </a:solidFill>
                <a:cs typeface="Arial" panose="020B0604020202020204" pitchFamily="34" charset="0"/>
              </a:rPr>
              <a:t>Local Law Enforcement Block Grants</a:t>
            </a:r>
          </a:p>
          <a:p>
            <a:pPr lvl="0" algn="ctr" eaLnBrk="1" hangingPunct="1"/>
            <a:r>
              <a:rPr lang="en-US" sz="1600" dirty="0">
                <a:cs typeface="Arial" panose="020B0604020202020204" pitchFamily="34" charset="0"/>
              </a:rPr>
              <a:t>Federal Funding Maximum: </a:t>
            </a:r>
            <a:r>
              <a:rPr lang="en-US" sz="1600" dirty="0">
                <a:solidFill>
                  <a:prstClr val="black"/>
                </a:solidFill>
                <a:cs typeface="Arial" panose="020B0604020202020204" pitchFamily="34" charset="0"/>
              </a:rPr>
              <a:t>$29,500/$10,000 Minimum (One Year Only)</a:t>
            </a:r>
          </a:p>
        </p:txBody>
      </p:sp>
    </p:spTree>
    <p:extLst>
      <p:ext uri="{BB962C8B-B14F-4D97-AF65-F5344CB8AC3E}">
        <p14:creationId xmlns:p14="http://schemas.microsoft.com/office/powerpoint/2010/main" val="110138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CEEB6-4922-45DD-9316-024529975C46}"/>
              </a:ext>
            </a:extLst>
          </p:cNvPr>
          <p:cNvSpPr>
            <a:spLocks noGrp="1"/>
          </p:cNvSpPr>
          <p:nvPr>
            <p:ph idx="1"/>
          </p:nvPr>
        </p:nvSpPr>
        <p:spPr/>
        <p:txBody>
          <a:bodyPr>
            <a:normAutofit fontScale="70000" lnSpcReduction="20000"/>
          </a:bodyPr>
          <a:lstStyle/>
          <a:p>
            <a:pPr marL="0" algn="just">
              <a:spcBef>
                <a:spcPts val="0"/>
              </a:spcBef>
            </a:pPr>
            <a:r>
              <a:rPr lang="en-US" sz="2800" dirty="0">
                <a:effectLst/>
                <a:latin typeface="Arial" panose="020B0604020202020204" pitchFamily="34" charset="0"/>
                <a:ea typeface="Arial" panose="020B0604020202020204" pitchFamily="34" charset="0"/>
                <a:cs typeface="Times New Roman" panose="02020603050405020304" pitchFamily="18" charset="0"/>
              </a:rPr>
              <a:t> </a:t>
            </a:r>
            <a:r>
              <a:rPr lang="en-US" sz="2800" b="1" cap="all" dirty="0">
                <a:effectLst/>
                <a:latin typeface="Arial" panose="020B0604020202020204" pitchFamily="34" charset="0"/>
                <a:cs typeface="Times New Roman" panose="02020603050405020304" pitchFamily="18" charset="0"/>
              </a:rPr>
              <a:t>ALLOWABLE EXPENSES</a:t>
            </a:r>
          </a:p>
          <a:p>
            <a:pPr marL="0" marR="0" algn="just">
              <a:spcBef>
                <a:spcPts val="0"/>
              </a:spcBef>
              <a:spcAft>
                <a:spcPts val="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Allowable Requests this year will be </a:t>
            </a:r>
          </a:p>
          <a:p>
            <a:pPr marL="0" marR="0" algn="just">
              <a:spcBef>
                <a:spcPts val="0"/>
              </a:spcBef>
              <a:spcAft>
                <a:spcPts val="0"/>
              </a:spcAft>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Radios (priority given to VIPER Radios)</a:t>
            </a:r>
          </a:p>
          <a:p>
            <a:pPr marL="342900" marR="0" lvl="0" indent="-342900" algn="just">
              <a:spcBef>
                <a:spcPts val="0"/>
              </a:spcBef>
              <a:spcAft>
                <a:spcPts val="0"/>
              </a:spcAft>
              <a:buFont typeface="Symbol" panose="05050102010706020507" pitchFamily="18" charset="2"/>
              <a:buChar char=""/>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Cameras (priority given to Body Cameras, but other like purpose devices can be requested, but will be given lower priority including In-Car Cameras and Street Cameras)</a:t>
            </a:r>
          </a:p>
          <a:p>
            <a:pPr marL="342900" marR="0" lvl="0" indent="-342900" algn="just">
              <a:spcBef>
                <a:spcPts val="0"/>
              </a:spcBef>
              <a:spcAft>
                <a:spcPts val="0"/>
              </a:spcAft>
              <a:buFont typeface="Symbol" panose="05050102010706020507" pitchFamily="18" charset="2"/>
              <a:buChar char=""/>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Body Armor (must be made in the United States of America)</a:t>
            </a:r>
          </a:p>
          <a:p>
            <a:pPr marL="342900" marR="0" lvl="0" indent="-342900" algn="just">
              <a:spcBef>
                <a:spcPts val="0"/>
              </a:spcBef>
              <a:spcAft>
                <a:spcPts val="0"/>
              </a:spcAft>
              <a:buFont typeface="Symbol" panose="05050102010706020507" pitchFamily="18" charset="2"/>
              <a:buChar char=""/>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Mobile Data Terminals</a:t>
            </a:r>
          </a:p>
          <a:p>
            <a:pPr marL="342900" marR="0" lvl="0" indent="-342900" algn="just">
              <a:spcBef>
                <a:spcPts val="0"/>
              </a:spcBef>
              <a:spcAft>
                <a:spcPts val="0"/>
              </a:spcAft>
              <a:buFont typeface="Symbol" panose="05050102010706020507" pitchFamily="18" charset="2"/>
              <a:buChar char=""/>
            </a:pPr>
            <a:r>
              <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Non-Lethal Weapons</a:t>
            </a:r>
          </a:p>
          <a:p>
            <a:pPr marL="0" marR="0" algn="just">
              <a:spcBef>
                <a:spcPts val="0"/>
              </a:spcBef>
              <a:spcAft>
                <a:spcPts val="0"/>
              </a:spcAft>
            </a:pPr>
            <a:r>
              <a:rPr lang="en-US" sz="2800" u="none" strike="noStrike" dirty="0">
                <a:solidFill>
                  <a:srgbClr val="FF0000"/>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rPr>
              <a:t> </a:t>
            </a:r>
            <a:endParaRPr lang="en-US" sz="2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 </a:t>
            </a:r>
          </a:p>
          <a:p>
            <a:pPr marL="0" marR="0" algn="just">
              <a:spcBef>
                <a:spcPts val="0"/>
              </a:spcBef>
              <a:spcAft>
                <a:spcPts val="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The Committee has determined that these </a:t>
            </a:r>
            <a:r>
              <a:rPr lang="en-US" sz="2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five</a:t>
            </a:r>
            <a:r>
              <a:rPr lang="en-US" sz="2800" dirty="0">
                <a:effectLst/>
                <a:latin typeface="Arial" panose="020B0604020202020204" pitchFamily="34" charset="0"/>
                <a:ea typeface="Arial" panose="020B0604020202020204" pitchFamily="34" charset="0"/>
                <a:cs typeface="Times New Roman" panose="02020603050405020304" pitchFamily="18" charset="0"/>
              </a:rPr>
              <a:t> items are some of the most important tools in helping to ensure the public safety of both the officers and the citizens at large. These are what can be applied for under the Local Law Enforcement Block Grant Priority.  Other requests can be submitted, but will be given a lower priority.  </a:t>
            </a:r>
          </a:p>
          <a:p>
            <a:endParaRPr lang="en-US" dirty="0"/>
          </a:p>
        </p:txBody>
      </p:sp>
      <p:sp>
        <p:nvSpPr>
          <p:cNvPr id="3" name="Footer Placeholder 2">
            <a:extLst>
              <a:ext uri="{FF2B5EF4-FFF2-40B4-BE49-F238E27FC236}">
                <a16:creationId xmlns:a16="http://schemas.microsoft.com/office/drawing/2014/main" id="{85CC6277-0CFB-4A65-8FA1-5E96CA1B6F26}"/>
              </a:ext>
            </a:extLst>
          </p:cNvPr>
          <p:cNvSpPr>
            <a:spLocks noGrp="1"/>
          </p:cNvSpPr>
          <p:nvPr>
            <p:ph type="ftr" sz="quarter" idx="11"/>
          </p:nvPr>
        </p:nvSpPr>
        <p:spPr/>
        <p:txBody>
          <a:bodyPr/>
          <a:lstStyle/>
          <a:p>
            <a:r>
              <a:rPr lang="en-US" dirty="0"/>
              <a:t>Governor's Crime Commission   10/12/2022</a:t>
            </a:r>
          </a:p>
        </p:txBody>
      </p:sp>
      <p:sp>
        <p:nvSpPr>
          <p:cNvPr id="4" name="Title 3">
            <a:extLst>
              <a:ext uri="{FF2B5EF4-FFF2-40B4-BE49-F238E27FC236}">
                <a16:creationId xmlns:a16="http://schemas.microsoft.com/office/drawing/2014/main" id="{B396DE5E-D853-49D5-9322-7A0AFE289EE2}"/>
              </a:ext>
            </a:extLst>
          </p:cNvPr>
          <p:cNvSpPr>
            <a:spLocks noGrp="1"/>
          </p:cNvSpPr>
          <p:nvPr>
            <p:ph type="title"/>
          </p:nvPr>
        </p:nvSpPr>
        <p:spPr/>
        <p:txBody>
          <a:bodyPr>
            <a:normAutofit fontScale="90000"/>
          </a:bodyPr>
          <a:lstStyle/>
          <a:p>
            <a:r>
              <a:rPr lang="en-US" sz="4400" b="1" dirty="0">
                <a:solidFill>
                  <a:schemeClr val="accent1"/>
                </a:solidFill>
                <a:cs typeface="Arial" panose="020B0604020202020204" pitchFamily="34" charset="0"/>
              </a:rPr>
              <a:t>Local Law Enforcement Block Grants</a:t>
            </a:r>
            <a:br>
              <a:rPr lang="en-US" sz="4400" b="1" dirty="0">
                <a:solidFill>
                  <a:schemeClr val="accent1"/>
                </a:solidFill>
                <a:cs typeface="Arial" panose="020B0604020202020204" pitchFamily="34" charset="0"/>
              </a:rPr>
            </a:br>
            <a:endParaRPr lang="en-US" dirty="0"/>
          </a:p>
        </p:txBody>
      </p:sp>
    </p:spTree>
    <p:extLst>
      <p:ext uri="{BB962C8B-B14F-4D97-AF65-F5344CB8AC3E}">
        <p14:creationId xmlns:p14="http://schemas.microsoft.com/office/powerpoint/2010/main" val="88724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762000" y="1754188"/>
            <a:ext cx="8077200" cy="3960812"/>
          </a:xfrm>
        </p:spPr>
        <p:txBody>
          <a:bodyPr anchor="t">
            <a:noAutofit/>
          </a:bodyPr>
          <a:lstStyle/>
          <a:p>
            <a:pPr>
              <a:buNone/>
            </a:pPr>
            <a:endParaRPr lang="en-US" sz="1600" dirty="0">
              <a:solidFill>
                <a:schemeClr val="accent1"/>
              </a:solidFill>
              <a:latin typeface="Arial" panose="020B0604020202020204" pitchFamily="34" charset="0"/>
              <a:cs typeface="Arial" panose="020B0604020202020204" pitchFamily="34" charset="0"/>
            </a:endParaRPr>
          </a:p>
          <a:p>
            <a:pPr eaLnBrk="1" hangingPunct="1">
              <a:buFont typeface="Wingdings" pitchFamily="2" charset="2"/>
              <a:buNone/>
            </a:pPr>
            <a:r>
              <a:rPr lang="en-US" sz="16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Points to Remember:</a:t>
            </a:r>
          </a:p>
          <a:p>
            <a:pPr marL="0" indent="0">
              <a:buNone/>
            </a:pPr>
            <a:endParaRPr lang="en-US" sz="1600"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solidFill>
                <a:latin typeface="Arial" panose="020B0604020202020204" pitchFamily="34" charset="0"/>
                <a:cs typeface="Arial" panose="020B0604020202020204" pitchFamily="34" charset="0"/>
              </a:rPr>
              <a:t>Items prohibited include air cards, phone lines, and any other long term contractual services</a:t>
            </a:r>
            <a:r>
              <a:rPr lang="en-US" sz="1600" b="1" dirty="0">
                <a:solidFill>
                  <a:schemeClr val="accent1"/>
                </a:solidFill>
                <a:latin typeface="Arial" panose="020B0604020202020204" pitchFamily="34" charset="0"/>
                <a:cs typeface="Arial" panose="020B0604020202020204" pitchFamily="34" charset="0"/>
              </a:rPr>
              <a:t>…</a:t>
            </a:r>
            <a:r>
              <a:rPr lang="en-US" sz="1600" dirty="0">
                <a:solidFill>
                  <a:schemeClr val="accent1"/>
                </a:solidFill>
                <a:latin typeface="Arial" panose="020B0604020202020204" pitchFamily="34" charset="0"/>
                <a:cs typeface="Arial" panose="020B0604020202020204" pitchFamily="34" charset="0"/>
              </a:rPr>
              <a:t>No vehicles or aircrafts may be purchased or leased. No unmanned aerial vehicles (Drones).</a:t>
            </a:r>
          </a:p>
          <a:p>
            <a:pPr>
              <a:buFont typeface="Wingdings" panose="05000000000000000000" pitchFamily="2" charset="2"/>
              <a:buChar char="Ø"/>
            </a:pPr>
            <a:r>
              <a:rPr lang="en-US" sz="1600" dirty="0">
                <a:solidFill>
                  <a:schemeClr val="accent1"/>
                </a:solidFill>
                <a:latin typeface="Arial" panose="020B0604020202020204" pitchFamily="34" charset="0"/>
                <a:cs typeface="Arial" panose="020B0604020202020204" pitchFamily="34" charset="0"/>
              </a:rPr>
              <a:t>No vehicles that must be registered with the North Carolina Department of Motor Vehicles can be purchased.  </a:t>
            </a:r>
            <a:endParaRPr lang="en-US" sz="1600" b="1" dirty="0">
              <a:solidFill>
                <a:schemeClr val="accent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u="sng" dirty="0">
                <a:solidFill>
                  <a:schemeClr val="accent1"/>
                </a:solidFill>
                <a:latin typeface="Arial" panose="020B0604020202020204" pitchFamily="34" charset="0"/>
                <a:cs typeface="Arial" panose="020B0604020202020204" pitchFamily="34" charset="0"/>
              </a:rPr>
              <a:t>Agencies that submit multiple applications </a:t>
            </a:r>
            <a:r>
              <a:rPr lang="en-US" sz="1600" dirty="0">
                <a:solidFill>
                  <a:schemeClr val="accent1"/>
                </a:solidFill>
                <a:latin typeface="Arial" panose="020B0604020202020204" pitchFamily="34" charset="0"/>
                <a:cs typeface="Arial" panose="020B0604020202020204" pitchFamily="34" charset="0"/>
              </a:rPr>
              <a:t>will be automatically disqualified.</a:t>
            </a:r>
          </a:p>
          <a:p>
            <a:pPr>
              <a:buFont typeface="Wingdings" panose="05000000000000000000" pitchFamily="2" charset="2"/>
              <a:buChar char="Ø"/>
            </a:pPr>
            <a:r>
              <a:rPr lang="en-US" sz="1600" dirty="0">
                <a:solidFill>
                  <a:schemeClr val="accent1"/>
                </a:solidFill>
                <a:latin typeface="Arial" panose="020B0604020202020204" pitchFamily="34" charset="0"/>
                <a:cs typeface="Arial" panose="020B0604020202020204" pitchFamily="34" charset="0"/>
              </a:rPr>
              <a:t>Agencies that are requesting body worn cameras must have a departmental policy on the use of body-worn cameras and a data storage solution plan which must be uploaded into the GEMS System and submitted by the application deadline.</a:t>
            </a:r>
          </a:p>
          <a:p>
            <a:pPr marL="0" indent="0">
              <a:buNone/>
            </a:pPr>
            <a:endParaRPr lang="en-US" sz="800" dirty="0">
              <a:solidFill>
                <a:schemeClr val="accent1"/>
              </a:solidFill>
              <a:latin typeface="Arial" panose="020B0604020202020204" pitchFamily="34" charset="0"/>
              <a:cs typeface="Arial" panose="020B0604020202020204" pitchFamily="34" charset="0"/>
            </a:endParaRPr>
          </a:p>
          <a:p>
            <a:pPr marL="0" indent="0">
              <a:buNone/>
            </a:pPr>
            <a:r>
              <a:rPr lang="en-US" sz="2200" dirty="0">
                <a:solidFill>
                  <a:schemeClr val="accent1"/>
                </a:solidFill>
                <a:latin typeface="Arial" panose="020B0604020202020204" pitchFamily="34" charset="0"/>
                <a:cs typeface="Arial" panose="020B0604020202020204" pitchFamily="34" charset="0"/>
              </a:rPr>
              <a:t> </a:t>
            </a:r>
          </a:p>
          <a:p>
            <a:pPr marL="0" indent="0">
              <a:buNone/>
            </a:pPr>
            <a:endParaRPr lang="en-US" sz="2200" dirty="0">
              <a:solidFill>
                <a:schemeClr val="accent1">
                  <a:lumMod val="75000"/>
                </a:schemeClr>
              </a:solidFill>
              <a:latin typeface="Arial" panose="020B0604020202020204" pitchFamily="34" charset="0"/>
              <a:cs typeface="Arial" panose="020B0604020202020204" pitchFamily="34" charset="0"/>
            </a:endParaRPr>
          </a:p>
        </p:txBody>
      </p:sp>
      <p:sp>
        <p:nvSpPr>
          <p:cNvPr id="9219" name="Text Box 6"/>
          <p:cNvSpPr txBox="1">
            <a:spLocks noChangeArrowheads="1"/>
          </p:cNvSpPr>
          <p:nvPr/>
        </p:nvSpPr>
        <p:spPr bwMode="auto">
          <a:xfrm>
            <a:off x="762000" y="685799"/>
            <a:ext cx="7315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eaLnBrk="1" hangingPunct="1">
              <a:spcBef>
                <a:spcPct val="50000"/>
              </a:spcBef>
            </a:pPr>
            <a:r>
              <a:rPr lang="en-US" sz="2400" b="1" dirty="0">
                <a:cs typeface="Arial" panose="020B0604020202020204" pitchFamily="34" charset="0"/>
              </a:rPr>
              <a:t>Local Law Enforcement Block Grants</a:t>
            </a:r>
          </a:p>
          <a:p>
            <a:pPr eaLnBrk="1" hangingPunct="1"/>
            <a:r>
              <a:rPr lang="en-US" sz="2000" i="1" dirty="0">
                <a:cs typeface="Arial" panose="020B0604020202020204" pitchFamily="34" charset="0"/>
              </a:rPr>
              <a:t>(continued)</a:t>
            </a:r>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414412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338" y="1103313"/>
            <a:ext cx="7586662" cy="5940088"/>
          </a:xfrm>
          <a:prstGeom prst="rect">
            <a:avLst/>
          </a:prstGeom>
          <a:noFill/>
        </p:spPr>
        <p:txBody>
          <a:bodyPr wrap="square">
            <a:noAutofit/>
          </a:bodyPr>
          <a:lstStyle/>
          <a:p>
            <a:pPr>
              <a:defRPr/>
            </a:pPr>
            <a:endParaRPr lang="en-US" sz="800" dirty="0">
              <a:solidFill>
                <a:schemeClr val="accent1">
                  <a:lumMod val="75000"/>
                </a:schemeClr>
              </a:solidFill>
              <a:latin typeface="Arial" panose="020B0604020202020204" pitchFamily="34" charset="0"/>
              <a:cs typeface="Arial" panose="020B0604020202020204" pitchFamily="34" charset="0"/>
            </a:endParaRPr>
          </a:p>
          <a:p>
            <a:pPr>
              <a:defRPr/>
            </a:pPr>
            <a:endParaRPr lang="en-US" sz="800" dirty="0">
              <a:solidFill>
                <a:schemeClr val="accent1">
                  <a:lumMod val="75000"/>
                </a:schemeClr>
              </a:solidFill>
              <a:latin typeface="Arial" panose="020B0604020202020204" pitchFamily="34" charset="0"/>
              <a:cs typeface="Arial" panose="020B0604020202020204" pitchFamily="34" charset="0"/>
            </a:endParaRPr>
          </a:p>
          <a:p>
            <a:pPr>
              <a:defRPr/>
            </a:pPr>
            <a:r>
              <a:rPr lang="en-US" sz="2200" dirty="0">
                <a:solidFill>
                  <a:schemeClr val="accent1"/>
                </a:solidFill>
                <a:latin typeface="Arial" panose="020B0604020202020204" pitchFamily="34" charset="0"/>
                <a:cs typeface="Arial" panose="020B0604020202020204" pitchFamily="34" charset="0"/>
              </a:rPr>
              <a:t>Law enforcement agencies purchasing vests must certify that they have a written “mandatory wear" policy in effect for </a:t>
            </a:r>
            <a:r>
              <a:rPr lang="en-US" sz="2200" u="sng" dirty="0">
                <a:solidFill>
                  <a:schemeClr val="accent1"/>
                </a:solidFill>
                <a:latin typeface="Arial" panose="020B0604020202020204" pitchFamily="34" charset="0"/>
                <a:cs typeface="Arial" panose="020B0604020202020204" pitchFamily="34" charset="0"/>
              </a:rPr>
              <a:t>at least </a:t>
            </a:r>
            <a:r>
              <a:rPr lang="en-US" sz="2200" dirty="0">
                <a:solidFill>
                  <a:schemeClr val="accent1"/>
                </a:solidFill>
                <a:latin typeface="Arial" panose="020B0604020202020204" pitchFamily="34" charset="0"/>
                <a:cs typeface="Arial" panose="020B0604020202020204" pitchFamily="34" charset="0"/>
              </a:rPr>
              <a:t>all uniformed officers while on duty. There are no requirements regarding the nature of the policy.</a:t>
            </a:r>
          </a:p>
          <a:p>
            <a:pPr>
              <a:defRPr/>
            </a:pPr>
            <a:endParaRPr lang="en-US" sz="1200" dirty="0">
              <a:solidFill>
                <a:schemeClr val="accent1"/>
              </a:solidFill>
              <a:latin typeface="Arial" panose="020B0604020202020204" pitchFamily="34" charset="0"/>
              <a:cs typeface="Arial" panose="020B0604020202020204" pitchFamily="34" charset="0"/>
            </a:endParaRPr>
          </a:p>
          <a:p>
            <a:pPr marL="342900" indent="-342900">
              <a:buFont typeface="Arial" pitchFamily="34" charset="0"/>
              <a:buChar char="•"/>
              <a:defRPr/>
            </a:pPr>
            <a:r>
              <a:rPr lang="en-US" sz="2200" dirty="0">
                <a:solidFill>
                  <a:schemeClr val="accent1"/>
                </a:solidFill>
                <a:latin typeface="Arial" panose="020B0604020202020204" pitchFamily="34" charset="0"/>
                <a:cs typeface="Arial" panose="020B0604020202020204" pitchFamily="34" charset="0"/>
              </a:rPr>
              <a:t>Certification of the policy must be received by GCC within 30 days of grant implementation &amp; prior to their purchase.</a:t>
            </a:r>
            <a:endParaRPr lang="en-US" sz="2000" dirty="0">
              <a:solidFill>
                <a:schemeClr val="accent1"/>
              </a:solidFill>
              <a:latin typeface="Arial" panose="020B0604020202020204" pitchFamily="34" charset="0"/>
              <a:cs typeface="Arial" panose="020B0604020202020204" pitchFamily="34" charset="0"/>
            </a:endParaRPr>
          </a:p>
          <a:p>
            <a:pPr>
              <a:defRPr/>
            </a:pPr>
            <a:endParaRPr lang="en-US" sz="1000" dirty="0">
              <a:solidFill>
                <a:schemeClr val="accent1"/>
              </a:solidFill>
              <a:latin typeface="Arial" panose="020B0604020202020204" pitchFamily="34" charset="0"/>
              <a:cs typeface="Arial" panose="020B0604020202020204" pitchFamily="34" charset="0"/>
            </a:endParaRPr>
          </a:p>
          <a:p>
            <a:pPr marL="342900" indent="-342900">
              <a:buFont typeface="Arial" pitchFamily="34" charset="0"/>
              <a:buChar char="•"/>
              <a:defRPr/>
            </a:pPr>
            <a:r>
              <a:rPr lang="en-US" sz="2200" dirty="0">
                <a:solidFill>
                  <a:schemeClr val="accent1"/>
                </a:solidFill>
                <a:latin typeface="Arial" panose="020B0604020202020204" pitchFamily="34" charset="0"/>
                <a:cs typeface="Arial" panose="020B0604020202020204" pitchFamily="34" charset="0"/>
              </a:rPr>
              <a:t>Bulletproof Vests must be </a:t>
            </a:r>
            <a:r>
              <a:rPr lang="en-US" sz="2200" u="sng" dirty="0">
                <a:solidFill>
                  <a:schemeClr val="accent1"/>
                </a:solidFill>
                <a:latin typeface="Arial" panose="020B0604020202020204" pitchFamily="34" charset="0"/>
                <a:cs typeface="Arial" panose="020B0604020202020204" pitchFamily="34" charset="0"/>
              </a:rPr>
              <a:t>American made</a:t>
            </a:r>
            <a:r>
              <a:rPr lang="en-US" sz="2200" b="1" u="sng" dirty="0">
                <a:solidFill>
                  <a:schemeClr val="accent1"/>
                </a:solidFill>
                <a:latin typeface="Arial" panose="020B0604020202020204" pitchFamily="34" charset="0"/>
                <a:cs typeface="Arial" panose="020B0604020202020204" pitchFamily="34" charset="0"/>
              </a:rPr>
              <a:t>.</a:t>
            </a:r>
          </a:p>
          <a:p>
            <a:pPr marL="342900" indent="-342900">
              <a:buFont typeface="Arial" pitchFamily="34" charset="0"/>
              <a:buChar char="•"/>
              <a:defRPr/>
            </a:pPr>
            <a:endParaRPr lang="en-US" sz="1100" b="1" u="sng" dirty="0">
              <a:solidFill>
                <a:schemeClr val="accent1"/>
              </a:solidFill>
              <a:latin typeface="Arial" panose="020B0604020202020204" pitchFamily="34" charset="0"/>
              <a:cs typeface="Arial" panose="020B0604020202020204" pitchFamily="34" charset="0"/>
            </a:endParaRPr>
          </a:p>
          <a:p>
            <a:pPr marL="342900" indent="-342900">
              <a:buFont typeface="Arial" pitchFamily="34" charset="0"/>
              <a:buChar char="•"/>
              <a:defRPr/>
            </a:pPr>
            <a:r>
              <a:rPr lang="en-US" sz="2200" dirty="0">
                <a:solidFill>
                  <a:schemeClr val="accent1"/>
                </a:solidFill>
                <a:latin typeface="Arial" panose="020B0604020202020204" pitchFamily="34" charset="0"/>
                <a:cs typeface="Arial" panose="020B0604020202020204" pitchFamily="34" charset="0"/>
              </a:rPr>
              <a:t>A Concept and Issues paper and a Model Policy can be obtained from the BVP Customer Support Center at </a:t>
            </a:r>
            <a:r>
              <a:rPr lang="en-US" sz="2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vests@usdoj.gov</a:t>
            </a:r>
            <a:r>
              <a:rPr lang="en-US" sz="2200" dirty="0">
                <a:solidFill>
                  <a:schemeClr val="accent1"/>
                </a:solidFill>
                <a:latin typeface="Arial" panose="020B0604020202020204" pitchFamily="34" charset="0"/>
                <a:cs typeface="Arial" panose="020B0604020202020204" pitchFamily="34" charset="0"/>
              </a:rPr>
              <a:t> or toll free at 1–877–758–3787.</a:t>
            </a:r>
          </a:p>
          <a:p>
            <a:pPr marL="342900" indent="-342900">
              <a:buFont typeface="Arial" pitchFamily="34" charset="0"/>
              <a:buChar char="•"/>
              <a:defRPr/>
            </a:pPr>
            <a:endParaRPr lang="en-US" sz="1200" dirty="0">
              <a:solidFill>
                <a:schemeClr val="accent1"/>
              </a:solidFill>
              <a:latin typeface="Arial" panose="020B0604020202020204" pitchFamily="34" charset="0"/>
              <a:cs typeface="Arial" panose="020B0604020202020204" pitchFamily="34" charset="0"/>
            </a:endParaRPr>
          </a:p>
          <a:p>
            <a:pPr marL="342900" indent="-342900">
              <a:buFont typeface="Arial" pitchFamily="34" charset="0"/>
              <a:buChar char="•"/>
              <a:defRPr/>
            </a:pPr>
            <a:endParaRPr lang="en-US" sz="2000" dirty="0"/>
          </a:p>
          <a:p>
            <a:pPr marL="342900" indent="-342900">
              <a:buFont typeface="Arial" pitchFamily="34" charset="0"/>
              <a:buChar char="•"/>
              <a:defRPr/>
            </a:pPr>
            <a:endParaRPr lang="en-US" sz="2000" dirty="0">
              <a:latin typeface="+mn-lt"/>
            </a:endParaRPr>
          </a:p>
        </p:txBody>
      </p:sp>
      <p:sp>
        <p:nvSpPr>
          <p:cNvPr id="55299" name="TextBox 2"/>
          <p:cNvSpPr txBox="1">
            <a:spLocks noChangeArrowheads="1"/>
          </p:cNvSpPr>
          <p:nvPr/>
        </p:nvSpPr>
        <p:spPr bwMode="auto">
          <a:xfrm>
            <a:off x="810578" y="762000"/>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200" b="1" dirty="0">
                <a:solidFill>
                  <a:schemeClr val="accent1"/>
                </a:solidFill>
                <a:cs typeface="Arial" panose="020B0604020202020204" pitchFamily="34" charset="0"/>
              </a:rPr>
              <a:t>Bulletproof Vest Purchases</a:t>
            </a:r>
          </a:p>
        </p:txBody>
      </p:sp>
      <p:sp>
        <p:nvSpPr>
          <p:cNvPr id="4" name="Footer Placeholder 3"/>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303937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04838" y="1447800"/>
            <a:ext cx="8310562" cy="4724400"/>
          </a:xfrm>
        </p:spPr>
        <p:txBody>
          <a:bodyPr>
            <a:noAutofit/>
          </a:bodyPr>
          <a:lstStyle/>
          <a:p>
            <a:pPr eaLnBrk="1" hangingPunct="1">
              <a:lnSpc>
                <a:spcPct val="80000"/>
              </a:lnSpc>
              <a:buFont typeface="Wingdings" pitchFamily="2" charset="2"/>
              <a:buNone/>
            </a:pPr>
            <a:endParaRPr lang="en-US" sz="1100" b="1" u="sng" dirty="0">
              <a:solidFill>
                <a:schemeClr val="accent1"/>
              </a:solidFill>
              <a:latin typeface="Arial" panose="020B0604020202020204" pitchFamily="34" charset="0"/>
              <a:cs typeface="Arial" panose="020B0604020202020204" pitchFamily="34" charset="0"/>
            </a:endParaRPr>
          </a:p>
          <a:p>
            <a:pPr eaLnBrk="1" hangingPunct="1">
              <a:lnSpc>
                <a:spcPct val="80000"/>
              </a:lnSpc>
              <a:buFont typeface="Wingdings" pitchFamily="2" charset="2"/>
              <a:buNone/>
            </a:pPr>
            <a:endParaRPr lang="en-US" sz="800" b="1" u="sng" dirty="0">
              <a:solidFill>
                <a:schemeClr val="accent1"/>
              </a:solidFill>
              <a:latin typeface="Arial" panose="020B0604020202020204" pitchFamily="34" charset="0"/>
              <a:cs typeface="Arial" panose="020B0604020202020204" pitchFamily="34" charset="0"/>
            </a:endParaRPr>
          </a:p>
          <a:p>
            <a:pPr marL="0" marR="0" algn="just">
              <a:spcBef>
                <a:spcPts val="0"/>
              </a:spcBef>
              <a:spcAft>
                <a:spcPts val="0"/>
              </a:spcAft>
            </a:pPr>
            <a:r>
              <a:rPr lang="en-US" sz="1600" b="1" u="sng" cap="small" dirty="0">
                <a:effectLst/>
                <a:latin typeface="Arial" panose="020B0604020202020204" pitchFamily="34" charset="0"/>
                <a:ea typeface="Arial" panose="020B0604020202020204" pitchFamily="34" charset="0"/>
                <a:cs typeface="Arial" panose="020B0604020202020204" pitchFamily="34" charset="0"/>
              </a:rPr>
              <a:t>State infrastructure initiative</a:t>
            </a:r>
            <a:endParaRPr lang="en-US" sz="1600" b="1" dirty="0">
              <a:effectLst/>
              <a:latin typeface="Arial" panose="020B0604020202020204" pitchFamily="34" charset="0"/>
              <a:ea typeface="Arial" panose="020B0604020202020204" pitchFamily="34" charset="0"/>
              <a:cs typeface="Times New Roman" panose="02020603050405020304" pitchFamily="18" charset="0"/>
            </a:endParaRPr>
          </a:p>
          <a:p>
            <a:pPr marL="342900" marR="0" algn="just">
              <a:spcBef>
                <a:spcPts val="0"/>
              </a:spcBef>
              <a:spcAft>
                <a:spcPts val="0"/>
              </a:spcAft>
            </a:pPr>
            <a:r>
              <a:rPr lang="en-US" sz="1600" i="1" u="sng" dirty="0">
                <a:effectLst/>
                <a:latin typeface="Arial" panose="020B0604020202020204" pitchFamily="34"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1600" i="1"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This is for STATE AGENCIES ONLY and will include agencies housed under the North Carolina Department of Public Safety, the North Carolina Administrative Office of the Courts, the North Carolina Department of Justice, and individual Law Enforcement Agencies in the University of North Carolina System.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228600" marR="0" algn="just">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These applications will not be submitted for Committee review until communications have occurred between the lead CEO of the above mentioned agencies, GCC Staff and the Chair of the CJI Committee.   This will help all parties in making the application process a more efficient and less labor-intensive process.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1600" b="1" u="sng" cap="small" dirty="0">
                <a:effectLst/>
                <a:latin typeface="Arial" panose="020B0604020202020204" pitchFamily="34" charset="0"/>
                <a:ea typeface="Arial" panose="020B0604020202020204" pitchFamily="34" charset="0"/>
                <a:cs typeface="Arial" panose="020B0604020202020204" pitchFamily="34" charset="0"/>
              </a:rPr>
              <a:t>Regional infrastructure initiative</a:t>
            </a:r>
            <a:endParaRPr lang="en-US" sz="1600" b="1"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1600"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This is for local governmental agencies that are working to fund a regional project that service a minimum of 5 counties in North Carolina or a minimum combined population of 400,000 in the service region. These could include regional crime labs, regional joint infrastructure projects, or regional violence reduction initiatives.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80000"/>
              </a:lnSpc>
              <a:buNone/>
            </a:pPr>
            <a:endParaRPr lang="en-US" sz="2000" dirty="0">
              <a:solidFill>
                <a:schemeClr val="accent1">
                  <a:lumMod val="75000"/>
                </a:schemeClr>
              </a:solidFill>
              <a:latin typeface="Arial" panose="020B0604020202020204" pitchFamily="34" charset="0"/>
              <a:cs typeface="Arial" panose="020B0604020202020204" pitchFamily="34" charset="0"/>
            </a:endParaRPr>
          </a:p>
          <a:p>
            <a:pPr marL="0" indent="0">
              <a:lnSpc>
                <a:spcPct val="80000"/>
              </a:lnSpc>
              <a:buNone/>
            </a:pPr>
            <a:endParaRPr lang="en-US" sz="1600" dirty="0"/>
          </a:p>
        </p:txBody>
      </p:sp>
      <p:sp>
        <p:nvSpPr>
          <p:cNvPr id="3" name="Footer Placeholder 2"/>
          <p:cNvSpPr>
            <a:spLocks noGrp="1"/>
          </p:cNvSpPr>
          <p:nvPr>
            <p:ph type="ftr" sz="quarter" idx="11"/>
          </p:nvPr>
        </p:nvSpPr>
        <p:spPr>
          <a:xfrm>
            <a:off x="4380072" y="6407944"/>
            <a:ext cx="4763928" cy="365125"/>
          </a:xfrm>
        </p:spPr>
        <p:txBody>
          <a:bodyPr/>
          <a:lstStyle/>
          <a:p>
            <a:r>
              <a:rPr lang="en-US" dirty="0"/>
              <a:t>Governor's Crime Commission   10/12/2022</a:t>
            </a:r>
          </a:p>
        </p:txBody>
      </p:sp>
      <p:sp>
        <p:nvSpPr>
          <p:cNvPr id="8" name="Text Box 6"/>
          <p:cNvSpPr txBox="1">
            <a:spLocks noChangeArrowheads="1"/>
          </p:cNvSpPr>
          <p:nvPr/>
        </p:nvSpPr>
        <p:spPr bwMode="auto">
          <a:xfrm>
            <a:off x="773264" y="482029"/>
            <a:ext cx="76962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000" b="1" dirty="0">
                <a:solidFill>
                  <a:schemeClr val="accent1"/>
                </a:solidFill>
                <a:cs typeface="Arial" panose="020B0604020202020204" pitchFamily="34" charset="0"/>
              </a:rPr>
              <a:t>Statewide/Regional Infrastructure</a:t>
            </a:r>
          </a:p>
          <a:p>
            <a:pPr lvl="0" algn="ctr" eaLnBrk="1" hangingPunct="1"/>
            <a:r>
              <a:rPr lang="en-US" sz="1600" dirty="0">
                <a:cs typeface="Arial" panose="020B0604020202020204" pitchFamily="34" charset="0"/>
              </a:rPr>
              <a:t>Federal Funding Maximum: </a:t>
            </a:r>
            <a:r>
              <a:rPr lang="en-US" sz="1600" dirty="0">
                <a:solidFill>
                  <a:prstClr val="black"/>
                </a:solidFill>
                <a:cs typeface="Arial" panose="020B0604020202020204" pitchFamily="34" charset="0"/>
              </a:rPr>
              <a:t>$200,000 per year (up to 2 years)</a:t>
            </a:r>
          </a:p>
        </p:txBody>
      </p:sp>
    </p:spTree>
    <p:extLst>
      <p:ext uri="{BB962C8B-B14F-4D97-AF65-F5344CB8AC3E}">
        <p14:creationId xmlns:p14="http://schemas.microsoft.com/office/powerpoint/2010/main" val="178060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46775"/>
            <a:ext cx="7543800" cy="5696626"/>
          </a:xfrm>
          <a:prstGeom prst="rect">
            <a:avLst/>
          </a:prstGeom>
          <a:noFill/>
        </p:spPr>
        <p:txBody>
          <a:bodyPr wrap="square">
            <a:noAutofit/>
          </a:bodyPr>
          <a:lstStyle/>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r>
              <a:rPr lang="en-US" sz="1200" dirty="0">
                <a:latin typeface="Dubai Medium" panose="020B0603030403030204" pitchFamily="34" charset="-78"/>
                <a:cs typeface="Dubai Medium" panose="020B0603030403030204" pitchFamily="34" charset="-78"/>
              </a:rPr>
              <a:t>The Criminal Justice Improvement Committee realizes the importance of both the National Commission on Law Enforcement Accreditation (CALEA) standards and the importance of the statewide North Carolina Law Enforcement Accreditation (NCLEA) standards for all law enforcement officials. </a:t>
            </a:r>
          </a:p>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r>
              <a:rPr lang="en-US" sz="1200" dirty="0">
                <a:latin typeface="Dubai Medium" panose="020B0603030403030204" pitchFamily="34" charset="-78"/>
                <a:cs typeface="Dubai Medium" panose="020B0603030403030204" pitchFamily="34" charset="-78"/>
              </a:rPr>
              <a:t>It is imperative that law enforcement officers, regardless of agency size and community wealth, be trained in sound criminal justice policies, procedures, and live training scenarios. National and Statewide accreditation standards are one practical way to help ensure that local law enforcement staff are trained to the highest standards. </a:t>
            </a:r>
          </a:p>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r>
              <a:rPr lang="en-US" sz="1200" dirty="0">
                <a:latin typeface="Dubai Medium" panose="020B0603030403030204" pitchFamily="34" charset="-78"/>
                <a:cs typeface="Dubai Medium" panose="020B0603030403030204" pitchFamily="34" charset="-78"/>
              </a:rPr>
              <a:t>Criminal Justice Improvement Committee is seeking applications for statewide training for law enforcement officials, as well as, applications for establishing accreditation standards and ensuring those standards are met by every law enforcement agency in our state. </a:t>
            </a:r>
          </a:p>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r>
              <a:rPr lang="en-US" sz="1200" dirty="0">
                <a:latin typeface="Dubai Medium" panose="020B0603030403030204" pitchFamily="34" charset="-78"/>
                <a:cs typeface="Dubai Medium" panose="020B0603030403030204" pitchFamily="34" charset="-78"/>
              </a:rPr>
              <a:t>State Agencies who are tasked with ensuring that these standards are met on a statewide basis may apply for up to $400,000. </a:t>
            </a:r>
          </a:p>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r>
              <a:rPr lang="en-US" sz="1200" dirty="0">
                <a:latin typeface="Dubai Medium" panose="020B0603030403030204" pitchFamily="34" charset="-78"/>
                <a:cs typeface="Dubai Medium" panose="020B0603030403030204" pitchFamily="34" charset="-78"/>
              </a:rPr>
              <a:t>Local Law Enforcement Agencies may apply for up to $ 50,000 (based on size of agency) to help support their agency achieve either or both the National and the State Standards. </a:t>
            </a:r>
          </a:p>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endParaRPr lang="en-US" sz="1200" dirty="0">
              <a:latin typeface="Dubai Medium" panose="020B0603030403030204" pitchFamily="34" charset="-78"/>
              <a:cs typeface="Dubai Medium" panose="020B0603030403030204" pitchFamily="34" charset="-78"/>
            </a:endParaRPr>
          </a:p>
          <a:p>
            <a:pPr marL="171450" indent="-171450">
              <a:buFont typeface="Arial" panose="020B0604020202020204" pitchFamily="34" charset="0"/>
              <a:buChar char="•"/>
            </a:pPr>
            <a:r>
              <a:rPr lang="en-US" sz="1200" dirty="0">
                <a:latin typeface="Dubai Medium" panose="020B0603030403030204" pitchFamily="34" charset="-78"/>
                <a:cs typeface="Dubai Medium" panose="020B0603030403030204" pitchFamily="34" charset="-78"/>
              </a:rPr>
              <a:t>Funds can be used to pay for the accreditation fees, support for officer overtime to allow release time - which must be documented by time and activity sheets, supplies needed to support the accreditation efforts for assistance in reviewing and improving agency policies and procedures </a:t>
            </a:r>
            <a:r>
              <a:rPr lang="en-US" dirty="0"/>
              <a:t> </a:t>
            </a:r>
          </a:p>
        </p:txBody>
      </p:sp>
      <p:sp>
        <p:nvSpPr>
          <p:cNvPr id="55299" name="TextBox 2"/>
          <p:cNvSpPr txBox="1">
            <a:spLocks noChangeArrowheads="1"/>
          </p:cNvSpPr>
          <p:nvPr/>
        </p:nvSpPr>
        <p:spPr bwMode="auto">
          <a:xfrm>
            <a:off x="810578" y="762000"/>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r>
              <a:rPr lang="en-US" sz="3200" b="1" dirty="0">
                <a:solidFill>
                  <a:srgbClr val="820101"/>
                </a:solidFill>
                <a:cs typeface="Arial" panose="020B0604020202020204" pitchFamily="34" charset="0"/>
              </a:rPr>
              <a:t> </a:t>
            </a:r>
            <a:r>
              <a:rPr lang="en-US" sz="3200" b="1" dirty="0">
                <a:solidFill>
                  <a:schemeClr val="accent1"/>
                </a:solidFill>
                <a:cs typeface="Arial" panose="020B0604020202020204" pitchFamily="34" charset="0"/>
              </a:rPr>
              <a:t>Statewide Accreditation</a:t>
            </a:r>
          </a:p>
        </p:txBody>
      </p:sp>
      <p:sp>
        <p:nvSpPr>
          <p:cNvPr id="4" name="Footer Placeholder 3"/>
          <p:cNvSpPr>
            <a:spLocks noGrp="1"/>
          </p:cNvSpPr>
          <p:nvPr>
            <p:ph type="ftr" sz="quarter" idx="11"/>
          </p:nvPr>
        </p:nvSpPr>
        <p:spPr>
          <a:xfrm>
            <a:off x="4380072" y="6407944"/>
            <a:ext cx="4763928" cy="365125"/>
          </a:xfrm>
        </p:spPr>
        <p:txBody>
          <a:bodyPr/>
          <a:lstStyle/>
          <a:p>
            <a:r>
              <a:rPr lang="en-US" dirty="0"/>
              <a:t>Governor's Crime Commission   10/12/2022</a:t>
            </a:r>
          </a:p>
        </p:txBody>
      </p:sp>
    </p:spTree>
    <p:extLst>
      <p:ext uri="{BB962C8B-B14F-4D97-AF65-F5344CB8AC3E}">
        <p14:creationId xmlns:p14="http://schemas.microsoft.com/office/powerpoint/2010/main" val="1494038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2e8b66b-77c7-4e81-a05f-0d25e975c8aa">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7C7E15-45B7-48BE-A771-16EE7289704C}"/>
</file>

<file path=customXml/itemProps2.xml><?xml version="1.0" encoding="utf-8"?>
<ds:datastoreItem xmlns:ds="http://schemas.openxmlformats.org/officeDocument/2006/customXml" ds:itemID="{675F1444-3C09-46D0-98FE-C246871789F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c1f34c2f-a520-4fb3-8cef-e10acb425ad6"/>
    <ds:schemaRef ds:uri="898b4f5b-18f8-4bb5-ba37-538feb1a53df"/>
    <ds:schemaRef ds:uri="http://www.w3.org/XML/1998/namespace"/>
  </ds:schemaRefs>
</ds:datastoreItem>
</file>

<file path=customXml/itemProps3.xml><?xml version="1.0" encoding="utf-8"?>
<ds:datastoreItem xmlns:ds="http://schemas.openxmlformats.org/officeDocument/2006/customXml" ds:itemID="{46C925F5-A9C2-456D-A70F-6CAD98AAF1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DPStheme</Template>
  <TotalTime>9139</TotalTime>
  <Words>2099</Words>
  <Application>Microsoft Office PowerPoint</Application>
  <PresentationFormat>On-screen Show (4:3)</PresentationFormat>
  <Paragraphs>243</Paragraphs>
  <Slides>23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Dubai Medium</vt:lpstr>
      <vt:lpstr>Symbol</vt:lpstr>
      <vt:lpstr>Times New Roman</vt:lpstr>
      <vt:lpstr>Verdana</vt:lpstr>
      <vt:lpstr>Wingdings</vt:lpstr>
      <vt:lpstr>Wingdings 2</vt:lpstr>
      <vt:lpstr>Wingdings 3</vt:lpstr>
      <vt:lpstr>DPStheme</vt:lpstr>
      <vt:lpstr>    </vt:lpstr>
      <vt:lpstr>Mission Statement</vt:lpstr>
      <vt:lpstr>PowerPoint Presentation</vt:lpstr>
      <vt:lpstr>PowerPoint Presentation</vt:lpstr>
      <vt:lpstr>Local Law Enforcement Block Grants </vt:lpstr>
      <vt:lpstr>PowerPoint Presentation</vt:lpstr>
      <vt:lpstr>PowerPoint Presentation</vt:lpstr>
      <vt:lpstr>PowerPoint Presentation</vt:lpstr>
      <vt:lpstr>PowerPoint Presentation</vt:lpstr>
      <vt:lpstr>Crisis Intervention Training Up to 2 years Regional Application (Up to $ 200,0000 per year) Local Agency (Up to $ 75,000 per year)</vt:lpstr>
      <vt:lpstr>Mental Health/Law Enforcement Project Up to 2 Years</vt:lpstr>
      <vt:lpstr>Mental Health/Law Enforcement Project (Continued)</vt:lpstr>
      <vt:lpstr>Resource</vt:lpstr>
      <vt:lpstr>  General Information  To be included in all Project Narratives:  </vt:lpstr>
      <vt:lpstr>PowerPoint Presentation</vt:lpstr>
      <vt:lpstr>PowerPoint Presentation</vt:lpstr>
      <vt:lpstr>Sustainability</vt:lpstr>
      <vt:lpstr>PowerPoint Presentation</vt:lpstr>
      <vt:lpstr>Why Seek Alternative Funding?</vt:lpstr>
      <vt:lpstr>PowerPoint Presentation</vt:lpstr>
      <vt:lpstr> Before You Begin &gt;&gt;&gt;&gt;     </vt:lpstr>
      <vt:lpstr>Choosing a Project Name</vt:lpstr>
      <vt:lpstr>Questions???</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Puri, Navin</cp:lastModifiedBy>
  <cp:revision>77</cp:revision>
  <cp:lastPrinted>2020-08-05T18:34:13Z</cp:lastPrinted>
  <dcterms:created xsi:type="dcterms:W3CDTF">2012-07-26T16:23:26Z</dcterms:created>
  <dcterms:modified xsi:type="dcterms:W3CDTF">2022-09-21T17:39:03Z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