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3"/>
  </p:notesMasterIdLst>
  <p:sldIdLst>
    <p:sldId id="256" r:id="rId5"/>
    <p:sldId id="257" r:id="rId6"/>
    <p:sldId id="258" r:id="rId7"/>
    <p:sldId id="260" r:id="rId8"/>
    <p:sldId id="261" r:id="rId9"/>
    <p:sldId id="263" r:id="rId10"/>
    <p:sldId id="264" r:id="rId11"/>
    <p:sldId id="266" r:id="rId12"/>
    <p:sldId id="265" r:id="rId13"/>
    <p:sldId id="259" r:id="rId14"/>
    <p:sldId id="267" r:id="rId15"/>
    <p:sldId id="268" r:id="rId16"/>
    <p:sldId id="269" r:id="rId17"/>
    <p:sldId id="299" r:id="rId18"/>
    <p:sldId id="301" r:id="rId19"/>
    <p:sldId id="305" r:id="rId20"/>
    <p:sldId id="307" r:id="rId21"/>
    <p:sldId id="309" r:id="rId22"/>
    <p:sldId id="306" r:id="rId23"/>
    <p:sldId id="312" r:id="rId24"/>
    <p:sldId id="308" r:id="rId25"/>
    <p:sldId id="314" r:id="rId26"/>
    <p:sldId id="310" r:id="rId27"/>
    <p:sldId id="311" r:id="rId28"/>
    <p:sldId id="316" r:id="rId29"/>
    <p:sldId id="313" r:id="rId30"/>
    <p:sldId id="318" r:id="rId31"/>
    <p:sldId id="315" r:id="rId32"/>
    <p:sldId id="320" r:id="rId33"/>
    <p:sldId id="317" r:id="rId34"/>
    <p:sldId id="322" r:id="rId35"/>
    <p:sldId id="319" r:id="rId36"/>
    <p:sldId id="324" r:id="rId37"/>
    <p:sldId id="321" r:id="rId38"/>
    <p:sldId id="323" r:id="rId39"/>
    <p:sldId id="283" r:id="rId40"/>
    <p:sldId id="285" r:id="rId41"/>
    <p:sldId id="287"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9" autoAdjust="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DFECDF-4B06-4C9F-A5C1-8A2CF998F66E}" type="datetimeFigureOut">
              <a:rPr lang="en-US" smtClean="0"/>
              <a:t>9/19/2024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107CC0-7FDF-41A2-B062-359C52C6902B}" type="slidenum">
              <a:rPr lang="en-US" smtClean="0"/>
              <a:t>‹#›</a:t>
            </a:fld>
            <a:endParaRPr lang="en-US"/>
          </a:p>
        </p:txBody>
      </p:sp>
    </p:spTree>
    <p:extLst>
      <p:ext uri="{BB962C8B-B14F-4D97-AF65-F5344CB8AC3E}">
        <p14:creationId xmlns:p14="http://schemas.microsoft.com/office/powerpoint/2010/main" val="454906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1</a:t>
            </a:fld>
            <a:endParaRPr lang="en-US"/>
          </a:p>
        </p:txBody>
      </p:sp>
    </p:spTree>
    <p:extLst>
      <p:ext uri="{BB962C8B-B14F-4D97-AF65-F5344CB8AC3E}">
        <p14:creationId xmlns:p14="http://schemas.microsoft.com/office/powerpoint/2010/main" val="157270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21</a:t>
            </a:fld>
            <a:endParaRPr lang="en-US"/>
          </a:p>
        </p:txBody>
      </p:sp>
    </p:spTree>
    <p:extLst>
      <p:ext uri="{BB962C8B-B14F-4D97-AF65-F5344CB8AC3E}">
        <p14:creationId xmlns:p14="http://schemas.microsoft.com/office/powerpoint/2010/main" val="233574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79D6D-A50A-496B-BB54-09EAA1EC083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348161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23</a:t>
            </a:fld>
            <a:endParaRPr lang="en-US"/>
          </a:p>
        </p:txBody>
      </p:sp>
    </p:spTree>
    <p:extLst>
      <p:ext uri="{BB962C8B-B14F-4D97-AF65-F5344CB8AC3E}">
        <p14:creationId xmlns:p14="http://schemas.microsoft.com/office/powerpoint/2010/main" val="409207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1DF911-2363-46DE-AD4C-169EF08A4BB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41708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25</a:t>
            </a:fld>
            <a:endParaRPr lang="en-US"/>
          </a:p>
        </p:txBody>
      </p:sp>
    </p:spTree>
    <p:extLst>
      <p:ext uri="{BB962C8B-B14F-4D97-AF65-F5344CB8AC3E}">
        <p14:creationId xmlns:p14="http://schemas.microsoft.com/office/powerpoint/2010/main" val="3265925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26</a:t>
            </a:fld>
            <a:endParaRPr lang="en-US"/>
          </a:p>
        </p:txBody>
      </p:sp>
    </p:spTree>
    <p:extLst>
      <p:ext uri="{BB962C8B-B14F-4D97-AF65-F5344CB8AC3E}">
        <p14:creationId xmlns:p14="http://schemas.microsoft.com/office/powerpoint/2010/main" val="3547484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62">
              <a:defRPr/>
            </a:pPr>
            <a:endParaRPr lang="en-US" dirty="0"/>
          </a:p>
          <a:p>
            <a:pPr marL="176205" indent="-176205" defTabSz="939762">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937675D6-BDF7-4B40-8EBD-6632A59578A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53593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37675D6-BDF7-4B40-8EBD-6632A59578A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79245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05" indent="-176205" defTabSz="939762">
              <a:buFont typeface="Arial" panose="020B0604020202020204" pitchFamily="34" charset="0"/>
              <a:buChar char="•"/>
              <a:defRPr/>
            </a:pPr>
            <a:endParaRPr lang="en-US" altLang="en-US" dirty="0">
              <a:latin typeface="Arial" charset="0"/>
            </a:endParaRPr>
          </a:p>
        </p:txBody>
      </p:sp>
      <p:sp>
        <p:nvSpPr>
          <p:cNvPr id="4" name="Slide Number Placeholder 3"/>
          <p:cNvSpPr>
            <a:spLocks noGrp="1"/>
          </p:cNvSpPr>
          <p:nvPr>
            <p:ph type="sldNum" sz="quarter" idx="10"/>
          </p:nvPr>
        </p:nvSpPr>
        <p:spPr/>
        <p:txBody>
          <a:bodyPr/>
          <a:lstStyle/>
          <a:p>
            <a:fld id="{937675D6-BDF7-4B40-8EBD-6632A59578A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39364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05" indent="-176205" defTabSz="939762">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937675D6-BDF7-4B40-8EBD-6632A59578A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744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107CC0-7FDF-41A2-B062-359C52C6902B}" type="slidenum">
              <a:rPr lang="en-US" smtClean="0"/>
              <a:t>13</a:t>
            </a:fld>
            <a:endParaRPr lang="en-US"/>
          </a:p>
        </p:txBody>
      </p:sp>
    </p:spTree>
    <p:extLst>
      <p:ext uri="{BB962C8B-B14F-4D97-AF65-F5344CB8AC3E}">
        <p14:creationId xmlns:p14="http://schemas.microsoft.com/office/powerpoint/2010/main" val="485028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31</a:t>
            </a:fld>
            <a:endParaRPr lang="en-US"/>
          </a:p>
        </p:txBody>
      </p:sp>
    </p:spTree>
    <p:extLst>
      <p:ext uri="{BB962C8B-B14F-4D97-AF65-F5344CB8AC3E}">
        <p14:creationId xmlns:p14="http://schemas.microsoft.com/office/powerpoint/2010/main" val="67771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32</a:t>
            </a:fld>
            <a:endParaRPr lang="en-US"/>
          </a:p>
        </p:txBody>
      </p:sp>
    </p:spTree>
    <p:extLst>
      <p:ext uri="{BB962C8B-B14F-4D97-AF65-F5344CB8AC3E}">
        <p14:creationId xmlns:p14="http://schemas.microsoft.com/office/powerpoint/2010/main" val="278331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33</a:t>
            </a:fld>
            <a:endParaRPr lang="en-US"/>
          </a:p>
        </p:txBody>
      </p:sp>
    </p:spTree>
    <p:extLst>
      <p:ext uri="{BB962C8B-B14F-4D97-AF65-F5344CB8AC3E}">
        <p14:creationId xmlns:p14="http://schemas.microsoft.com/office/powerpoint/2010/main" val="740361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34</a:t>
            </a:fld>
            <a:endParaRPr lang="en-US"/>
          </a:p>
        </p:txBody>
      </p:sp>
    </p:spTree>
    <p:extLst>
      <p:ext uri="{BB962C8B-B14F-4D97-AF65-F5344CB8AC3E}">
        <p14:creationId xmlns:p14="http://schemas.microsoft.com/office/powerpoint/2010/main" val="3614789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107CC0-7FDF-41A2-B062-359C52C6902B}" type="slidenum">
              <a:rPr lang="en-US" smtClean="0"/>
              <a:t>35</a:t>
            </a:fld>
            <a:endParaRPr lang="en-US"/>
          </a:p>
        </p:txBody>
      </p:sp>
    </p:spTree>
    <p:extLst>
      <p:ext uri="{BB962C8B-B14F-4D97-AF65-F5344CB8AC3E}">
        <p14:creationId xmlns:p14="http://schemas.microsoft.com/office/powerpoint/2010/main" val="3571529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69988" y="695325"/>
            <a:ext cx="4721225" cy="3540125"/>
          </a:xfrm>
          <a:ln/>
        </p:spPr>
      </p:sp>
      <p:sp>
        <p:nvSpPr>
          <p:cNvPr id="54275" name="Notes Placeholder 2"/>
          <p:cNvSpPr>
            <a:spLocks noGrp="1"/>
          </p:cNvSpPr>
          <p:nvPr>
            <p:ph type="body" idx="1"/>
          </p:nvPr>
        </p:nvSpPr>
        <p:spPr>
          <a:noFill/>
        </p:spPr>
        <p:txBody>
          <a:bodyPr/>
          <a:lstStyle/>
          <a:p>
            <a:r>
              <a:rPr lang="en-US" dirty="0"/>
              <a:t>The only time your grant should appear NOT STARTED should be when you first begin each quarter’s report.</a:t>
            </a:r>
          </a:p>
          <a:p>
            <a:endParaRPr lang="en-US" dirty="0"/>
          </a:p>
          <a:p>
            <a:r>
              <a:rPr lang="en-US" dirty="0"/>
              <a:t>NOT OPERATIONAL - means no funds were expended and no activities occurred during the reporting period.  </a:t>
            </a:r>
            <a:r>
              <a:rPr lang="en-US" u="sng" dirty="0"/>
              <a:t>If you had activities, but expended no money, your grant was </a:t>
            </a:r>
            <a:r>
              <a:rPr lang="en-US" b="1" u="sng" dirty="0"/>
              <a:t>operational </a:t>
            </a:r>
            <a:r>
              <a:rPr lang="en-US" u="sng" dirty="0"/>
              <a:t>..</a:t>
            </a:r>
          </a:p>
          <a:p>
            <a:br>
              <a:rPr lang="en-US" dirty="0"/>
            </a:br>
            <a:r>
              <a:rPr lang="en-US" dirty="0"/>
              <a:t>IN PROGRESS – means that information has been entered but not completed – AND Submitted. PLEASE REMEMBER TO SUBMIT the Report.</a:t>
            </a:r>
          </a:p>
          <a:p>
            <a:br>
              <a:rPr lang="en-US" dirty="0"/>
            </a:br>
            <a:r>
              <a:rPr lang="en-US" dirty="0"/>
              <a:t>COMPLETE --- Means you have answered everything and submitted your PMT Report.</a:t>
            </a:r>
          </a:p>
          <a:p>
            <a:endParaRPr lang="en-US" dirty="0"/>
          </a:p>
        </p:txBody>
      </p:sp>
      <p:sp>
        <p:nvSpPr>
          <p:cNvPr id="54276"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A037C425-F0C3-4963-BF20-E47283863356}" type="slidenum">
              <a:rPr lang="en-US" sz="1200"/>
              <a:pPr eaLnBrk="1" hangingPunct="1"/>
              <a:t>36</a:t>
            </a:fld>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p:txBody>
          <a:bodyPr/>
          <a:lstStyle/>
          <a:p>
            <a:pPr>
              <a:defRPr/>
            </a:pPr>
            <a:r>
              <a:rPr lang="en-US" dirty="0"/>
              <a:t>With a start date of July 1, your first report will be due by October 10</a:t>
            </a:r>
            <a:r>
              <a:rPr lang="en-US" baseline="30000" dirty="0"/>
              <a:t>th</a:t>
            </a:r>
            <a:r>
              <a:rPr lang="en-US" dirty="0"/>
              <a:t>.</a:t>
            </a:r>
          </a:p>
          <a:p>
            <a:pPr>
              <a:defRPr/>
            </a:pPr>
            <a:endParaRPr lang="en-US" dirty="0"/>
          </a:p>
          <a:p>
            <a:pPr>
              <a:defRPr/>
            </a:pPr>
            <a:r>
              <a:rPr lang="en-US" dirty="0"/>
              <a:t>They are REQUIRED Quarterly on the 10 day of the month following the close of the quarter.</a:t>
            </a:r>
          </a:p>
          <a:p>
            <a:pPr>
              <a:defRPr/>
            </a:pPr>
            <a:endParaRPr lang="en-US" dirty="0"/>
          </a:p>
          <a:p>
            <a:pPr>
              <a:defRPr/>
            </a:pPr>
            <a:r>
              <a:rPr lang="en-US" dirty="0"/>
              <a:t>We make every effort to notify all JAG grantees by the end of each quarter by email about the upcoming PMT due dates…</a:t>
            </a:r>
          </a:p>
          <a:p>
            <a:pPr>
              <a:defRPr/>
            </a:pPr>
            <a:endParaRPr lang="en-US" sz="1100" dirty="0"/>
          </a:p>
          <a:p>
            <a:pPr>
              <a:defRPr/>
            </a:pPr>
            <a:r>
              <a:rPr lang="en-US" dirty="0"/>
              <a:t>We expect the same from our grantees in responding by the due dates of the PMT Report.</a:t>
            </a:r>
          </a:p>
          <a:p>
            <a:pPr>
              <a:defRPr/>
            </a:pPr>
            <a:endParaRPr lang="en-US" dirty="0"/>
          </a:p>
          <a:p>
            <a:pPr>
              <a:defRPr/>
            </a:pPr>
            <a:endParaRPr lang="en-US" dirty="0"/>
          </a:p>
        </p:txBody>
      </p:sp>
      <p:sp>
        <p:nvSpPr>
          <p:cNvPr id="56324"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1575B20A-52EB-487E-BDF2-5401D381AE67}" type="slidenum">
              <a:rPr lang="en-US" sz="1200"/>
              <a:pPr eaLnBrk="1" hangingPunct="1"/>
              <a:t>37</a:t>
            </a:fld>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endParaRPr lang="en-US" dirty="0"/>
          </a:p>
        </p:txBody>
      </p:sp>
      <p:sp>
        <p:nvSpPr>
          <p:cNvPr id="58372" name="Slide Number Placeholder 3"/>
          <p:cNvSpPr>
            <a:spLocks noGrp="1"/>
          </p:cNvSpPr>
          <p:nvPr>
            <p:ph type="sldNum" sz="quarter" idx="5"/>
          </p:nvPr>
        </p:nvSpPr>
        <p:spPr>
          <a:noFill/>
        </p:spPr>
        <p:txBody>
          <a:bodyPr/>
          <a:lstStyle>
            <a:lvl1pPr defTabSz="947237" eaLnBrk="0" hangingPunct="0">
              <a:defRPr sz="1000">
                <a:solidFill>
                  <a:schemeClr val="tx1"/>
                </a:solidFill>
                <a:latin typeface="Arial" charset="0"/>
              </a:defRPr>
            </a:lvl1pPr>
            <a:lvl2pPr marL="755207" indent="-290464" defTabSz="947237" eaLnBrk="0" hangingPunct="0">
              <a:defRPr sz="1000">
                <a:solidFill>
                  <a:schemeClr val="tx1"/>
                </a:solidFill>
                <a:latin typeface="Arial" charset="0"/>
              </a:defRPr>
            </a:lvl2pPr>
            <a:lvl3pPr marL="1161858" indent="-232371" defTabSz="947237" eaLnBrk="0" hangingPunct="0">
              <a:defRPr sz="1000">
                <a:solidFill>
                  <a:schemeClr val="tx1"/>
                </a:solidFill>
                <a:latin typeface="Arial" charset="0"/>
              </a:defRPr>
            </a:lvl3pPr>
            <a:lvl4pPr marL="1626600" indent="-232371" defTabSz="947237" eaLnBrk="0" hangingPunct="0">
              <a:defRPr sz="1000">
                <a:solidFill>
                  <a:schemeClr val="tx1"/>
                </a:solidFill>
                <a:latin typeface="Arial" charset="0"/>
              </a:defRPr>
            </a:lvl4pPr>
            <a:lvl5pPr marL="2091345" indent="-232371" defTabSz="947237" eaLnBrk="0" hangingPunct="0">
              <a:defRPr sz="1000">
                <a:solidFill>
                  <a:schemeClr val="tx1"/>
                </a:solidFill>
                <a:latin typeface="Arial" charset="0"/>
              </a:defRPr>
            </a:lvl5pPr>
            <a:lvl6pPr marL="2556086" indent="-232371" defTabSz="947237" eaLnBrk="0" fontAlgn="base" hangingPunct="0">
              <a:spcBef>
                <a:spcPct val="0"/>
              </a:spcBef>
              <a:spcAft>
                <a:spcPct val="0"/>
              </a:spcAft>
              <a:defRPr sz="1000">
                <a:solidFill>
                  <a:schemeClr val="tx1"/>
                </a:solidFill>
                <a:latin typeface="Arial" charset="0"/>
              </a:defRPr>
            </a:lvl6pPr>
            <a:lvl7pPr marL="3020829" indent="-232371" defTabSz="947237" eaLnBrk="0" fontAlgn="base" hangingPunct="0">
              <a:spcBef>
                <a:spcPct val="0"/>
              </a:spcBef>
              <a:spcAft>
                <a:spcPct val="0"/>
              </a:spcAft>
              <a:defRPr sz="1000">
                <a:solidFill>
                  <a:schemeClr val="tx1"/>
                </a:solidFill>
                <a:latin typeface="Arial" charset="0"/>
              </a:defRPr>
            </a:lvl7pPr>
            <a:lvl8pPr marL="3485573" indent="-232371" defTabSz="947237" eaLnBrk="0" fontAlgn="base" hangingPunct="0">
              <a:spcBef>
                <a:spcPct val="0"/>
              </a:spcBef>
              <a:spcAft>
                <a:spcPct val="0"/>
              </a:spcAft>
              <a:defRPr sz="1000">
                <a:solidFill>
                  <a:schemeClr val="tx1"/>
                </a:solidFill>
                <a:latin typeface="Arial" charset="0"/>
              </a:defRPr>
            </a:lvl8pPr>
            <a:lvl9pPr marL="3950316" indent="-232371" defTabSz="947237" eaLnBrk="0" fontAlgn="base" hangingPunct="0">
              <a:spcBef>
                <a:spcPct val="0"/>
              </a:spcBef>
              <a:spcAft>
                <a:spcPct val="0"/>
              </a:spcAft>
              <a:defRPr sz="1000">
                <a:solidFill>
                  <a:schemeClr val="tx1"/>
                </a:solidFill>
                <a:latin typeface="Arial" charset="0"/>
              </a:defRPr>
            </a:lvl9pPr>
          </a:lstStyle>
          <a:p>
            <a:pPr eaLnBrk="1" hangingPunct="1"/>
            <a:fld id="{29755D3C-BECE-4495-BE77-EEE0AE5BD003}" type="slidenum">
              <a:rPr lang="en-US" sz="1200"/>
              <a:pPr eaLnBrk="1" hangingPunct="1"/>
              <a:t>38</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205" indent="-17620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40B9841-3AE3-48D3-AA2D-6044BEA193A6}"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343178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18" charset="0"/>
              <a:ea typeface="Calibri" pitchFamily="34"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2F0E10D4-4501-49DE-ABFE-94874B3A6963}"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58343" indent="-291669">
              <a:defRPr sz="2400">
                <a:solidFill>
                  <a:schemeClr val="tx1"/>
                </a:solidFill>
                <a:latin typeface="Times" pitchFamily="18" charset="0"/>
              </a:defRPr>
            </a:lvl2pPr>
            <a:lvl3pPr marL="1166679" indent="-233335">
              <a:defRPr sz="2400">
                <a:solidFill>
                  <a:schemeClr val="tx1"/>
                </a:solidFill>
                <a:latin typeface="Times" pitchFamily="18" charset="0"/>
              </a:defRPr>
            </a:lvl3pPr>
            <a:lvl4pPr marL="1633351" indent="-233335">
              <a:defRPr sz="2400">
                <a:solidFill>
                  <a:schemeClr val="tx1"/>
                </a:solidFill>
                <a:latin typeface="Times" pitchFamily="18" charset="0"/>
              </a:defRPr>
            </a:lvl4pPr>
            <a:lvl5pPr marL="2100022" indent="-233335">
              <a:defRPr sz="2400">
                <a:solidFill>
                  <a:schemeClr val="tx1"/>
                </a:solidFill>
                <a:latin typeface="Times" pitchFamily="18" charset="0"/>
              </a:defRPr>
            </a:lvl5pPr>
            <a:lvl6pPr marL="2566694" indent="-233335" eaLnBrk="0" fontAlgn="base" hangingPunct="0">
              <a:spcBef>
                <a:spcPct val="0"/>
              </a:spcBef>
              <a:spcAft>
                <a:spcPct val="0"/>
              </a:spcAft>
              <a:defRPr sz="2400">
                <a:solidFill>
                  <a:schemeClr val="tx1"/>
                </a:solidFill>
                <a:latin typeface="Times" pitchFamily="18" charset="0"/>
              </a:defRPr>
            </a:lvl6pPr>
            <a:lvl7pPr marL="3033364" indent="-233335" eaLnBrk="0" fontAlgn="base" hangingPunct="0">
              <a:spcBef>
                <a:spcPct val="0"/>
              </a:spcBef>
              <a:spcAft>
                <a:spcPct val="0"/>
              </a:spcAft>
              <a:defRPr sz="2400">
                <a:solidFill>
                  <a:schemeClr val="tx1"/>
                </a:solidFill>
                <a:latin typeface="Times" pitchFamily="18" charset="0"/>
              </a:defRPr>
            </a:lvl7pPr>
            <a:lvl8pPr marL="3500037" indent="-233335" eaLnBrk="0" fontAlgn="base" hangingPunct="0">
              <a:spcBef>
                <a:spcPct val="0"/>
              </a:spcBef>
              <a:spcAft>
                <a:spcPct val="0"/>
              </a:spcAft>
              <a:defRPr sz="2400">
                <a:solidFill>
                  <a:schemeClr val="tx1"/>
                </a:solidFill>
                <a:latin typeface="Times" pitchFamily="18" charset="0"/>
              </a:defRPr>
            </a:lvl8pPr>
            <a:lvl9pPr marL="3966707" indent="-233335" eaLnBrk="0" fontAlgn="base" hangingPunct="0">
              <a:spcBef>
                <a:spcPct val="0"/>
              </a:spcBef>
              <a:spcAft>
                <a:spcPct val="0"/>
              </a:spcAft>
              <a:defRPr sz="2400">
                <a:solidFill>
                  <a:schemeClr val="tx1"/>
                </a:solidFill>
                <a:latin typeface="Times" pitchFamily="18" charset="0"/>
              </a:defRPr>
            </a:lvl9pPr>
          </a:lstStyle>
          <a:p>
            <a:pPr>
              <a:defRPr/>
            </a:pPr>
            <a:fld id="{CD89C780-3BA6-4765-A954-748A6A7E39B0}" type="slidenum">
              <a:rPr lang="en-US" altLang="en-US" sz="1200">
                <a:solidFill>
                  <a:prstClr val="black"/>
                </a:solidFill>
              </a:rPr>
              <a:pPr>
                <a:defRPr/>
              </a:pPr>
              <a:t>16</a:t>
            </a:fld>
            <a:endParaRPr lang="en-US" alt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746"/>
            <a:endParaRPr lang="en-US" altLang="en-US" dirty="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58343" indent="-291669">
              <a:defRPr sz="2400">
                <a:solidFill>
                  <a:schemeClr val="tx1"/>
                </a:solidFill>
                <a:latin typeface="Times" pitchFamily="18" charset="0"/>
              </a:defRPr>
            </a:lvl2pPr>
            <a:lvl3pPr marL="1166679" indent="-233335">
              <a:defRPr sz="2400">
                <a:solidFill>
                  <a:schemeClr val="tx1"/>
                </a:solidFill>
                <a:latin typeface="Times" pitchFamily="18" charset="0"/>
              </a:defRPr>
            </a:lvl3pPr>
            <a:lvl4pPr marL="1633351" indent="-233335">
              <a:defRPr sz="2400">
                <a:solidFill>
                  <a:schemeClr val="tx1"/>
                </a:solidFill>
                <a:latin typeface="Times" pitchFamily="18" charset="0"/>
              </a:defRPr>
            </a:lvl4pPr>
            <a:lvl5pPr marL="2100022" indent="-233335">
              <a:defRPr sz="2400">
                <a:solidFill>
                  <a:schemeClr val="tx1"/>
                </a:solidFill>
                <a:latin typeface="Times" pitchFamily="18" charset="0"/>
              </a:defRPr>
            </a:lvl5pPr>
            <a:lvl6pPr marL="2566694" indent="-233335" eaLnBrk="0" fontAlgn="base" hangingPunct="0">
              <a:spcBef>
                <a:spcPct val="0"/>
              </a:spcBef>
              <a:spcAft>
                <a:spcPct val="0"/>
              </a:spcAft>
              <a:defRPr sz="2400">
                <a:solidFill>
                  <a:schemeClr val="tx1"/>
                </a:solidFill>
                <a:latin typeface="Times" pitchFamily="18" charset="0"/>
              </a:defRPr>
            </a:lvl6pPr>
            <a:lvl7pPr marL="3033364" indent="-233335" eaLnBrk="0" fontAlgn="base" hangingPunct="0">
              <a:spcBef>
                <a:spcPct val="0"/>
              </a:spcBef>
              <a:spcAft>
                <a:spcPct val="0"/>
              </a:spcAft>
              <a:defRPr sz="2400">
                <a:solidFill>
                  <a:schemeClr val="tx1"/>
                </a:solidFill>
                <a:latin typeface="Times" pitchFamily="18" charset="0"/>
              </a:defRPr>
            </a:lvl7pPr>
            <a:lvl8pPr marL="3500037" indent="-233335" eaLnBrk="0" fontAlgn="base" hangingPunct="0">
              <a:spcBef>
                <a:spcPct val="0"/>
              </a:spcBef>
              <a:spcAft>
                <a:spcPct val="0"/>
              </a:spcAft>
              <a:defRPr sz="2400">
                <a:solidFill>
                  <a:schemeClr val="tx1"/>
                </a:solidFill>
                <a:latin typeface="Times" pitchFamily="18" charset="0"/>
              </a:defRPr>
            </a:lvl8pPr>
            <a:lvl9pPr marL="3966707" indent="-233335" eaLnBrk="0" fontAlgn="base" hangingPunct="0">
              <a:spcBef>
                <a:spcPct val="0"/>
              </a:spcBef>
              <a:spcAft>
                <a:spcPct val="0"/>
              </a:spcAft>
              <a:defRPr sz="2400">
                <a:solidFill>
                  <a:schemeClr val="tx1"/>
                </a:solidFill>
                <a:latin typeface="Times" pitchFamily="18" charset="0"/>
              </a:defRPr>
            </a:lvl9pPr>
          </a:lstStyle>
          <a:p>
            <a:pPr>
              <a:defRPr/>
            </a:pPr>
            <a:fld id="{C646282A-5F73-4C33-B05D-5D72A70806AE}" type="slidenum">
              <a:rPr lang="en-US" altLang="en-US" sz="1200">
                <a:solidFill>
                  <a:prstClr val="black"/>
                </a:solidFill>
              </a:rPr>
              <a:pPr>
                <a:defRPr/>
              </a:pPr>
              <a:t>17</a:t>
            </a:fld>
            <a:endParaRPr lang="en-US" altLang="en-US"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904"/>
            <a:endParaRPr lang="en-US" altLang="en-US" dirty="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58343" indent="-291669">
              <a:defRPr sz="2400">
                <a:solidFill>
                  <a:schemeClr val="tx1"/>
                </a:solidFill>
                <a:latin typeface="Times" pitchFamily="18" charset="0"/>
              </a:defRPr>
            </a:lvl2pPr>
            <a:lvl3pPr marL="1166679" indent="-233335">
              <a:defRPr sz="2400">
                <a:solidFill>
                  <a:schemeClr val="tx1"/>
                </a:solidFill>
                <a:latin typeface="Times" pitchFamily="18" charset="0"/>
              </a:defRPr>
            </a:lvl3pPr>
            <a:lvl4pPr marL="1633351" indent="-233335">
              <a:defRPr sz="2400">
                <a:solidFill>
                  <a:schemeClr val="tx1"/>
                </a:solidFill>
                <a:latin typeface="Times" pitchFamily="18" charset="0"/>
              </a:defRPr>
            </a:lvl4pPr>
            <a:lvl5pPr marL="2100022" indent="-233335">
              <a:defRPr sz="2400">
                <a:solidFill>
                  <a:schemeClr val="tx1"/>
                </a:solidFill>
                <a:latin typeface="Times" pitchFamily="18" charset="0"/>
              </a:defRPr>
            </a:lvl5pPr>
            <a:lvl6pPr marL="2566694" indent="-233335" eaLnBrk="0" fontAlgn="base" hangingPunct="0">
              <a:spcBef>
                <a:spcPct val="0"/>
              </a:spcBef>
              <a:spcAft>
                <a:spcPct val="0"/>
              </a:spcAft>
              <a:defRPr sz="2400">
                <a:solidFill>
                  <a:schemeClr val="tx1"/>
                </a:solidFill>
                <a:latin typeface="Times" pitchFamily="18" charset="0"/>
              </a:defRPr>
            </a:lvl6pPr>
            <a:lvl7pPr marL="3033364" indent="-233335" eaLnBrk="0" fontAlgn="base" hangingPunct="0">
              <a:spcBef>
                <a:spcPct val="0"/>
              </a:spcBef>
              <a:spcAft>
                <a:spcPct val="0"/>
              </a:spcAft>
              <a:defRPr sz="2400">
                <a:solidFill>
                  <a:schemeClr val="tx1"/>
                </a:solidFill>
                <a:latin typeface="Times" pitchFamily="18" charset="0"/>
              </a:defRPr>
            </a:lvl7pPr>
            <a:lvl8pPr marL="3500037" indent="-233335" eaLnBrk="0" fontAlgn="base" hangingPunct="0">
              <a:spcBef>
                <a:spcPct val="0"/>
              </a:spcBef>
              <a:spcAft>
                <a:spcPct val="0"/>
              </a:spcAft>
              <a:defRPr sz="2400">
                <a:solidFill>
                  <a:schemeClr val="tx1"/>
                </a:solidFill>
                <a:latin typeface="Times" pitchFamily="18" charset="0"/>
              </a:defRPr>
            </a:lvl8pPr>
            <a:lvl9pPr marL="3966707" indent="-233335" eaLnBrk="0" fontAlgn="base" hangingPunct="0">
              <a:spcBef>
                <a:spcPct val="0"/>
              </a:spcBef>
              <a:spcAft>
                <a:spcPct val="0"/>
              </a:spcAft>
              <a:defRPr sz="2400">
                <a:solidFill>
                  <a:schemeClr val="tx1"/>
                </a:solidFill>
                <a:latin typeface="Times" pitchFamily="18" charset="0"/>
              </a:defRPr>
            </a:lvl9pPr>
          </a:lstStyle>
          <a:p>
            <a:pPr>
              <a:defRPr/>
            </a:pPr>
            <a:fld id="{A55F22A1-8274-4321-B420-B5966DDC8ADC}" type="slidenum">
              <a:rPr lang="en-US" altLang="en-US" sz="1200">
                <a:solidFill>
                  <a:prstClr val="black"/>
                </a:solidFill>
              </a:rPr>
              <a:pPr>
                <a:defRPr/>
              </a:pPr>
              <a:t>18</a:t>
            </a:fld>
            <a:endParaRPr lang="en-US" altLang="en-US" sz="120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itchFamily="18" charset="0"/>
              </a:rPr>
              <a:t>[READ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lvl1pPr>
              <a:defRPr sz="2400">
                <a:solidFill>
                  <a:schemeClr val="tx1"/>
                </a:solidFill>
                <a:latin typeface="Times" pitchFamily="18" charset="0"/>
              </a:defRPr>
            </a:lvl1pPr>
            <a:lvl2pPr marL="758343" indent="-291669">
              <a:defRPr sz="2400">
                <a:solidFill>
                  <a:schemeClr val="tx1"/>
                </a:solidFill>
                <a:latin typeface="Times" pitchFamily="18" charset="0"/>
              </a:defRPr>
            </a:lvl2pPr>
            <a:lvl3pPr marL="1166679" indent="-233335">
              <a:defRPr sz="2400">
                <a:solidFill>
                  <a:schemeClr val="tx1"/>
                </a:solidFill>
                <a:latin typeface="Times" pitchFamily="18" charset="0"/>
              </a:defRPr>
            </a:lvl3pPr>
            <a:lvl4pPr marL="1633351" indent="-233335">
              <a:defRPr sz="2400">
                <a:solidFill>
                  <a:schemeClr val="tx1"/>
                </a:solidFill>
                <a:latin typeface="Times" pitchFamily="18" charset="0"/>
              </a:defRPr>
            </a:lvl4pPr>
            <a:lvl5pPr marL="2100022" indent="-233335">
              <a:defRPr sz="2400">
                <a:solidFill>
                  <a:schemeClr val="tx1"/>
                </a:solidFill>
                <a:latin typeface="Times" pitchFamily="18" charset="0"/>
              </a:defRPr>
            </a:lvl5pPr>
            <a:lvl6pPr marL="2566694" indent="-233335" eaLnBrk="0" fontAlgn="base" hangingPunct="0">
              <a:spcBef>
                <a:spcPct val="0"/>
              </a:spcBef>
              <a:spcAft>
                <a:spcPct val="0"/>
              </a:spcAft>
              <a:defRPr sz="2400">
                <a:solidFill>
                  <a:schemeClr val="tx1"/>
                </a:solidFill>
                <a:latin typeface="Times" pitchFamily="18" charset="0"/>
              </a:defRPr>
            </a:lvl6pPr>
            <a:lvl7pPr marL="3033364" indent="-233335" eaLnBrk="0" fontAlgn="base" hangingPunct="0">
              <a:spcBef>
                <a:spcPct val="0"/>
              </a:spcBef>
              <a:spcAft>
                <a:spcPct val="0"/>
              </a:spcAft>
              <a:defRPr sz="2400">
                <a:solidFill>
                  <a:schemeClr val="tx1"/>
                </a:solidFill>
                <a:latin typeface="Times" pitchFamily="18" charset="0"/>
              </a:defRPr>
            </a:lvl7pPr>
            <a:lvl8pPr marL="3500037" indent="-233335" eaLnBrk="0" fontAlgn="base" hangingPunct="0">
              <a:spcBef>
                <a:spcPct val="0"/>
              </a:spcBef>
              <a:spcAft>
                <a:spcPct val="0"/>
              </a:spcAft>
              <a:defRPr sz="2400">
                <a:solidFill>
                  <a:schemeClr val="tx1"/>
                </a:solidFill>
                <a:latin typeface="Times" pitchFamily="18" charset="0"/>
              </a:defRPr>
            </a:lvl8pPr>
            <a:lvl9pPr marL="3966707" indent="-233335" eaLnBrk="0" fontAlgn="base" hangingPunct="0">
              <a:spcBef>
                <a:spcPct val="0"/>
              </a:spcBef>
              <a:spcAft>
                <a:spcPct val="0"/>
              </a:spcAft>
              <a:defRPr sz="2400">
                <a:solidFill>
                  <a:schemeClr val="tx1"/>
                </a:solidFill>
                <a:latin typeface="Times" pitchFamily="18" charset="0"/>
              </a:defRPr>
            </a:lvl9pPr>
          </a:lstStyle>
          <a:p>
            <a:pPr>
              <a:defRPr/>
            </a:pPr>
            <a:fld id="{D232F8B2-E4D1-4E3A-9DBB-59A818B29DD9}" type="slidenum">
              <a:rPr lang="en-US" altLang="en-US" sz="1200">
                <a:solidFill>
                  <a:prstClr val="black"/>
                </a:solidFill>
              </a:rPr>
              <a:pPr>
                <a:defRPr/>
              </a:pPr>
              <a:t>19</a:t>
            </a:fld>
            <a:endParaRPr lang="en-US" altLang="en-US" sz="1200">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2746"/>
            <a:endParaRPr lang="en-US" altLang="en-US" dirty="0">
              <a:latin typeface="Times"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spcBef>
                <a:spcPts val="1220"/>
              </a:spcBef>
            </a:pPr>
            <a:endParaRPr lang="en-US" altLang="en-US" dirty="0">
              <a:latin typeface="Calibri" pitchFamily="34" charset="0"/>
              <a:ea typeface="Calibri" pitchFamily="34" charset="0"/>
              <a:cs typeface="Times New Roman" pitchFamily="18" charset="0"/>
            </a:endParaRPr>
          </a:p>
        </p:txBody>
      </p:sp>
      <p:sp>
        <p:nvSpPr>
          <p:cNvPr id="4" name="Slide Number Placeholder 3"/>
          <p:cNvSpPr>
            <a:spLocks noGrp="1"/>
          </p:cNvSpPr>
          <p:nvPr>
            <p:ph type="sldNum" sz="quarter" idx="5"/>
          </p:nvPr>
        </p:nvSpPr>
        <p:spPr/>
        <p:txBody>
          <a:bodyPr/>
          <a:lstStyle/>
          <a:p>
            <a:pPr>
              <a:defRPr/>
            </a:pPr>
            <a:fld id="{EE6F63FC-DD39-40DC-8C0D-865B05C4AD50}"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bg1"/>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fld id="{B990C26F-2D75-4E47-967C-4FE1E1B87607}" type="datetime1">
              <a:rPr lang="en-US" smtClean="0"/>
              <a:t>9/19/2024</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7D969-FAF6-4667-9EED-A6C98B22320E}"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fld id="{0C5E24DC-25DD-4664-98BC-AFDF812ABF63}" type="datetime1">
              <a:rPr lang="en-US" smtClean="0"/>
              <a:t>9/19/2024</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ternate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extLst/>
          </a:lstStyle>
          <a:p>
            <a:fld id="{BC029ECF-DA6D-4D9E-83AE-629E9D06FAD9}" type="datetime1">
              <a:rPr lang="en-US" smtClean="0"/>
              <a:t>9/19/2024</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extLst/>
          </a:lstStyle>
          <a:p>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6" name="Title 5"/>
          <p:cNvSpPr>
            <a:spLocks noGrp="1"/>
          </p:cNvSpPr>
          <p:nvPr>
            <p:ph type="title"/>
          </p:nvPr>
        </p:nvSpPr>
        <p:spPr/>
        <p:txBody>
          <a:bodyPr rtlCol="0"/>
          <a:lstStyle>
            <a:lvl1pPr>
              <a:defRPr>
                <a:solidFill>
                  <a:schemeClr val="tx1"/>
                </a:solidFill>
              </a:defRPr>
            </a:lvl1pPr>
            <a:extLst/>
          </a:lstStyle>
          <a:p>
            <a:r>
              <a:rPr kumimoji="0" lang="en-US"/>
              <a:t>Click to edit Master title style</a:t>
            </a:r>
            <a:endParaRPr kumimoji="0" lang="en-US" dirty="0"/>
          </a:p>
        </p:txBody>
      </p:sp>
    </p:spTree>
    <p:extLst>
      <p:ext uri="{BB962C8B-B14F-4D97-AF65-F5344CB8AC3E}">
        <p14:creationId xmlns:p14="http://schemas.microsoft.com/office/powerpoint/2010/main" val="20528544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EBA9-4760-4113-8753-ADAC645CE8BD}" type="datetime1">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Alternat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A8C5C-6FEA-4026-9FF7-F755DFCF4706}" type="datetime1">
              <a:rPr lang="en-US" smtClean="0"/>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7D969-FAF6-4667-9EED-A6C98B22320E}" type="slidenum">
              <a:rPr lang="en-US" smtClean="0"/>
              <a:t>‹#›</a:t>
            </a:fld>
            <a:endParaRPr lang="en-US"/>
          </a:p>
        </p:txBody>
      </p:sp>
    </p:spTree>
    <p:extLst>
      <p:ext uri="{BB962C8B-B14F-4D97-AF65-F5344CB8AC3E}">
        <p14:creationId xmlns:p14="http://schemas.microsoft.com/office/powerpoint/2010/main" val="15920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fld id="{9DAB756F-9DF4-478C-8D81-89CB17114ED9}" type="datetime1">
              <a:rPr lang="en-US" smtClean="0"/>
              <a:t>9/19/2024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solidFill>
                  <a:srgbClr val="FFC000"/>
                </a:solidFill>
              </a:defRPr>
            </a:lvl1pPr>
            <a:lvl2pPr>
              <a:buNone/>
              <a:defRPr sz="1200"/>
            </a:lvl2pPr>
            <a:lvl3pPr>
              <a:buNone/>
              <a:defRPr sz="1000"/>
            </a:lvl3pPr>
            <a:lvl4pPr>
              <a:buNone/>
              <a:defRPr sz="900"/>
            </a:lvl4pPr>
            <a:lvl5pPr>
              <a:buNone/>
              <a:defRPr sz="900"/>
            </a:lvl5pPr>
            <a:extLst/>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a:xfrm>
            <a:off x="6727032" y="6407944"/>
            <a:ext cx="1920240" cy="365760"/>
          </a:xfrm>
        </p:spPr>
        <p:txBody>
          <a:bodyPr/>
          <a:lstStyle>
            <a:lvl1pPr>
              <a:defRPr>
                <a:solidFill>
                  <a:schemeClr val="bg1"/>
                </a:solidFill>
              </a:defRPr>
            </a:lvl1pPr>
            <a:extLst/>
          </a:lstStyle>
          <a:p>
            <a:fld id="{969E7E84-5D38-44BF-8024-B7EF31833EF3}" type="datetime1">
              <a:rPr lang="en-US" smtClean="0"/>
              <a:t>9/19/2024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395345381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17E3741-6957-4917-946A-128E761383E3}" type="datetime1">
              <a:rPr lang="en-US" smtClean="0"/>
              <a:t>9/19/2024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bg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Alternate 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9318A43-8271-4C00-B88B-B98E35C2EE90}" type="datetime1">
              <a:rPr lang="en-US" smtClean="0"/>
              <a:t>9/19/2024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tx1"/>
                </a:solidFill>
                <a:effectLst>
                  <a:outerShdw blurRad="50800" dist="25000" dir="5400000" algn="t" rotWithShape="0">
                    <a:prstClr val="black">
                      <a:alpha val="45000"/>
                    </a:prstClr>
                  </a:outerShdw>
                </a:effectLst>
              </a:defRPr>
            </a:lvl1pPr>
            <a:extLst/>
          </a:lstStyle>
          <a:p>
            <a:r>
              <a:rPr kumimoji="0" lang="en-US" dirty="0"/>
              <a:t>Click to edit Master title style</a:t>
            </a:r>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extLst>
      <p:ext uri="{BB962C8B-B14F-4D97-AF65-F5344CB8AC3E}">
        <p14:creationId xmlns:p14="http://schemas.microsoft.com/office/powerpoint/2010/main" val="14407192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Pictures with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E2520FC-D311-4C9B-A067-B77EEB7477AB}" type="datetime1">
              <a:rPr lang="en-US" smtClean="0"/>
              <a:t>9/19/2024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bg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chemeClr val="bg2">
                    <a:lumMod val="75000"/>
                  </a:schemeClr>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bg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389377582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lternate 2 Pictures w/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ext Placeholder 3"/>
          <p:cNvSpPr>
            <a:spLocks noGrp="1"/>
          </p:cNvSpPr>
          <p:nvPr>
            <p:ph type="body" sz="half" idx="2"/>
          </p:nvPr>
        </p:nvSpPr>
        <p:spPr>
          <a:xfrm>
            <a:off x="1141232" y="5443402"/>
            <a:ext cx="3278368"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3" name="Picture Placeholder 2"/>
          <p:cNvSpPr>
            <a:spLocks noGrp="1"/>
          </p:cNvSpPr>
          <p:nvPr>
            <p:ph type="pic" idx="1"/>
          </p:nvPr>
        </p:nvSpPr>
        <p:spPr>
          <a:xfrm>
            <a:off x="228600" y="189968"/>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1E86F6E-83B4-43C2-9E4E-A02B32C61CB4}" type="datetime1">
              <a:rPr lang="en-US" smtClean="0"/>
              <a:t>9/19/2024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t>‹#›</a:t>
            </a:fld>
            <a:endParaRPr lang="en-US"/>
          </a:p>
        </p:txBody>
      </p:sp>
      <p:sp>
        <p:nvSpPr>
          <p:cNvPr id="2" name="Title 1"/>
          <p:cNvSpPr>
            <a:spLocks noGrp="1"/>
          </p:cNvSpPr>
          <p:nvPr>
            <p:ph type="title" hasCustomPrompt="1"/>
          </p:nvPr>
        </p:nvSpPr>
        <p:spPr>
          <a:xfrm>
            <a:off x="228600" y="4865122"/>
            <a:ext cx="4191000" cy="562672"/>
          </a:xfrm>
          <a:noFill/>
        </p:spPr>
        <p:txBody>
          <a:bodyPr anchor="t">
            <a:normAutofit/>
            <a:sp3d prstMaterial="softEdge"/>
          </a:bodyPr>
          <a:lstStyle>
            <a:lvl1pPr marR="0" algn="r" rtl="0" eaLnBrk="1" latinLnBrk="0" hangingPunct="1">
              <a:spcBef>
                <a:spcPct val="0"/>
              </a:spcBef>
              <a:buNone/>
              <a:defRPr kumimoji="0" lang="en-US" sz="2400" b="0" kern="1200" dirty="0">
                <a:solidFill>
                  <a:schemeClr val="tx1"/>
                </a:solidFill>
                <a:effectLst>
                  <a:outerShdw blurRad="50800" dist="25000" dir="5400000" algn="t" rotWithShape="0">
                    <a:prstClr val="black">
                      <a:alpha val="45000"/>
                    </a:prstClr>
                  </a:outerShdw>
                </a:effectLst>
                <a:latin typeface="+mj-lt"/>
                <a:ea typeface="+mj-ea"/>
                <a:cs typeface="Arial" pitchFamily="34" charset="0"/>
              </a:defRPr>
            </a:lvl1pPr>
            <a:extLst/>
          </a:lstStyle>
          <a:p>
            <a:r>
              <a:rPr kumimoji="0" lang="en-US" dirty="0"/>
              <a:t>Click to add title</a:t>
            </a:r>
          </a:p>
        </p:txBody>
      </p:sp>
      <p:sp>
        <p:nvSpPr>
          <p:cNvPr id="14" name="Picture Placeholder 2"/>
          <p:cNvSpPr>
            <a:spLocks noGrp="1"/>
          </p:cNvSpPr>
          <p:nvPr>
            <p:ph type="pic" idx="13"/>
          </p:nvPr>
        </p:nvSpPr>
        <p:spPr>
          <a:xfrm>
            <a:off x="4698600" y="182880"/>
            <a:ext cx="41910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17" name="Text Placeholder 3"/>
          <p:cNvSpPr>
            <a:spLocks noGrp="1"/>
          </p:cNvSpPr>
          <p:nvPr>
            <p:ph type="body" sz="half" idx="14"/>
          </p:nvPr>
        </p:nvSpPr>
        <p:spPr>
          <a:xfrm>
            <a:off x="5638800" y="5449825"/>
            <a:ext cx="3276600" cy="648232"/>
          </a:xfrm>
          <a:noFill/>
        </p:spPr>
        <p:txBody>
          <a:bodyPr lIns="91440" tIns="0" rIns="91440" anchor="t"/>
          <a:lstStyle>
            <a:lvl1pPr marL="0" marR="18288" indent="0" algn="r">
              <a:buNone/>
              <a:defRPr sz="1400">
                <a:solidFill>
                  <a:srgbClr val="FFC000"/>
                </a:solidFill>
              </a:defRPr>
            </a:lvl1pPr>
            <a:lvl2pPr>
              <a:defRPr sz="1200"/>
            </a:lvl2pPr>
            <a:lvl3pPr>
              <a:defRPr sz="1000"/>
            </a:lvl3pPr>
            <a:lvl4pPr>
              <a:defRPr sz="900"/>
            </a:lvl4pPr>
            <a:lvl5pPr>
              <a:defRPr sz="900"/>
            </a:lvl5pPr>
            <a:extLst/>
          </a:lstStyle>
          <a:p>
            <a:pPr lvl="0" eaLnBrk="1" latinLnBrk="0" hangingPunct="1"/>
            <a:r>
              <a:rPr kumimoji="0" lang="en-US" dirty="0"/>
              <a:t>Click to edit Master text styles</a:t>
            </a:r>
          </a:p>
        </p:txBody>
      </p:sp>
      <p:sp>
        <p:nvSpPr>
          <p:cNvPr id="22" name="Text Placeholder 21"/>
          <p:cNvSpPr>
            <a:spLocks noGrp="1"/>
          </p:cNvSpPr>
          <p:nvPr>
            <p:ph type="body" sz="quarter" idx="15" hasCustomPrompt="1"/>
          </p:nvPr>
        </p:nvSpPr>
        <p:spPr>
          <a:xfrm>
            <a:off x="4724400" y="4876800"/>
            <a:ext cx="4191000" cy="566928"/>
          </a:xfrm>
        </p:spPr>
        <p:txBody>
          <a:bodyPr>
            <a:normAutofit/>
          </a:bodyPr>
          <a:lstStyle>
            <a:lvl1pPr marL="109728" marR="0" indent="0" algn="r" rtl="0" eaLnBrk="1" latinLnBrk="0" hangingPunct="1">
              <a:spcBef>
                <a:spcPct val="0"/>
              </a:spcBef>
              <a:buNone/>
              <a:defRPr kumimoji="0" lang="en-US" sz="2400" b="0" kern="1200" dirty="0" smtClean="0">
                <a:solidFill>
                  <a:schemeClr val="tx1"/>
                </a:solidFill>
                <a:effectLst>
                  <a:outerShdw blurRad="50800" dist="25000" dir="5400000" algn="t" rotWithShape="0">
                    <a:prstClr val="black">
                      <a:alpha val="45000"/>
                    </a:prstClr>
                  </a:outerShdw>
                </a:effectLst>
                <a:latin typeface="+mj-lt"/>
                <a:ea typeface="+mj-ea"/>
                <a:cs typeface="Arial" pitchFamily="34" charset="0"/>
              </a:defRPr>
            </a:lvl1pPr>
          </a:lstStyle>
          <a:p>
            <a:pPr lvl="0"/>
            <a:r>
              <a:rPr kumimoji="0" lang="en-US" dirty="0"/>
              <a:t>Click to add title</a:t>
            </a:r>
            <a:endParaRPr lang="en-US" dirty="0"/>
          </a:p>
        </p:txBody>
      </p:sp>
    </p:spTree>
    <p:extLst>
      <p:ext uri="{BB962C8B-B14F-4D97-AF65-F5344CB8AC3E}">
        <p14:creationId xmlns:p14="http://schemas.microsoft.com/office/powerpoint/2010/main" val="27637815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ternat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sp>
        <p:nvSpPr>
          <p:cNvPr id="30" name="Date Placeholder 29"/>
          <p:cNvSpPr>
            <a:spLocks noGrp="1"/>
          </p:cNvSpPr>
          <p:nvPr>
            <p:ph type="dt" sz="half" idx="10"/>
          </p:nvPr>
        </p:nvSpPr>
        <p:spPr/>
        <p:txBody>
          <a:bodyPr/>
          <a:lstStyle>
            <a:lvl1pPr>
              <a:defRPr>
                <a:solidFill>
                  <a:schemeClr val="tx1"/>
                </a:solidFill>
              </a:defRPr>
            </a:lvl1pPr>
            <a:extLst/>
          </a:lstStyle>
          <a:p>
            <a:fld id="{9E0F877B-2E30-40E8-9B35-870E7881383F}" type="datetime1">
              <a:rPr lang="en-US" smtClean="0"/>
              <a:t>9/19/2024</a:t>
            </a:fld>
            <a:endParaRPr lang="en-US" dirty="0"/>
          </a:p>
        </p:txBody>
      </p:sp>
      <p:sp>
        <p:nvSpPr>
          <p:cNvPr id="19" name="Footer Placeholder 18"/>
          <p:cNvSpPr>
            <a:spLocks noGrp="1"/>
          </p:cNvSpPr>
          <p:nvPr>
            <p:ph type="ftr" sz="quarter" idx="11"/>
          </p:nvPr>
        </p:nvSpPr>
        <p:spPr/>
        <p:txBody>
          <a:bodyPr/>
          <a:lstStyle>
            <a:lvl1pPr>
              <a:defRPr>
                <a:solidFill>
                  <a:schemeClr val="tx1"/>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1931740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39415C-143E-47AC-BBEF-2C028561DDC3}"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FD55BF-1F77-440C-B24E-BC026BC2038D}"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400800" y="6356350"/>
            <a:ext cx="2289048" cy="365760"/>
          </a:xfrm>
          <a:prstGeom prst="rect">
            <a:avLst/>
          </a:prstGeom>
        </p:spPr>
        <p:txBody>
          <a:bodyPr/>
          <a:lstStyle/>
          <a:p>
            <a:fld id="{67F93A2D-CF60-4E0A-BDD1-8C8701C117B0}" type="datetime1">
              <a:rPr lang="en-US" smtClean="0"/>
              <a:t>9/19/2024</a:t>
            </a:fld>
            <a:endParaRPr lang="en-US"/>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612648" y="6356350"/>
            <a:ext cx="1981200" cy="365760"/>
          </a:xfrm>
          <a:prstGeom prst="rect">
            <a:avLst/>
          </a:prstGeom>
        </p:spPr>
        <p:txBody>
          <a:bodyPr/>
          <a:lstStyle/>
          <a:p>
            <a:fld id="{59DE6EB8-52AB-45EA-A660-3E1EBFA72987}" type="slidenum">
              <a:rPr lang="en-US" smtClean="0"/>
              <a:t>‹#›</a:t>
            </a:fld>
            <a:endParaRPr lang="en-US"/>
          </a:p>
        </p:txBody>
      </p:sp>
    </p:spTree>
    <p:extLst>
      <p:ext uri="{BB962C8B-B14F-4D97-AF65-F5344CB8AC3E}">
        <p14:creationId xmlns:p14="http://schemas.microsoft.com/office/powerpoint/2010/main" val="93318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973DFCD-7D9C-4040-8AD3-0AAD262FDB42}"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Alternat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3AC3886F-0CBB-436B-B7CD-00E35C53ECBD}" type="datetime1">
              <a:rPr lang="en-US" smtClean="0"/>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7D969-FAF6-4667-9EED-A6C98B22320E}" type="slidenum">
              <a:rPr lang="en-US" smtClean="0"/>
              <a:t>‹#›</a:t>
            </a:fld>
            <a:endParaRPr lang="en-US"/>
          </a:p>
        </p:txBody>
      </p:sp>
      <p:sp>
        <p:nvSpPr>
          <p:cNvPr id="7" name="Title 6"/>
          <p:cNvSpPr>
            <a:spLocks noGrp="1"/>
          </p:cNvSpPr>
          <p:nvPr>
            <p:ph type="title"/>
          </p:nvPr>
        </p:nvSpPr>
        <p:spPr/>
        <p:txBody>
          <a:bodyPr rtlCol="0"/>
          <a:lstStyle>
            <a:lvl1pPr>
              <a:defRPr>
                <a:solidFill>
                  <a:schemeClr val="bg1"/>
                </a:solidFill>
              </a:defRPr>
            </a:lvl1pPr>
            <a:extLst/>
          </a:lstStyle>
          <a:p>
            <a:r>
              <a:rPr kumimoji="0" lang="en-US" dirty="0"/>
              <a:t>Click to edit Master title style</a:t>
            </a:r>
          </a:p>
        </p:txBody>
      </p:sp>
    </p:spTree>
    <p:extLst>
      <p:ext uri="{BB962C8B-B14F-4D97-AF65-F5344CB8AC3E}">
        <p14:creationId xmlns:p14="http://schemas.microsoft.com/office/powerpoint/2010/main" val="66072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solidFill>
                  <a:schemeClr val="bg2"/>
                </a:solidFill>
                <a:effectLst>
                  <a:outerShdw blurRad="31750" dist="25400" dir="5400000" algn="tl" rotWithShape="0">
                    <a:srgbClr val="000000">
                      <a:alpha val="25000"/>
                    </a:srgbClr>
                  </a:outerShdw>
                </a:effectLst>
              </a:defRPr>
            </a:lvl1pPr>
            <a:extLst/>
          </a:lstStyle>
          <a:p>
            <a:r>
              <a:rPr kumimoji="0" lang="en-US"/>
              <a:t>Click to edit Master title style</a:t>
            </a:r>
            <a:endParaRPr kumimoji="0" lang="en-US" dirty="0"/>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bg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extLst/>
          </a:lstStyle>
          <a:p>
            <a:fld id="{7E7752F9-0E83-42BF-8529-AAC4E66CB26A}" type="datetime1">
              <a:rPr lang="en-US" smtClean="0"/>
              <a:t>9/19/2024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extLst/>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E4910B9-9E37-4AD3-83DD-FA9A161724DB}" type="datetime1">
              <a:rPr lang="en-US" smtClean="0"/>
              <a:t>9/19/2024</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bg2"/>
                </a:solidFill>
              </a:defRPr>
            </a:lvl1pPr>
            <a:extLst/>
          </a:lstStyle>
          <a:p>
            <a:r>
              <a:rPr kumimoji="0" lang="en-US"/>
              <a:t>Click to edit Master 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Alternat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648200" y="1481328"/>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3800833-0744-4EB1-88C9-AFD84139DBEE}" type="datetime1">
              <a:rPr lang="en-US" smtClean="0"/>
              <a:t>9/19/2024</a:t>
            </a:fld>
            <a:endParaRPr lang="en-US" dirty="0"/>
          </a:p>
        </p:txBody>
      </p:sp>
      <p:sp>
        <p:nvSpPr>
          <p:cNvPr id="6" name="Footer Placeholder 5"/>
          <p:cNvSpPr>
            <a:spLocks noGrp="1"/>
          </p:cNvSpPr>
          <p:nvPr>
            <p:ph type="ftr" sz="quarter" idx="11"/>
          </p:nvPr>
        </p:nvSpPr>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7D969-FAF6-4667-9EED-A6C98B22320E}" type="slidenum">
              <a:rPr lang="en-US" smtClean="0"/>
              <a:pPr/>
              <a:t>‹#›</a:t>
            </a:fld>
            <a:endParaRPr lang="en-US" dirty="0"/>
          </a:p>
        </p:txBody>
      </p:sp>
      <p:sp>
        <p:nvSpPr>
          <p:cNvPr id="8" name="Title 7"/>
          <p:cNvSpPr>
            <a:spLocks noGrp="1"/>
          </p:cNvSpPr>
          <p:nvPr>
            <p:ph type="title"/>
          </p:nvPr>
        </p:nvSpPr>
        <p:spPr/>
        <p:txBody>
          <a:bodyPr rtlCol="0"/>
          <a:lstStyle>
            <a:lvl1pPr>
              <a:defRPr>
                <a:solidFill>
                  <a:schemeClr val="tx1"/>
                </a:solidFill>
              </a:defRPr>
            </a:lvl1pPr>
            <a:extLst/>
          </a:lstStyle>
          <a:p>
            <a:r>
              <a:rPr kumimoji="0" lang="en-US" dirty="0"/>
              <a:t>Click to edit Master title style</a:t>
            </a:r>
          </a:p>
        </p:txBody>
      </p:sp>
    </p:spTree>
    <p:extLst>
      <p:ext uri="{BB962C8B-B14F-4D97-AF65-F5344CB8AC3E}">
        <p14:creationId xmlns:p14="http://schemas.microsoft.com/office/powerpoint/2010/main" val="26443639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fld id="{91F158A7-5E66-43FC-BDFA-6BF021928CC8}" type="datetime1">
              <a:rPr lang="en-US" smtClean="0"/>
              <a:t>9/19/2024</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Alternate 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solidFill>
                  <a:schemeClr val="bg1"/>
                </a:solidFill>
              </a:defRPr>
            </a:lvl1pPr>
            <a:extLst/>
          </a:lstStyle>
          <a:p>
            <a:r>
              <a:rPr kumimoji="0" lang="en-US" dirty="0"/>
              <a:t>Click to edit Master title style</a:t>
            </a:r>
          </a:p>
        </p:txBody>
      </p:sp>
      <p:sp>
        <p:nvSpPr>
          <p:cNvPr id="3" name="Text Placeholder 2"/>
          <p:cNvSpPr>
            <a:spLocks noGrp="1"/>
          </p:cNvSpPr>
          <p:nvPr>
            <p:ph type="body" idx="1"/>
          </p:nvPr>
        </p:nvSpPr>
        <p:spPr>
          <a:xfrm>
            <a:off x="457200" y="52578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2578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5"/>
            <a:ext cx="4040188" cy="3737306"/>
          </a:xfrm>
          <a:ln>
            <a:noFill/>
            <a:prstDash val="sysDash"/>
            <a:miter lim="800000"/>
          </a:ln>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4645025" y="1444295"/>
            <a:ext cx="4041775" cy="3737306"/>
          </a:xfrm>
          <a:ln>
            <a:noFill/>
            <a:prstDash val="sysDash"/>
            <a:miter lim="800000"/>
          </a:ln>
        </p:spPr>
        <p:txBody>
          <a:bodyPr/>
          <a:lstStyle>
            <a:lvl1pPr>
              <a:spcBef>
                <a:spcPts val="0"/>
              </a:spcBef>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Date Placeholder 6"/>
          <p:cNvSpPr>
            <a:spLocks noGrp="1"/>
          </p:cNvSpPr>
          <p:nvPr>
            <p:ph type="dt" sz="half" idx="10"/>
          </p:nvPr>
        </p:nvSpPr>
        <p:spPr/>
        <p:txBody>
          <a:bodyPr/>
          <a:lstStyle>
            <a:lvl1pPr>
              <a:defRPr>
                <a:solidFill>
                  <a:schemeClr val="bg1"/>
                </a:solidFill>
              </a:defRPr>
            </a:lvl1pPr>
            <a:extLst/>
          </a:lstStyle>
          <a:p>
            <a:fld id="{36683AB0-0438-40AC-8D6E-AB5AC6D8F1BF}" type="datetime1">
              <a:rPr lang="en-US" smtClean="0"/>
              <a:t>9/19/2024</a:t>
            </a:fld>
            <a:endParaRPr lang="en-US" dirty="0"/>
          </a:p>
        </p:txBody>
      </p:sp>
      <p:sp>
        <p:nvSpPr>
          <p:cNvPr id="8" name="Footer Placeholder 7"/>
          <p:cNvSpPr>
            <a:spLocks noGrp="1"/>
          </p:cNvSpPr>
          <p:nvPr>
            <p:ph type="ftr" sz="quarter" idx="11"/>
          </p:nvPr>
        </p:nvSpPr>
        <p:spPr/>
        <p:txBody>
          <a:bodyPr/>
          <a:lstStyle>
            <a:lvl1pPr>
              <a:defRPr>
                <a:solidFill>
                  <a:schemeClr val="bg1"/>
                </a:solidFill>
              </a:defRPr>
            </a:lvl1pPr>
            <a:extLst/>
          </a:lstStyle>
          <a:p>
            <a:endParaRPr lang="en-US" dirty="0"/>
          </a:p>
        </p:txBody>
      </p:sp>
      <p:sp>
        <p:nvSpPr>
          <p:cNvPr id="9" name="Slide Number Placeholder 8"/>
          <p:cNvSpPr>
            <a:spLocks noGrp="1"/>
          </p:cNvSpPr>
          <p:nvPr>
            <p:ph type="sldNum" sz="quarter" idx="12"/>
          </p:nvPr>
        </p:nvSpPr>
        <p:spPr/>
        <p:txBody>
          <a:bodyPr/>
          <a:lstStyle>
            <a:lvl1pPr>
              <a:defRPr>
                <a:solidFill>
                  <a:schemeClr val="bg1"/>
                </a:solidFill>
              </a:defRPr>
            </a:lvl1pPr>
            <a:extLst/>
          </a:lstStyle>
          <a:p>
            <a:fld id="{5217D969-FAF6-4667-9EED-A6C98B22320E}" type="slidenum">
              <a:rPr lang="en-US" smtClean="0"/>
              <a:pPr/>
              <a:t>‹#›</a:t>
            </a:fld>
            <a:endParaRPr lang="en-US" dirty="0"/>
          </a:p>
        </p:txBody>
      </p:sp>
    </p:spTree>
    <p:extLst>
      <p:ext uri="{BB962C8B-B14F-4D97-AF65-F5344CB8AC3E}">
        <p14:creationId xmlns:p14="http://schemas.microsoft.com/office/powerpoint/2010/main" val="65649619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bg1"/>
                </a:solidFill>
              </a:defRPr>
            </a:lvl1pPr>
            <a:extLst/>
          </a:lstStyle>
          <a:p>
            <a:fld id="{826AA39D-2AFB-439B-B622-223C128E26AD}" type="datetime1">
              <a:rPr lang="en-US" smtClean="0"/>
              <a:t>9/19/2024</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bg1"/>
                </a:solidFill>
              </a:defRPr>
            </a:lvl1pPr>
            <a:extLst/>
          </a:lstStyle>
          <a:p>
            <a:fld id="{5217D969-FAF6-4667-9EED-A6C98B22320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75" r:id="rId5"/>
    <p:sldLayoutId id="2147483676" r:id="rId6"/>
    <p:sldLayoutId id="2147483686" r:id="rId7"/>
    <p:sldLayoutId id="2147483677" r:id="rId8"/>
    <p:sldLayoutId id="2147483687" r:id="rId9"/>
    <p:sldLayoutId id="2147483678" r:id="rId10"/>
    <p:sldLayoutId id="2147483688" r:id="rId11"/>
    <p:sldLayoutId id="2147483679" r:id="rId12"/>
    <p:sldLayoutId id="2147483689" r:id="rId13"/>
    <p:sldLayoutId id="2147483680" r:id="rId14"/>
    <p:sldLayoutId id="2147483690" r:id="rId15"/>
    <p:sldLayoutId id="2147483681" r:id="rId16"/>
    <p:sldLayoutId id="2147483691" r:id="rId17"/>
    <p:sldLayoutId id="2147483693" r:id="rId18"/>
    <p:sldLayoutId id="2147483694" r:id="rId19"/>
    <p:sldLayoutId id="2147483682" r:id="rId20"/>
    <p:sldLayoutId id="2147483683" r:id="rId21"/>
    <p:sldLayoutId id="2147483695" r:id="rId22"/>
  </p:sldLayoutIdLst>
  <p:hf sldNum="0" hdr="0" ft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Arial"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hyperlink" Target="https://bjapmt.ojp.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mailto:Navin.Puri1@ncdps.gov" TargetMode="External"/><Relationship Id="rId7" Type="http://schemas.openxmlformats.org/officeDocument/2006/relationships/hyperlink" Target="mailto:keith.bugner@ncdps.gov" TargetMode="External"/><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hyperlink" Target="mailto:Matthew.A.Stuart@ncdp.Gov" TargetMode="External"/><Relationship Id="rId5" Type="http://schemas.openxmlformats.org/officeDocument/2006/relationships/hyperlink" Target="mailto:Matthew.A.Stuart@ncdps.Gov" TargetMode="External"/><Relationship Id="rId4" Type="http://schemas.openxmlformats.org/officeDocument/2006/relationships/hyperlink" Target="mailto:Keyon.Ashe1@ncdps.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bs.nc.gov/" TargetMode="External"/><Relationship Id="rId2" Type="http://schemas.openxmlformats.org/officeDocument/2006/relationships/hyperlink" Target="https://ncdps.gov/gcc" TargetMode="External"/><Relationship Id="rId1" Type="http://schemas.openxmlformats.org/officeDocument/2006/relationships/slideLayout" Target="../slideLayouts/slideLayout2.xml"/><Relationship Id="rId5" Type="http://schemas.openxmlformats.org/officeDocument/2006/relationships/hyperlink" Target="https://bjapmt.ojp.gov/" TargetMode="External"/><Relationship Id="rId4" Type="http://schemas.openxmlformats.org/officeDocument/2006/relationships/hyperlink" Target="https://www.ebs.nc.gov/sap/crmacces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14D0495-1983-45F3-966A-15DCFFFE071E}"/>
              </a:ext>
            </a:extLst>
          </p:cNvPr>
          <p:cNvSpPr txBox="1"/>
          <p:nvPr/>
        </p:nvSpPr>
        <p:spPr>
          <a:xfrm>
            <a:off x="685800" y="1654076"/>
            <a:ext cx="7848600" cy="3477875"/>
          </a:xfrm>
          <a:prstGeom prst="rect">
            <a:avLst/>
          </a:prstGeom>
          <a:noFill/>
        </p:spPr>
        <p:txBody>
          <a:bodyPr wrap="square" rtlCol="0">
            <a:spAutoFit/>
          </a:bodyPr>
          <a:lstStyle/>
          <a:p>
            <a:pPr algn="r"/>
            <a:r>
              <a:rPr lang="en-US" sz="4400" b="1" dirty="0">
                <a:solidFill>
                  <a:schemeClr val="bg1">
                    <a:lumMod val="85000"/>
                  </a:schemeClr>
                </a:solidFill>
                <a:latin typeface="Arial" pitchFamily="34" charset="0"/>
                <a:cs typeface="Arial" pitchFamily="34" charset="0"/>
              </a:rPr>
              <a:t>			  </a:t>
            </a:r>
            <a:r>
              <a:rPr lang="en-US" sz="4800" b="1" dirty="0">
                <a:solidFill>
                  <a:schemeClr val="bg1">
                    <a:lumMod val="8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Criminal Justice</a:t>
            </a:r>
          </a:p>
          <a:p>
            <a:pPr algn="r"/>
            <a:r>
              <a:rPr lang="en-US" sz="4800" b="1" dirty="0">
                <a:solidFill>
                  <a:schemeClr val="bg1">
                    <a:lumMod val="8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Improvement Committee</a:t>
            </a:r>
          </a:p>
          <a:p>
            <a:pPr algn="r"/>
            <a:r>
              <a:rPr lang="en-US" sz="2800" b="1" dirty="0">
                <a:solidFill>
                  <a:schemeClr val="bg1">
                    <a:lumMod val="85000"/>
                  </a:schemeClr>
                </a:solidFill>
                <a:latin typeface="Times New Roman" panose="02020603050405020304" pitchFamily="18" charset="0"/>
                <a:cs typeface="Times New Roman" panose="02020603050405020304" pitchFamily="18" charset="0"/>
              </a:rPr>
              <a:t>		     Grant Award Workshop Breakout</a:t>
            </a:r>
          </a:p>
          <a:p>
            <a:pPr algn="r"/>
            <a:r>
              <a:rPr lang="en-US" sz="2800" b="1" dirty="0">
                <a:solidFill>
                  <a:schemeClr val="bg1">
                    <a:lumMod val="85000"/>
                  </a:schemeClr>
                </a:solidFill>
                <a:latin typeface="Times New Roman" panose="02020603050405020304" pitchFamily="18" charset="0"/>
                <a:cs typeface="Times New Roman" panose="02020603050405020304" pitchFamily="18" charset="0"/>
              </a:rPr>
              <a:t>					       September 2024</a:t>
            </a:r>
            <a:br>
              <a:rPr lang="en-US" sz="2800" b="1" dirty="0">
                <a:solidFill>
                  <a:schemeClr val="bg1">
                    <a:lumMod val="85000"/>
                  </a:schemeClr>
                </a:solidFill>
                <a:latin typeface="Times New Roman" panose="02020603050405020304" pitchFamily="18" charset="0"/>
                <a:cs typeface="Times New Roman" panose="02020603050405020304" pitchFamily="18" charset="0"/>
              </a:rPr>
            </a:br>
            <a:br>
              <a:rPr lang="en-US" sz="2800" b="1" dirty="0">
                <a:solidFill>
                  <a:schemeClr val="bg1">
                    <a:lumMod val="85000"/>
                  </a:schemeClr>
                </a:solidFill>
                <a:latin typeface="Times New Roman" panose="02020603050405020304" pitchFamily="18" charset="0"/>
                <a:cs typeface="Times New Roman" panose="02020603050405020304" pitchFamily="18" charset="0"/>
              </a:rPr>
            </a:br>
            <a:br>
              <a:rPr lang="en-US" sz="2800" b="1" dirty="0">
                <a:solidFill>
                  <a:schemeClr val="bg1">
                    <a:lumMod val="85000"/>
                  </a:schemeClr>
                </a:solidFill>
                <a:latin typeface="Times New Roman" panose="02020603050405020304" pitchFamily="18" charset="0"/>
                <a:cs typeface="Times New Roman" panose="02020603050405020304" pitchFamily="18" charset="0"/>
              </a:rPr>
            </a:br>
            <a:r>
              <a:rPr lang="en-US" sz="1400" b="1" dirty="0">
                <a:solidFill>
                  <a:schemeClr val="bg1">
                    <a:lumMod val="85000"/>
                  </a:schemeClr>
                </a:solidFill>
                <a:latin typeface="Times New Roman" panose="02020603050405020304" pitchFamily="18" charset="0"/>
                <a:cs typeface="Times New Roman" panose="02020603050405020304" pitchFamily="18" charset="0"/>
              </a:rPr>
              <a:t>“You don’t know what you don’t know.”  -- Anon</a:t>
            </a:r>
          </a:p>
        </p:txBody>
      </p:sp>
      <p:sp>
        <p:nvSpPr>
          <p:cNvPr id="3" name="Date Placeholder 2">
            <a:extLst>
              <a:ext uri="{FF2B5EF4-FFF2-40B4-BE49-F238E27FC236}">
                <a16:creationId xmlns:a16="http://schemas.microsoft.com/office/drawing/2014/main" id="{B355C2E4-5992-4D7D-8A0C-2B8148363CE3}"/>
              </a:ext>
            </a:extLst>
          </p:cNvPr>
          <p:cNvSpPr>
            <a:spLocks noGrp="1"/>
          </p:cNvSpPr>
          <p:nvPr>
            <p:ph type="dt" sz="half" idx="10"/>
          </p:nvPr>
        </p:nvSpPr>
        <p:spPr/>
        <p:txBody>
          <a:bodyPr/>
          <a:lstStyle/>
          <a:p>
            <a:fld id="{975CCDFD-7BF9-4130-BE87-D2FB99A31216}" type="datetime1">
              <a:rPr lang="en-US" smtClean="0"/>
              <a:t>9/19/2024</a:t>
            </a:fld>
            <a:endParaRPr lang="en-US" dirty="0"/>
          </a:p>
        </p:txBody>
      </p:sp>
    </p:spTree>
    <p:extLst>
      <p:ext uri="{BB962C8B-B14F-4D97-AF65-F5344CB8AC3E}">
        <p14:creationId xmlns:p14="http://schemas.microsoft.com/office/powerpoint/2010/main" val="383105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76D16D-78B4-B50C-C06E-4FB1B807F417}"/>
              </a:ext>
            </a:extLst>
          </p:cNvPr>
          <p:cNvSpPr>
            <a:spLocks noGrp="1"/>
          </p:cNvSpPr>
          <p:nvPr>
            <p:ph type="dt" sz="half" idx="10"/>
          </p:nvPr>
        </p:nvSpPr>
        <p:spPr/>
        <p:txBody>
          <a:bodyPr/>
          <a:lstStyle/>
          <a:p>
            <a:fld id="{1204DE3F-9212-4B3D-9A36-45380B2C5005}" type="datetime1">
              <a:rPr lang="en-US" smtClean="0"/>
              <a:t>9/19/2024</a:t>
            </a:fld>
            <a:endParaRPr lang="en-US" dirty="0"/>
          </a:p>
        </p:txBody>
      </p:sp>
      <p:pic>
        <p:nvPicPr>
          <p:cNvPr id="6" name="Picture 5">
            <a:extLst>
              <a:ext uri="{FF2B5EF4-FFF2-40B4-BE49-F238E27FC236}">
                <a16:creationId xmlns:a16="http://schemas.microsoft.com/office/drawing/2014/main" id="{32A128FD-EEF4-4DFB-DDEA-E72AC50782AF}"/>
              </a:ext>
            </a:extLst>
          </p:cNvPr>
          <p:cNvPicPr>
            <a:picLocks noChangeAspect="1"/>
          </p:cNvPicPr>
          <p:nvPr/>
        </p:nvPicPr>
        <p:blipFill>
          <a:blip r:embed="rId2"/>
          <a:stretch>
            <a:fillRect/>
          </a:stretch>
        </p:blipFill>
        <p:spPr>
          <a:xfrm>
            <a:off x="2895600" y="1383208"/>
            <a:ext cx="4708553" cy="5093792"/>
          </a:xfrm>
          <a:prstGeom prst="rect">
            <a:avLst/>
          </a:prstGeom>
        </p:spPr>
      </p:pic>
      <p:sp>
        <p:nvSpPr>
          <p:cNvPr id="2" name="TextBox 1">
            <a:extLst>
              <a:ext uri="{FF2B5EF4-FFF2-40B4-BE49-F238E27FC236}">
                <a16:creationId xmlns:a16="http://schemas.microsoft.com/office/drawing/2014/main" id="{79FE5ADC-FBDB-29BF-0C8A-1C5A6A240C10}"/>
              </a:ext>
            </a:extLst>
          </p:cNvPr>
          <p:cNvSpPr txBox="1"/>
          <p:nvPr/>
        </p:nvSpPr>
        <p:spPr>
          <a:xfrm>
            <a:off x="304800" y="1383208"/>
            <a:ext cx="2026004" cy="646331"/>
          </a:xfrm>
          <a:prstGeom prst="rect">
            <a:avLst/>
          </a:prstGeom>
          <a:noFill/>
        </p:spPr>
        <p:txBody>
          <a:bodyPr wrap="none" rtlCol="0">
            <a:spAutoFit/>
          </a:bodyPr>
          <a:lstStyle/>
          <a:p>
            <a:pPr marL="342900" indent="-342900">
              <a:buFont typeface="+mj-lt"/>
              <a:buAutoNum type="arabicPeriod"/>
            </a:pPr>
            <a:r>
              <a:rPr lang="en-US" dirty="0"/>
              <a:t>Reimbursement</a:t>
            </a:r>
            <a:br>
              <a:rPr lang="en-US" dirty="0"/>
            </a:br>
            <a:r>
              <a:rPr lang="en-US" dirty="0"/>
              <a:t>Checklist</a:t>
            </a:r>
          </a:p>
        </p:txBody>
      </p:sp>
    </p:spTree>
    <p:extLst>
      <p:ext uri="{BB962C8B-B14F-4D97-AF65-F5344CB8AC3E}">
        <p14:creationId xmlns:p14="http://schemas.microsoft.com/office/powerpoint/2010/main" val="2304397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76D16D-78B4-B50C-C06E-4FB1B807F417}"/>
              </a:ext>
            </a:extLst>
          </p:cNvPr>
          <p:cNvSpPr>
            <a:spLocks noGrp="1"/>
          </p:cNvSpPr>
          <p:nvPr>
            <p:ph type="dt" sz="half" idx="10"/>
          </p:nvPr>
        </p:nvSpPr>
        <p:spPr/>
        <p:txBody>
          <a:bodyPr/>
          <a:lstStyle/>
          <a:p>
            <a:fld id="{9DFAAA39-CFAC-4309-BC75-32882BA834DE}" type="datetime1">
              <a:rPr lang="en-US" smtClean="0"/>
              <a:t>9/19/2024</a:t>
            </a:fld>
            <a:endParaRPr lang="en-US" dirty="0"/>
          </a:p>
        </p:txBody>
      </p:sp>
      <p:sp>
        <p:nvSpPr>
          <p:cNvPr id="2" name="TextBox 1">
            <a:extLst>
              <a:ext uri="{FF2B5EF4-FFF2-40B4-BE49-F238E27FC236}">
                <a16:creationId xmlns:a16="http://schemas.microsoft.com/office/drawing/2014/main" id="{79FE5ADC-FBDB-29BF-0C8A-1C5A6A240C10}"/>
              </a:ext>
            </a:extLst>
          </p:cNvPr>
          <p:cNvSpPr txBox="1"/>
          <p:nvPr/>
        </p:nvSpPr>
        <p:spPr>
          <a:xfrm>
            <a:off x="304800" y="1383208"/>
            <a:ext cx="8458200" cy="5078313"/>
          </a:xfrm>
          <a:prstGeom prst="rect">
            <a:avLst/>
          </a:prstGeom>
          <a:noFill/>
        </p:spPr>
        <p:txBody>
          <a:bodyPr wrap="square" rtlCol="0">
            <a:spAutoFit/>
          </a:bodyPr>
          <a:lstStyle/>
          <a:p>
            <a:pPr marL="342900" indent="-342900">
              <a:buFont typeface="+mj-lt"/>
              <a:buAutoNum type="arabicPeriod" startAt="2"/>
            </a:pPr>
            <a:r>
              <a:rPr lang="en-US" dirty="0"/>
              <a:t>So, You’re Going to Hire a Consultant</a:t>
            </a:r>
          </a:p>
          <a:p>
            <a:pPr marL="800100" lvl="1" indent="-342900">
              <a:buFont typeface="+mj-lt"/>
              <a:buAutoNum type="alphaLcPeriod"/>
            </a:pPr>
            <a:r>
              <a:rPr lang="en-US" dirty="0"/>
              <a:t>When a Contract Required and Pitfalls to Avoid</a:t>
            </a:r>
          </a:p>
          <a:p>
            <a:pPr marL="1314450" lvl="2" indent="-400050">
              <a:buFont typeface="+mj-lt"/>
              <a:buAutoNum type="romanLcPeriod"/>
            </a:pPr>
            <a:r>
              <a:rPr lang="en-US" dirty="0"/>
              <a:t>A consultant is someone working for you NOT ON YOUR STAFF</a:t>
            </a:r>
          </a:p>
          <a:p>
            <a:pPr marL="1314450" lvl="2" indent="-400050">
              <a:buFont typeface="+mj-lt"/>
              <a:buAutoNum type="romanLcPeriod"/>
            </a:pPr>
            <a:r>
              <a:rPr lang="en-US" dirty="0"/>
              <a:t>Contract salary limit is $81.25/</a:t>
            </a:r>
            <a:r>
              <a:rPr lang="en-US" dirty="0" err="1"/>
              <a:t>hr</a:t>
            </a:r>
            <a:r>
              <a:rPr lang="en-US" dirty="0"/>
              <a:t> AND $650.00/day (yes, we check that)</a:t>
            </a:r>
          </a:p>
          <a:p>
            <a:pPr marL="1314450" lvl="2" indent="-400050">
              <a:buFont typeface="+mj-lt"/>
              <a:buAutoNum type="romanLcPeriod"/>
            </a:pPr>
            <a:r>
              <a:rPr lang="en-US" dirty="0"/>
              <a:t>Duties/deliverables must be clearly stated</a:t>
            </a:r>
          </a:p>
          <a:p>
            <a:pPr marL="1314450" lvl="2" indent="-400050">
              <a:buFont typeface="+mj-lt"/>
              <a:buAutoNum type="romanLcPeriod"/>
            </a:pPr>
            <a:endParaRPr lang="en-US" dirty="0"/>
          </a:p>
          <a:p>
            <a:pPr marL="800100" lvl="1" indent="-342900">
              <a:buFont typeface="+mj-lt"/>
              <a:buAutoNum type="alphaLcPeriod"/>
            </a:pPr>
            <a:r>
              <a:rPr lang="en-US" dirty="0"/>
              <a:t>Pre-approval a Must</a:t>
            </a:r>
          </a:p>
          <a:p>
            <a:pPr marL="1314450" lvl="2" indent="-400050">
              <a:buFont typeface="+mj-lt"/>
              <a:buAutoNum type="romanLcPeriod"/>
            </a:pPr>
            <a:r>
              <a:rPr lang="en-US" dirty="0"/>
              <a:t>Pre-approval form available in Forms &gt; Post-award section of GCC website</a:t>
            </a:r>
          </a:p>
          <a:p>
            <a:pPr marL="1314450" lvl="2" indent="-400050">
              <a:buFont typeface="+mj-lt"/>
              <a:buAutoNum type="romanLcPeriod"/>
            </a:pPr>
            <a:r>
              <a:rPr lang="en-US" dirty="0"/>
              <a:t>Must be approved prior contract execution.</a:t>
            </a:r>
          </a:p>
          <a:p>
            <a:pPr marL="1771650" lvl="3" indent="-400050">
              <a:buFont typeface="+mj-lt"/>
              <a:buAutoNum type="romanLcPeriod"/>
            </a:pPr>
            <a:r>
              <a:rPr lang="en-US" dirty="0"/>
              <a:t>This avoids non-allowance of pre-approval fees AND/OR a requirement to re-accomplish the document before any payment allowed.  </a:t>
            </a:r>
          </a:p>
          <a:p>
            <a:pPr marL="1771650" lvl="3" indent="-400050">
              <a:buFont typeface="+mj-lt"/>
              <a:buAutoNum type="romanLcPeriod"/>
            </a:pPr>
            <a:r>
              <a:rPr lang="en-US" u="sng" dirty="0"/>
              <a:t>NOTE:</a:t>
            </a:r>
            <a:r>
              <a:rPr lang="en-US" dirty="0"/>
              <a:t>  If you sign a contract that has not been approved that the consultant will not re-accomplish, you may be financially responsible for the entire contract!</a:t>
            </a:r>
          </a:p>
          <a:p>
            <a:pPr marL="800100" lvl="1" indent="-342900">
              <a:buFont typeface="+mj-lt"/>
              <a:buAutoNum type="alphaLcPeriod"/>
            </a:pPr>
            <a:r>
              <a:rPr lang="en-US" dirty="0"/>
              <a:t>Consultant must Prove Work Performed</a:t>
            </a:r>
            <a:br>
              <a:rPr lang="en-US" dirty="0"/>
            </a:br>
            <a:r>
              <a:rPr lang="en-US" dirty="0"/>
              <a:t>Consultant must fill out a time and activity form (available at Forms &gt; Post-award section of GCC website)</a:t>
            </a:r>
          </a:p>
        </p:txBody>
      </p:sp>
    </p:spTree>
    <p:extLst>
      <p:ext uri="{BB962C8B-B14F-4D97-AF65-F5344CB8AC3E}">
        <p14:creationId xmlns:p14="http://schemas.microsoft.com/office/powerpoint/2010/main" val="123428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FA258C-EC34-4D27-B2DF-626CCC0493A2}"/>
              </a:ext>
            </a:extLst>
          </p:cNvPr>
          <p:cNvSpPr>
            <a:spLocks noGrp="1"/>
          </p:cNvSpPr>
          <p:nvPr>
            <p:ph type="dt" sz="half" idx="10"/>
          </p:nvPr>
        </p:nvSpPr>
        <p:spPr/>
        <p:txBody>
          <a:bodyPr/>
          <a:lstStyle/>
          <a:p>
            <a:fld id="{663E554A-06F3-4EED-932B-C4961F4AF1CA}" type="datetime1">
              <a:rPr lang="en-US" smtClean="0"/>
              <a:t>9/19/2024</a:t>
            </a:fld>
            <a:endParaRPr lang="en-US" dirty="0"/>
          </a:p>
        </p:txBody>
      </p:sp>
      <p:sp>
        <p:nvSpPr>
          <p:cNvPr id="5" name="Title 4">
            <a:extLst>
              <a:ext uri="{FF2B5EF4-FFF2-40B4-BE49-F238E27FC236}">
                <a16:creationId xmlns:a16="http://schemas.microsoft.com/office/drawing/2014/main" id="{5625BF0B-9CD8-4661-8E44-6ABE0C4DEA0B}"/>
              </a:ext>
            </a:extLst>
          </p:cNvPr>
          <p:cNvSpPr>
            <a:spLocks noGrp="1"/>
          </p:cNvSpPr>
          <p:nvPr>
            <p:ph type="ctrTitle" idx="4294967295"/>
          </p:nvPr>
        </p:nvSpPr>
        <p:spPr>
          <a:xfrm>
            <a:off x="0" y="1752600"/>
            <a:ext cx="9144000" cy="1830388"/>
          </a:xfrm>
        </p:spPr>
        <p:txBody>
          <a:bodyPr>
            <a:normAutofit fontScale="90000"/>
          </a:bodyPr>
          <a:lstStyle/>
          <a:p>
            <a:pPr algn="ctr"/>
            <a:r>
              <a:rPr lang="en-US" sz="4800" b="1" dirty="0">
                <a:solidFill>
                  <a:schemeClr val="tx1"/>
                </a:solidFill>
                <a:effectLst>
                  <a:outerShdw blurRad="38100" dist="38100" dir="2700000" algn="tl">
                    <a:srgbClr val="000000">
                      <a:alpha val="43137"/>
                    </a:srgbClr>
                  </a:outerShdw>
                </a:effectLst>
                <a:latin typeface="Arial" pitchFamily="34" charset="0"/>
                <a:cs typeface="Arial" pitchFamily="34" charset="0"/>
              </a:rPr>
              <a:t>Program Performance Measures for </a:t>
            </a:r>
            <a:br>
              <a:rPr lang="en-US" sz="4800" b="1"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800" b="1" dirty="0">
                <a:solidFill>
                  <a:schemeClr val="tx1"/>
                </a:solidFill>
                <a:effectLst>
                  <a:outerShdw blurRad="38100" dist="38100" dir="2700000" algn="tl">
                    <a:srgbClr val="000000">
                      <a:alpha val="43137"/>
                    </a:srgbClr>
                  </a:outerShdw>
                </a:effectLst>
                <a:latin typeface="Arial" pitchFamily="34" charset="0"/>
                <a:cs typeface="Arial" pitchFamily="34" charset="0"/>
              </a:rPr>
              <a:t>Justice Assistance Grant (JAG) Programs</a:t>
            </a:r>
            <a:endParaRPr lang="en-US" dirty="0"/>
          </a:p>
        </p:txBody>
      </p:sp>
    </p:spTree>
    <p:extLst>
      <p:ext uri="{BB962C8B-B14F-4D97-AF65-F5344CB8AC3E}">
        <p14:creationId xmlns:p14="http://schemas.microsoft.com/office/powerpoint/2010/main" val="474618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74687-2D44-4EB4-A805-7994CE212DBA}"/>
              </a:ext>
            </a:extLst>
          </p:cNvPr>
          <p:cNvSpPr>
            <a:spLocks noGrp="1"/>
          </p:cNvSpPr>
          <p:nvPr>
            <p:ph type="ctrTitle"/>
          </p:nvPr>
        </p:nvSpPr>
        <p:spPr>
          <a:xfrm>
            <a:off x="685800" y="1447801"/>
            <a:ext cx="7772400" cy="609599"/>
          </a:xfrm>
        </p:spPr>
        <p:txBody>
          <a:bodyPr>
            <a:normAutofit/>
          </a:bodyPr>
          <a:lstStyle/>
          <a:p>
            <a:r>
              <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Performance Measurement Tool (PMT)</a:t>
            </a:r>
            <a:endParaRPr lang="en-US" sz="3200" dirty="0"/>
          </a:p>
        </p:txBody>
      </p:sp>
      <p:sp>
        <p:nvSpPr>
          <p:cNvPr id="4" name="Subtitle 3">
            <a:extLst>
              <a:ext uri="{FF2B5EF4-FFF2-40B4-BE49-F238E27FC236}">
                <a16:creationId xmlns:a16="http://schemas.microsoft.com/office/drawing/2014/main" id="{1D2E158B-CD8A-4A3D-B96D-270199A46020}"/>
              </a:ext>
            </a:extLst>
          </p:cNvPr>
          <p:cNvSpPr>
            <a:spLocks noGrp="1"/>
          </p:cNvSpPr>
          <p:nvPr>
            <p:ph type="subTitle" idx="1"/>
          </p:nvPr>
        </p:nvSpPr>
        <p:spPr>
          <a:xfrm>
            <a:off x="685800" y="2465615"/>
            <a:ext cx="7772400" cy="4419600"/>
          </a:xfrm>
        </p:spPr>
        <p:txBody>
          <a:bodyPr>
            <a:normAutofit fontScale="92500" lnSpcReduction="20000"/>
          </a:bodyPr>
          <a:lstStyle/>
          <a:p>
            <a:pPr marL="0" indent="0" algn="l">
              <a:lnSpc>
                <a:spcPct val="90000"/>
              </a:lnSpc>
              <a:buSzPct val="50000"/>
              <a:buFont typeface="Arial" charset="0"/>
              <a:buNone/>
              <a:defRPr/>
            </a:pPr>
            <a:r>
              <a:rPr lang="en-US" sz="2400" dirty="0">
                <a:latin typeface="Arial" pitchFamily="34" charset="0"/>
                <a:cs typeface="Arial" pitchFamily="34" charset="0"/>
              </a:rPr>
              <a:t>Federal statutes </a:t>
            </a:r>
            <a:r>
              <a:rPr lang="en-US" sz="2400" b="1" dirty="0">
                <a:solidFill>
                  <a:srgbClr val="FF0000"/>
                </a:solidFill>
                <a:latin typeface="Arial" pitchFamily="34" charset="0"/>
                <a:cs typeface="Arial" pitchFamily="34" charset="0"/>
              </a:rPr>
              <a:t>REQUIRE</a:t>
            </a:r>
            <a:r>
              <a:rPr lang="en-US" sz="2400" dirty="0">
                <a:latin typeface="Arial" pitchFamily="34" charset="0"/>
                <a:cs typeface="Arial" pitchFamily="34" charset="0"/>
              </a:rPr>
              <a:t> PMT reports be submitted on-line directly to BJA, in a timely manner.  </a:t>
            </a:r>
          </a:p>
          <a:p>
            <a:pPr marL="0" indent="0" algn="l">
              <a:lnSpc>
                <a:spcPct val="90000"/>
              </a:lnSpc>
              <a:buSzPct val="50000"/>
              <a:buFont typeface="Arial" charset="0"/>
              <a:buNone/>
              <a:defRPr/>
            </a:pPr>
            <a:endParaRPr lang="en-US" sz="2400" dirty="0">
              <a:latin typeface="Arial" pitchFamily="34" charset="0"/>
              <a:cs typeface="Arial" pitchFamily="34" charset="0"/>
            </a:endParaRPr>
          </a:p>
          <a:p>
            <a:pPr algn="l">
              <a:lnSpc>
                <a:spcPct val="90000"/>
              </a:lnSpc>
              <a:buSzPct val="50000"/>
              <a:defRPr/>
            </a:pPr>
            <a:r>
              <a:rPr lang="en-US" sz="2400" dirty="0">
                <a:latin typeface="Arial" pitchFamily="34" charset="0"/>
                <a:cs typeface="Arial" pitchFamily="34" charset="0"/>
              </a:rPr>
              <a:t>A PDF copy</a:t>
            </a:r>
            <a:r>
              <a:rPr lang="en-US" sz="2400" b="1" dirty="0">
                <a:solidFill>
                  <a:srgbClr val="FFFF00"/>
                </a:solidFill>
                <a:latin typeface="Arial" pitchFamily="34" charset="0"/>
                <a:cs typeface="Arial" pitchFamily="34" charset="0"/>
              </a:rPr>
              <a:t> </a:t>
            </a:r>
            <a:r>
              <a:rPr lang="en-US" sz="2400" b="1" u="sng" dirty="0">
                <a:solidFill>
                  <a:srgbClr val="FF0000"/>
                </a:solidFill>
                <a:latin typeface="Arial" pitchFamily="34" charset="0"/>
                <a:cs typeface="Arial" pitchFamily="34" charset="0"/>
              </a:rPr>
              <a:t>must</a:t>
            </a:r>
            <a:r>
              <a:rPr lang="en-US" sz="2400" b="1" dirty="0">
                <a:solidFill>
                  <a:srgbClr val="FFFF00"/>
                </a:solidFill>
                <a:latin typeface="Arial" pitchFamily="34" charset="0"/>
                <a:cs typeface="Arial" pitchFamily="34" charset="0"/>
              </a:rPr>
              <a:t> </a:t>
            </a:r>
            <a:r>
              <a:rPr lang="en-US" sz="2400" dirty="0">
                <a:latin typeface="Arial" pitchFamily="34" charset="0"/>
                <a:cs typeface="Arial" pitchFamily="34" charset="0"/>
              </a:rPr>
              <a:t>be provided quarterly to GCC through EBS as an Activity with a title referring to the reporting period.  </a:t>
            </a:r>
          </a:p>
          <a:p>
            <a:pPr algn="l">
              <a:lnSpc>
                <a:spcPct val="90000"/>
              </a:lnSpc>
              <a:buSzPct val="50000"/>
              <a:defRPr/>
            </a:pPr>
            <a:endParaRPr lang="en-US" sz="2400" dirty="0">
              <a:latin typeface="Arial" pitchFamily="34" charset="0"/>
              <a:cs typeface="Arial" pitchFamily="34" charset="0"/>
            </a:endParaRPr>
          </a:p>
          <a:p>
            <a:pPr algn="l">
              <a:lnSpc>
                <a:spcPct val="90000"/>
              </a:lnSpc>
              <a:buSzPct val="50000"/>
              <a:defRPr/>
            </a:pPr>
            <a:r>
              <a:rPr lang="en-US" sz="2400" dirty="0">
                <a:latin typeface="Arial" pitchFamily="34" charset="0"/>
                <a:cs typeface="Arial" pitchFamily="34" charset="0"/>
              </a:rPr>
              <a:t>Your GCC grant administrator will review your report and either approve it or return it for further action.</a:t>
            </a:r>
          </a:p>
          <a:p>
            <a:pPr algn="l">
              <a:lnSpc>
                <a:spcPct val="90000"/>
              </a:lnSpc>
              <a:buSzPct val="50000"/>
              <a:defRPr/>
            </a:pPr>
            <a:endParaRPr lang="en-US" sz="2400" dirty="0">
              <a:latin typeface="Arial" pitchFamily="34" charset="0"/>
              <a:cs typeface="Arial" pitchFamily="34" charset="0"/>
            </a:endParaRPr>
          </a:p>
          <a:p>
            <a:pPr algn="l">
              <a:lnSpc>
                <a:spcPct val="90000"/>
              </a:lnSpc>
              <a:buSzPct val="50000"/>
              <a:defRPr/>
            </a:pPr>
            <a:r>
              <a:rPr lang="en-US" sz="2400" dirty="0">
                <a:latin typeface="Arial" pitchFamily="34" charset="0"/>
                <a:cs typeface="Arial" pitchFamily="34" charset="0"/>
              </a:rPr>
              <a:t>GCC Planning Staff must then compile &amp; enter its own compilation report to BJA.</a:t>
            </a:r>
          </a:p>
          <a:p>
            <a:pPr algn="l">
              <a:lnSpc>
                <a:spcPct val="90000"/>
              </a:lnSpc>
              <a:buSzPct val="50000"/>
              <a:buFont typeface="Wingdings" pitchFamily="2" charset="2"/>
              <a:buNone/>
              <a:defRPr/>
            </a:pPr>
            <a:endParaRPr lang="en-US" sz="2400" dirty="0">
              <a:latin typeface="Arial" pitchFamily="34" charset="0"/>
              <a:cs typeface="Arial" pitchFamily="34" charset="0"/>
            </a:endParaRPr>
          </a:p>
          <a:p>
            <a:pPr algn="l">
              <a:lnSpc>
                <a:spcPct val="90000"/>
              </a:lnSpc>
              <a:buSzPct val="50000"/>
              <a:defRPr/>
            </a:pPr>
            <a:r>
              <a:rPr lang="en-US" sz="2400" dirty="0">
                <a:latin typeface="Arial" pitchFamily="34" charset="0"/>
                <a:cs typeface="Arial" pitchFamily="34" charset="0"/>
              </a:rPr>
              <a:t>Failure to observe these conditions and deadlines may result in an </a:t>
            </a:r>
            <a:r>
              <a:rPr lang="en-US" sz="2400" b="1" u="sng" dirty="0">
                <a:solidFill>
                  <a:srgbClr val="FF0000"/>
                </a:solidFill>
                <a:latin typeface="Arial" pitchFamily="34" charset="0"/>
                <a:cs typeface="Arial" pitchFamily="34" charset="0"/>
              </a:rPr>
              <a:t>immediate hold</a:t>
            </a:r>
            <a:r>
              <a:rPr lang="en-US" sz="2400" b="1" dirty="0">
                <a:solidFill>
                  <a:srgbClr val="FF0000"/>
                </a:solidFill>
                <a:latin typeface="Arial" pitchFamily="34" charset="0"/>
                <a:cs typeface="Arial" pitchFamily="34" charset="0"/>
              </a:rPr>
              <a:t> </a:t>
            </a:r>
            <a:r>
              <a:rPr lang="en-US" sz="2400" dirty="0">
                <a:latin typeface="Arial" pitchFamily="34" charset="0"/>
                <a:cs typeface="Arial" pitchFamily="34" charset="0"/>
              </a:rPr>
              <a:t>of grant funds and may endanger the State’s entire allocation.  If the state report is not submitted in time, OJP can put a hold on the state allocation. </a:t>
            </a:r>
          </a:p>
          <a:p>
            <a:endParaRPr lang="en-US" dirty="0"/>
          </a:p>
        </p:txBody>
      </p:sp>
      <p:sp>
        <p:nvSpPr>
          <p:cNvPr id="5" name="Date Placeholder 4">
            <a:extLst>
              <a:ext uri="{FF2B5EF4-FFF2-40B4-BE49-F238E27FC236}">
                <a16:creationId xmlns:a16="http://schemas.microsoft.com/office/drawing/2014/main" id="{15F1CC5B-A70B-4473-88F7-B7CBFE99814A}"/>
              </a:ext>
            </a:extLst>
          </p:cNvPr>
          <p:cNvSpPr>
            <a:spLocks noGrp="1"/>
          </p:cNvSpPr>
          <p:nvPr>
            <p:ph type="dt" sz="half" idx="10"/>
          </p:nvPr>
        </p:nvSpPr>
        <p:spPr/>
        <p:txBody>
          <a:bodyPr/>
          <a:lstStyle/>
          <a:p>
            <a:fld id="{0640D31B-3687-44CB-99F8-EB7AB0D6664B}" type="datetime1">
              <a:rPr lang="en-US" smtClean="0"/>
              <a:t>9/19/2024</a:t>
            </a:fld>
            <a:endParaRPr lang="en-US" dirty="0"/>
          </a:p>
        </p:txBody>
      </p:sp>
    </p:spTree>
    <p:extLst>
      <p:ext uri="{BB962C8B-B14F-4D97-AF65-F5344CB8AC3E}">
        <p14:creationId xmlns:p14="http://schemas.microsoft.com/office/powerpoint/2010/main" val="117208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Website</a:t>
            </a:r>
          </a:p>
        </p:txBody>
      </p:sp>
      <p:sp>
        <p:nvSpPr>
          <p:cNvPr id="3" name="Content Placeholder 2"/>
          <p:cNvSpPr>
            <a:spLocks noGrp="1"/>
          </p:cNvSpPr>
          <p:nvPr>
            <p:ph idx="1"/>
          </p:nvPr>
        </p:nvSpPr>
        <p:spPr>
          <a:xfrm>
            <a:off x="742950" y="1581150"/>
            <a:ext cx="7620000" cy="3447098"/>
          </a:xfrm>
        </p:spPr>
        <p:txBody>
          <a:bodyPr/>
          <a:lstStyle/>
          <a:p>
            <a:r>
              <a:rPr lang="en-US" sz="3600" dirty="0"/>
              <a:t>FY 2024 JAG PMT Measures Web site:</a:t>
            </a:r>
          </a:p>
          <a:p>
            <a:pPr marL="228600" lvl="2" indent="0">
              <a:buNone/>
            </a:pPr>
            <a:endParaRPr lang="en-US" sz="2200" dirty="0">
              <a:solidFill>
                <a:schemeClr val="accent1"/>
              </a:solidFill>
              <a:hlinkClick r:id="" action="ppaction://noaction"/>
            </a:endParaRPr>
          </a:p>
          <a:p>
            <a:pPr marL="228600" lvl="2" indent="0">
              <a:buNone/>
            </a:pPr>
            <a:endParaRPr lang="en-US" sz="2200" dirty="0">
              <a:solidFill>
                <a:schemeClr val="accent1"/>
              </a:solidFill>
              <a:hlinkClick r:id="" action="ppaction://noaction"/>
            </a:endParaRPr>
          </a:p>
          <a:p>
            <a:pPr marL="228600" lvl="2" indent="0">
              <a:buNone/>
            </a:pPr>
            <a:r>
              <a:rPr lang="en-US" sz="4400" dirty="0">
                <a:solidFill>
                  <a:schemeClr val="accent1"/>
                </a:solidFill>
                <a:hlinkClick r:id="" action="ppaction://noaction"/>
              </a:rPr>
              <a:t>https://bjapmt.ojp.gov/</a:t>
            </a:r>
            <a:endParaRPr lang="en-US" sz="4400" dirty="0">
              <a:solidFill>
                <a:schemeClr val="accent1"/>
              </a:solidFill>
            </a:endParaRPr>
          </a:p>
          <a:p>
            <a:pPr marL="228600" lvl="2" indent="0">
              <a:buNone/>
            </a:pPr>
            <a:endParaRPr lang="en-US" sz="2200" dirty="0">
              <a:solidFill>
                <a:schemeClr val="accent1"/>
              </a:solidFill>
            </a:endParaRPr>
          </a:p>
          <a:p>
            <a:pPr marL="228600" lvl="2" indent="0">
              <a:buNone/>
            </a:pPr>
            <a:endParaRPr lang="en-US" sz="2200" dirty="0">
              <a:solidFill>
                <a:schemeClr val="accent1"/>
              </a:solidFill>
            </a:endParaRPr>
          </a:p>
          <a:p>
            <a:pPr marL="0" indent="0">
              <a:buNone/>
            </a:pPr>
            <a:endParaRPr lang="en-US" sz="2200" dirty="0"/>
          </a:p>
        </p:txBody>
      </p:sp>
      <p:sp>
        <p:nvSpPr>
          <p:cNvPr id="4" name="Date Placeholder 3">
            <a:extLst>
              <a:ext uri="{FF2B5EF4-FFF2-40B4-BE49-F238E27FC236}">
                <a16:creationId xmlns:a16="http://schemas.microsoft.com/office/drawing/2014/main" id="{A8E451DD-9246-408E-810A-C10A69C06023}"/>
              </a:ext>
            </a:extLst>
          </p:cNvPr>
          <p:cNvSpPr>
            <a:spLocks noGrp="1"/>
          </p:cNvSpPr>
          <p:nvPr>
            <p:ph type="dt" sz="half" idx="10"/>
          </p:nvPr>
        </p:nvSpPr>
        <p:spPr/>
        <p:txBody>
          <a:bodyPr/>
          <a:lstStyle/>
          <a:p>
            <a:fld id="{DAFD99DD-9880-4431-8164-DFD106FBEFFA}" type="datetime1">
              <a:rPr lang="en-US" smtClean="0"/>
              <a:t>9/19/2024</a:t>
            </a:fld>
            <a:endParaRPr lang="en-US"/>
          </a:p>
        </p:txBody>
      </p:sp>
    </p:spTree>
    <p:extLst>
      <p:ext uri="{BB962C8B-B14F-4D97-AF65-F5344CB8AC3E}">
        <p14:creationId xmlns:p14="http://schemas.microsoft.com/office/powerpoint/2010/main" val="1721645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t>Terms Used</a:t>
            </a:r>
          </a:p>
        </p:txBody>
      </p:sp>
      <p:graphicFrame>
        <p:nvGraphicFramePr>
          <p:cNvPr id="5" name="Group 15"/>
          <p:cNvGraphicFramePr>
            <a:graphicFrameLocks noGrp="1"/>
          </p:cNvGraphicFramePr>
          <p:nvPr/>
        </p:nvGraphicFramePr>
        <p:xfrm>
          <a:off x="1016000" y="1413545"/>
          <a:ext cx="7112000" cy="4343330"/>
        </p:xfrm>
        <a:graphic>
          <a:graphicData uri="http://schemas.openxmlformats.org/drawingml/2006/table">
            <a:tbl>
              <a:tblPr/>
              <a:tblGrid>
                <a:gridCol w="1581750">
                  <a:extLst>
                    <a:ext uri="{9D8B030D-6E8A-4147-A177-3AD203B41FA5}">
                      <a16:colId xmlns:a16="http://schemas.microsoft.com/office/drawing/2014/main" val="20000"/>
                    </a:ext>
                  </a:extLst>
                </a:gridCol>
                <a:gridCol w="5530250">
                  <a:extLst>
                    <a:ext uri="{9D8B030D-6E8A-4147-A177-3AD203B41FA5}">
                      <a16:colId xmlns:a16="http://schemas.microsoft.com/office/drawing/2014/main" val="20001"/>
                    </a:ext>
                  </a:extLst>
                </a:gridCol>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GRANTEE </a:t>
                      </a:r>
                    </a:p>
                  </a:txBody>
                  <a:tcPr marT="45715" marB="45715" horzOverflow="overflow">
                    <a:lnL>
                      <a:noFill/>
                    </a:lnL>
                    <a:lnR>
                      <a:noFill/>
                    </a:lnR>
                    <a:lnT>
                      <a:noFill/>
                    </a:lnT>
                    <a:lnB>
                      <a:noFill/>
                    </a:lnB>
                    <a:lnTlToBr>
                      <a:noFill/>
                    </a:lnTlToBr>
                    <a:lnBlToTr>
                      <a:noFill/>
                    </a:lnBlToTr>
                    <a:solidFill>
                      <a:srgbClr val="DDE8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The </a:t>
                      </a:r>
                      <a:r>
                        <a:rPr kumimoji="0" lang="en-US" sz="1400" b="1" i="0" u="none" strike="noStrike" cap="none" normalizeH="0" baseline="0" dirty="0">
                          <a:ln>
                            <a:noFill/>
                          </a:ln>
                          <a:solidFill>
                            <a:srgbClr val="000000"/>
                          </a:solidFill>
                          <a:effectLst/>
                          <a:latin typeface="Arial" charset="0"/>
                          <a:cs typeface="Arial" charset="0"/>
                        </a:rPr>
                        <a:t>primary</a:t>
                      </a:r>
                      <a:r>
                        <a:rPr kumimoji="0" lang="en-US" sz="1400" b="0" i="0" u="none" strike="noStrike" cap="none" normalizeH="0" baseline="0" dirty="0">
                          <a:ln>
                            <a:noFill/>
                          </a:ln>
                          <a:solidFill>
                            <a:srgbClr val="000000"/>
                          </a:solidFill>
                          <a:effectLst/>
                          <a:latin typeface="Arial" charset="0"/>
                          <a:cs typeface="Arial" charset="0"/>
                        </a:rPr>
                        <a:t> recipient of a Federal award from BJA. This organization submits an application to BJA for the Federal award</a:t>
                      </a:r>
                      <a:r>
                        <a:rPr kumimoji="0" lang="en-US" sz="1400" b="0" i="0" u="none" strike="noStrike" cap="none" normalizeH="0" baseline="0" dirty="0">
                          <a:ln>
                            <a:noFill/>
                          </a:ln>
                          <a:solidFill>
                            <a:srgbClr val="000000"/>
                          </a:solidFill>
                          <a:effectLst/>
                          <a:latin typeface="Arial" pitchFamily="34" charset="0"/>
                          <a:cs typeface="Arial" pitchFamily="34" charset="0"/>
                        </a:rPr>
                        <a:t>—</a:t>
                      </a:r>
                      <a:r>
                        <a:rPr kumimoji="0" lang="en-US" sz="1400" b="0" i="0" u="none" strike="noStrike" cap="none" normalizeH="0" baseline="0" dirty="0">
                          <a:ln>
                            <a:noFill/>
                          </a:ln>
                          <a:solidFill>
                            <a:srgbClr val="000000"/>
                          </a:solidFill>
                          <a:effectLst/>
                          <a:latin typeface="Arial" charset="0"/>
                          <a:cs typeface="Arial" charset="0"/>
                        </a:rPr>
                        <a:t>for example, the state, local recipient, or fiscal agent.</a:t>
                      </a:r>
                    </a:p>
                  </a:txBody>
                  <a:tcPr marT="45715" marB="45715" horzOverflow="overflow">
                    <a:lnL>
                      <a:noFill/>
                    </a:lnL>
                    <a:lnR>
                      <a:noFill/>
                    </a:lnR>
                    <a:lnT>
                      <a:noFill/>
                    </a:lnT>
                    <a:lnB>
                      <a:noFill/>
                    </a:lnB>
                    <a:lnTlToBr>
                      <a:noFill/>
                    </a:lnTlToBr>
                    <a:lnBlToTr>
                      <a:noFill/>
                    </a:lnBlToTr>
                    <a:solidFill>
                      <a:srgbClr val="DDE8F7"/>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GRANTOR</a:t>
                      </a: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The organization that makes secondary awards to other entities from the BJA award. Usually the same as the grantee</a:t>
                      </a:r>
                      <a:r>
                        <a:rPr kumimoji="0" lang="en-US" sz="1400" b="0" i="0" u="none" strike="noStrike" cap="none" normalizeH="0" baseline="0" dirty="0">
                          <a:ln>
                            <a:noFill/>
                          </a:ln>
                          <a:solidFill>
                            <a:srgbClr val="000000"/>
                          </a:solidFill>
                          <a:effectLst/>
                          <a:latin typeface="Arial" pitchFamily="34" charset="0"/>
                          <a:cs typeface="Arial" pitchFamily="34" charset="0"/>
                        </a:rPr>
                        <a:t>—</a:t>
                      </a:r>
                      <a:r>
                        <a:rPr kumimoji="0" lang="en-US" sz="1400" b="0" i="0" u="none" strike="noStrike" cap="none" normalizeH="0" baseline="0" dirty="0">
                          <a:ln>
                            <a:noFill/>
                          </a:ln>
                          <a:solidFill>
                            <a:srgbClr val="000000"/>
                          </a:solidFill>
                          <a:effectLst/>
                          <a:latin typeface="Arial" charset="0"/>
                          <a:cs typeface="Arial" charset="0"/>
                        </a:rPr>
                        <a:t>for example, the state, local recipient, or fiscal agent.</a:t>
                      </a:r>
                    </a:p>
                  </a:txBody>
                  <a:tcPr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GRANT</a:t>
                      </a:r>
                    </a:p>
                  </a:txBody>
                  <a:tcPr marT="45715" marB="45715" anchor="ctr" horzOverflow="overflow">
                    <a:lnL>
                      <a:noFill/>
                    </a:lnL>
                    <a:lnR>
                      <a:noFill/>
                    </a:lnR>
                    <a:lnT>
                      <a:noFill/>
                    </a:lnT>
                    <a:lnB>
                      <a:noFill/>
                    </a:lnB>
                    <a:lnTlToBr>
                      <a:noFill/>
                    </a:lnTlToBr>
                    <a:lnBlToTr>
                      <a:noFill/>
                    </a:lnBlToTr>
                    <a:solidFill>
                      <a:srgbClr val="DDE8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The funding or award</a:t>
                      </a:r>
                      <a:r>
                        <a:rPr kumimoji="0" lang="en-US" sz="1400" b="1" i="0" u="none" strike="noStrike" cap="none" normalizeH="0" baseline="0" dirty="0">
                          <a:ln>
                            <a:noFill/>
                          </a:ln>
                          <a:solidFill>
                            <a:srgbClr val="000000"/>
                          </a:solidFill>
                          <a:effectLst/>
                          <a:latin typeface="Arial" charset="0"/>
                          <a:cs typeface="Arial" charset="0"/>
                        </a:rPr>
                        <a:t> </a:t>
                      </a:r>
                      <a:r>
                        <a:rPr kumimoji="0" lang="en-US" sz="1400" b="0" i="0" u="none" strike="noStrike" cap="none" normalizeH="0" baseline="0" dirty="0">
                          <a:ln>
                            <a:noFill/>
                          </a:ln>
                          <a:solidFill>
                            <a:srgbClr val="000000"/>
                          </a:solidFill>
                          <a:effectLst/>
                          <a:latin typeface="Arial" charset="0"/>
                          <a:cs typeface="Arial" charset="0"/>
                        </a:rPr>
                        <a:t>received from BJA.</a:t>
                      </a:r>
                    </a:p>
                  </a:txBody>
                  <a:tcPr marT="45715" marB="45715" anchor="ctr" horzOverflow="overflow">
                    <a:lnL>
                      <a:noFill/>
                    </a:lnL>
                    <a:lnR>
                      <a:noFill/>
                    </a:lnR>
                    <a:lnT>
                      <a:noFill/>
                    </a:lnT>
                    <a:lnB>
                      <a:noFill/>
                    </a:lnB>
                    <a:lnTlToBr>
                      <a:noFill/>
                    </a:lnTlToBr>
                    <a:lnBlToTr>
                      <a:noFill/>
                    </a:lnBlToTr>
                    <a:solidFill>
                      <a:srgbClr val="DDE8F7"/>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rgbClr val="000000"/>
                          </a:solidFill>
                          <a:effectLst/>
                          <a:latin typeface="Arial" charset="0"/>
                          <a:cs typeface="Arial" charset="0"/>
                        </a:rPr>
                        <a:t>SUBRECIPIENT</a:t>
                      </a:r>
                    </a:p>
                  </a:txBody>
                  <a:tcPr marT="45715" marB="45715" anchor="ctr"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charset="0"/>
                          <a:cs typeface="Arial" charset="0"/>
                        </a:rPr>
                        <a:t>An organization or agency that does not receive funds directly from the Federal government but from the state or another agency.</a:t>
                      </a:r>
                    </a:p>
                  </a:txBody>
                  <a:tcPr marT="45715" marB="45715" anchor="ctr"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a:ln>
                            <a:noFill/>
                          </a:ln>
                          <a:solidFill>
                            <a:srgbClr val="000000"/>
                          </a:solidFill>
                          <a:effectLst/>
                          <a:latin typeface="Arial" charset="0"/>
                          <a:cs typeface="Arial" charset="0"/>
                        </a:rPr>
                        <a:t>SUBAWARD</a:t>
                      </a:r>
                    </a:p>
                  </a:txBody>
                  <a:tcPr marT="45715" marB="45715" anchor="ctr" horzOverflow="overflow">
                    <a:lnL>
                      <a:noFill/>
                    </a:lnL>
                    <a:lnR>
                      <a:noFill/>
                    </a:lnR>
                    <a:lnT>
                      <a:noFill/>
                    </a:lnT>
                    <a:lnB>
                      <a:noFill/>
                    </a:lnB>
                    <a:lnTlToBr>
                      <a:noFill/>
                    </a:lnTlToBr>
                    <a:lnBlToTr>
                      <a:noFill/>
                    </a:lnBlToTr>
                    <a:solidFill>
                      <a:schemeClr val="tx2">
                        <a:lumMod val="10000"/>
                        <a:lumOff val="90000"/>
                      </a:schemeClr>
                    </a:solidFill>
                  </a:tcPr>
                </a:tc>
                <a:tc>
                  <a:txBody>
                    <a:bodyPr/>
                    <a:lstStyle/>
                    <a:p>
                      <a:pPr eaLnBrk="1" hangingPunct="1">
                        <a:spcAft>
                          <a:spcPts val="400"/>
                        </a:spcAft>
                        <a:buClr>
                          <a:schemeClr val="accent2"/>
                        </a:buClr>
                        <a:buFont typeface="Wingdings" pitchFamily="2" charset="2"/>
                        <a:buNone/>
                      </a:pPr>
                      <a:r>
                        <a:rPr lang="en-US" sz="1400" dirty="0">
                          <a:solidFill>
                            <a:schemeClr val="tx2"/>
                          </a:solidFill>
                          <a:latin typeface="Arial" charset="0"/>
                        </a:rPr>
                        <a:t>The secondary award made from the grantee’s Federal award.</a:t>
                      </a:r>
                    </a:p>
                  </a:txBody>
                  <a:tcPr marT="45715" marB="45715" anchor="ctr" horzOverflow="overflow">
                    <a:lnL>
                      <a:noFill/>
                    </a:lnL>
                    <a:lnR>
                      <a:noFill/>
                    </a:lnR>
                    <a:lnT>
                      <a:noFill/>
                    </a:lnT>
                    <a:lnB>
                      <a:noFill/>
                    </a:lnB>
                    <a:lnTlToBr>
                      <a:noFill/>
                    </a:lnTlToBr>
                    <a:lnBlToTr>
                      <a:noFill/>
                    </a:lnBlToTr>
                    <a:solidFill>
                      <a:schemeClr val="tx2">
                        <a:lumMod val="10000"/>
                        <a:lumOff val="90000"/>
                      </a:scheme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PROJECT DESCRIPTION </a:t>
                      </a:r>
                    </a:p>
                  </a:txBody>
                  <a:tcPr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cs typeface="Arial" charset="0"/>
                        </a:rPr>
                        <a:t>A short description of the project that the application represents, and the purpose of the requested funds.</a:t>
                      </a:r>
                    </a:p>
                  </a:txBody>
                  <a:tcPr marT="45715" marB="4571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cs typeface="Arial" charset="0"/>
                        </a:rPr>
                        <a:t>REPORTING PERIOD</a:t>
                      </a:r>
                    </a:p>
                  </a:txBody>
                  <a:tcPr marT="45715" marB="45715" horzOverflow="overflow">
                    <a:lnL>
                      <a:noFill/>
                    </a:lnL>
                    <a:lnR>
                      <a:noFill/>
                    </a:lnR>
                    <a:lnT>
                      <a:noFill/>
                    </a:lnT>
                    <a:lnB>
                      <a:noFill/>
                    </a:lnB>
                    <a:lnTlToBr>
                      <a:noFill/>
                    </a:lnTlToBr>
                    <a:lnBlToTr>
                      <a:noFill/>
                    </a:lnBlToTr>
                    <a:solidFill>
                      <a:schemeClr val="tx2">
                        <a:lumMod val="10000"/>
                        <a:lumOff val="9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a:ln>
                            <a:noFill/>
                          </a:ln>
                          <a:solidFill>
                            <a:srgbClr val="000000"/>
                          </a:solidFill>
                          <a:effectLst/>
                          <a:latin typeface="Arial" charset="0"/>
                          <a:cs typeface="Arial" charset="0"/>
                        </a:rPr>
                        <a:t>A time period in which activities were conducted and funds expended and obligated. This period falls within the grant’s project period.</a:t>
                      </a:r>
                    </a:p>
                    <a:p>
                      <a:pPr marL="0" marR="0" lvl="0" indent="0" algn="l" defTabSz="914400" rtl="0" eaLnBrk="1" fontAlgn="base" latinLnBrk="0" hangingPunct="1">
                        <a:lnSpc>
                          <a:spcPct val="100000"/>
                        </a:lnSpc>
                        <a:spcBef>
                          <a:spcPts val="600"/>
                        </a:spcBef>
                        <a:spcAft>
                          <a:spcPct val="0"/>
                        </a:spcAft>
                        <a:buClrTx/>
                        <a:buSzTx/>
                        <a:buFontTx/>
                        <a:buNone/>
                        <a:tabLst/>
                      </a:pPr>
                      <a:r>
                        <a:rPr kumimoji="0" lang="en-US" sz="1400" b="0" i="1" u="none" strike="noStrike" cap="none" normalizeH="0" baseline="0" dirty="0">
                          <a:ln>
                            <a:noFill/>
                          </a:ln>
                          <a:solidFill>
                            <a:srgbClr val="000000"/>
                          </a:solidFill>
                          <a:effectLst/>
                          <a:latin typeface="Arial" charset="0"/>
                          <a:cs typeface="Arial" charset="0"/>
                        </a:rPr>
                        <a:t>Example:</a:t>
                      </a:r>
                      <a:r>
                        <a:rPr kumimoji="0" lang="en-US" sz="1400" b="0" i="0" u="none" strike="noStrike" cap="none" normalizeH="0" baseline="0" dirty="0">
                          <a:ln>
                            <a:noFill/>
                          </a:ln>
                          <a:solidFill>
                            <a:srgbClr val="000000"/>
                          </a:solidFill>
                          <a:effectLst/>
                          <a:latin typeface="Arial" charset="0"/>
                          <a:cs typeface="Arial" charset="0"/>
                        </a:rPr>
                        <a:t> January to March and April to June, for quarterly reporting. </a:t>
                      </a:r>
                    </a:p>
                  </a:txBody>
                  <a:tcPr marT="45715" marB="45715" horzOverflow="overflow">
                    <a:lnL>
                      <a:noFill/>
                    </a:lnL>
                    <a:lnR>
                      <a:noFill/>
                    </a:lnR>
                    <a:lnT>
                      <a:noFill/>
                    </a:lnT>
                    <a:lnB>
                      <a:noFill/>
                    </a:lnB>
                    <a:lnTlToBr>
                      <a:noFill/>
                    </a:lnTlToBr>
                    <a:lnBlToTr>
                      <a:noFill/>
                    </a:lnBlToTr>
                    <a:solidFill>
                      <a:schemeClr val="tx2">
                        <a:lumMod val="10000"/>
                        <a:lumOff val="90000"/>
                      </a:schemeClr>
                    </a:solidFill>
                  </a:tcPr>
                </a:tc>
                <a:extLst>
                  <a:ext uri="{0D108BD9-81ED-4DB2-BD59-A6C34878D82A}">
                    <a16:rowId xmlns:a16="http://schemas.microsoft.com/office/drawing/2014/main" val="10006"/>
                  </a:ext>
                </a:extLst>
              </a:tr>
            </a:tbl>
          </a:graphicData>
        </a:graphic>
      </p:graphicFrame>
      <p:sp>
        <p:nvSpPr>
          <p:cNvPr id="3" name="Date Placeholder 2">
            <a:extLst>
              <a:ext uri="{FF2B5EF4-FFF2-40B4-BE49-F238E27FC236}">
                <a16:creationId xmlns:a16="http://schemas.microsoft.com/office/drawing/2014/main" id="{1A060AF3-C612-4A60-9408-E4C519555C81}"/>
              </a:ext>
            </a:extLst>
          </p:cNvPr>
          <p:cNvSpPr>
            <a:spLocks noGrp="1"/>
          </p:cNvSpPr>
          <p:nvPr>
            <p:ph type="dt" sz="half" idx="10"/>
          </p:nvPr>
        </p:nvSpPr>
        <p:spPr/>
        <p:txBody>
          <a:bodyPr/>
          <a:lstStyle/>
          <a:p>
            <a:fld id="{C8F3B1AA-C22B-4024-B606-571F72F15A05}" type="datetime1">
              <a:rPr lang="en-US" smtClean="0"/>
              <a:t>9/19/2024</a:t>
            </a:fld>
            <a:endParaRPr lang="en-US"/>
          </a:p>
        </p:txBody>
      </p:sp>
    </p:spTree>
    <p:extLst>
      <p:ext uri="{BB962C8B-B14F-4D97-AF65-F5344CB8AC3E}">
        <p14:creationId xmlns:p14="http://schemas.microsoft.com/office/powerpoint/2010/main" val="38604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Step 1: Log In</a:t>
            </a:r>
          </a:p>
        </p:txBody>
      </p:sp>
      <p:pic>
        <p:nvPicPr>
          <p:cNvPr id="25603" name="Picture 2" descr="Screencapture of the PMP Username and Password login page"/>
          <p:cNvPicPr>
            <a:picLocks noChangeArrowheads="1"/>
          </p:cNvPicPr>
          <p:nvPr/>
        </p:nvPicPr>
        <p:blipFill rotWithShape="1">
          <a:blip r:embed="rId3">
            <a:extLst>
              <a:ext uri="{28A0092B-C50C-407E-A947-70E740481C1C}">
                <a14:useLocalDpi xmlns:a14="http://schemas.microsoft.com/office/drawing/2010/main" val="0"/>
              </a:ext>
            </a:extLst>
          </a:blip>
          <a:srcRect l="61438" t="8126" r="9676" b="38651"/>
          <a:stretch/>
        </p:blipFill>
        <p:spPr bwMode="auto">
          <a:xfrm>
            <a:off x="1301409" y="1238250"/>
            <a:ext cx="6535016" cy="467201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a:extLst>
              <a:ext uri="{FF2B5EF4-FFF2-40B4-BE49-F238E27FC236}">
                <a16:creationId xmlns:a16="http://schemas.microsoft.com/office/drawing/2014/main" id="{F2393304-A2B5-45B3-9C53-F99F814FD2EC}"/>
              </a:ext>
            </a:extLst>
          </p:cNvPr>
          <p:cNvSpPr>
            <a:spLocks noGrp="1"/>
          </p:cNvSpPr>
          <p:nvPr>
            <p:ph type="dt" sz="half" idx="10"/>
          </p:nvPr>
        </p:nvSpPr>
        <p:spPr/>
        <p:txBody>
          <a:bodyPr/>
          <a:lstStyle/>
          <a:p>
            <a:fld id="{BBEBE5AE-8BC6-4F4C-A2A6-45DB3585E147}" type="datetime1">
              <a:rPr lang="en-US" smtClean="0"/>
              <a:t>9/19/2024</a:t>
            </a:fld>
            <a:endParaRPr lang="en-US" dirty="0"/>
          </a:p>
        </p:txBody>
      </p:sp>
    </p:spTree>
    <p:extLst>
      <p:ext uri="{BB962C8B-B14F-4D97-AF65-F5344CB8AC3E}">
        <p14:creationId xmlns:p14="http://schemas.microsoft.com/office/powerpoint/2010/main" val="284403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Screencapture of the OJP Performance Measurement Platform - New Account email from the PJP PMP Administrator that contains the link to complete an account."/>
          <p:cNvPicPr>
            <a:picLocks noChangeAspect="1" noChangeArrowheads="1"/>
          </p:cNvPicPr>
          <p:nvPr/>
        </p:nvPicPr>
        <p:blipFill rotWithShape="1">
          <a:blip r:embed="rId3">
            <a:extLst>
              <a:ext uri="{28A0092B-C50C-407E-A947-70E740481C1C}">
                <a14:useLocalDpi xmlns:a14="http://schemas.microsoft.com/office/drawing/2010/main" val="0"/>
              </a:ext>
            </a:extLst>
          </a:blip>
          <a:srcRect l="51997" t="26421" r="20486" b="41759"/>
          <a:stretch/>
        </p:blipFill>
        <p:spPr bwMode="auto">
          <a:xfrm>
            <a:off x="668372" y="1191535"/>
            <a:ext cx="5825527" cy="260704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6627" name="Picture 2" descr="Screencapture of the General and Security profiles page for updating."/>
          <p:cNvPicPr>
            <a:picLocks noChangeAspect="1" noChangeArrowheads="1"/>
          </p:cNvPicPr>
          <p:nvPr/>
        </p:nvPicPr>
        <p:blipFill rotWithShape="1">
          <a:blip r:embed="rId4">
            <a:extLst>
              <a:ext uri="{28A0092B-C50C-407E-A947-70E740481C1C}">
                <a14:useLocalDpi xmlns:a14="http://schemas.microsoft.com/office/drawing/2010/main" val="0"/>
              </a:ext>
            </a:extLst>
          </a:blip>
          <a:srcRect l="58232" t="34079" r="6554" b="6335"/>
          <a:stretch/>
        </p:blipFill>
        <p:spPr bwMode="auto">
          <a:xfrm>
            <a:off x="2571114" y="2947745"/>
            <a:ext cx="4846320" cy="308658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Box 6"/>
          <p:cNvSpPr txBox="1">
            <a:spLocks noChangeArrowheads="1"/>
          </p:cNvSpPr>
          <p:nvPr/>
        </p:nvSpPr>
        <p:spPr bwMode="auto">
          <a:xfrm>
            <a:off x="5301000" y="1141274"/>
            <a:ext cx="3111500" cy="1323439"/>
          </a:xfrm>
          <a:prstGeom prst="rect">
            <a:avLst/>
          </a:prstGeom>
          <a:solidFill>
            <a:schemeClr val="bg1"/>
          </a:solidFill>
          <a:ln w="38100">
            <a:solidFill>
              <a:schemeClr val="tx1">
                <a:lumMod val="50000"/>
                <a:lumOff val="50000"/>
              </a:schemeClr>
            </a:solidFill>
            <a:miter lim="800000"/>
            <a:headEnd/>
            <a:tailEnd/>
          </a:ln>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fontAlgn="base">
              <a:spcBef>
                <a:spcPct val="0"/>
              </a:spcBef>
              <a:spcAft>
                <a:spcPct val="0"/>
              </a:spcAft>
              <a:defRPr/>
            </a:pPr>
            <a:r>
              <a:rPr lang="en-US" sz="1600" dirty="0">
                <a:solidFill>
                  <a:prstClr val="black"/>
                </a:solidFill>
                <a:cs typeface="Arial" pitchFamily="34" charset="0"/>
              </a:rPr>
              <a:t>Users added to the </a:t>
            </a:r>
            <a:r>
              <a:rPr lang="en-US" sz="1600" dirty="0" err="1">
                <a:solidFill>
                  <a:prstClr val="black"/>
                </a:solidFill>
                <a:cs typeface="Arial" pitchFamily="34" charset="0"/>
              </a:rPr>
              <a:t>subrecipient</a:t>
            </a:r>
            <a:r>
              <a:rPr lang="en-US" sz="1600" dirty="0">
                <a:solidFill>
                  <a:prstClr val="black"/>
                </a:solidFill>
                <a:cs typeface="Arial" pitchFamily="34" charset="0"/>
              </a:rPr>
              <a:t> account by the grantee will receive an e-mail from BJA PMT with instructions on how to create a new user account. </a:t>
            </a:r>
          </a:p>
        </p:txBody>
      </p:sp>
      <p:sp>
        <p:nvSpPr>
          <p:cNvPr id="9" name="Text Box 6"/>
          <p:cNvSpPr txBox="1">
            <a:spLocks noChangeArrowheads="1"/>
          </p:cNvSpPr>
          <p:nvPr/>
        </p:nvSpPr>
        <p:spPr bwMode="auto">
          <a:xfrm>
            <a:off x="5816938" y="4511487"/>
            <a:ext cx="2595562" cy="831850"/>
          </a:xfrm>
          <a:prstGeom prst="rect">
            <a:avLst/>
          </a:prstGeom>
          <a:solidFill>
            <a:schemeClr val="bg1"/>
          </a:solidFill>
          <a:ln w="38100">
            <a:solidFill>
              <a:schemeClr val="tx1">
                <a:lumMod val="50000"/>
                <a:lumOff val="50000"/>
              </a:schemeClr>
            </a:solidFill>
            <a:miter lim="800000"/>
            <a:headEnd/>
            <a:tailEnd/>
          </a:ln>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fontAlgn="base">
              <a:spcBef>
                <a:spcPct val="0"/>
              </a:spcBef>
              <a:spcAft>
                <a:spcPct val="0"/>
              </a:spcAft>
              <a:defRPr/>
            </a:pPr>
            <a:r>
              <a:rPr lang="en-US" sz="1600" dirty="0">
                <a:solidFill>
                  <a:prstClr val="black"/>
                </a:solidFill>
                <a:cs typeface="Arial" pitchFamily="34" charset="0"/>
              </a:rPr>
              <a:t>Enter information in all required fields, and click </a:t>
            </a:r>
            <a:r>
              <a:rPr lang="en-US" sz="1600" b="1" dirty="0">
                <a:solidFill>
                  <a:srgbClr val="C00000"/>
                </a:solidFill>
                <a:cs typeface="Arial" pitchFamily="34" charset="0"/>
              </a:rPr>
              <a:t>Update</a:t>
            </a:r>
            <a:r>
              <a:rPr lang="en-US" sz="1600" dirty="0">
                <a:solidFill>
                  <a:srgbClr val="C00000"/>
                </a:solidFill>
                <a:cs typeface="Arial" pitchFamily="34" charset="0"/>
              </a:rPr>
              <a:t> </a:t>
            </a:r>
            <a:r>
              <a:rPr lang="en-US" sz="1600" dirty="0">
                <a:solidFill>
                  <a:prstClr val="black"/>
                </a:solidFill>
                <a:cs typeface="Arial" pitchFamily="34" charset="0"/>
              </a:rPr>
              <a:t>to continue.</a:t>
            </a:r>
          </a:p>
        </p:txBody>
      </p:sp>
      <p:sp>
        <p:nvSpPr>
          <p:cNvPr id="26630" name="Title 3"/>
          <p:cNvSpPr>
            <a:spLocks noGrp="1"/>
          </p:cNvSpPr>
          <p:nvPr>
            <p:ph type="title"/>
          </p:nvPr>
        </p:nvSpPr>
        <p:spPr/>
        <p:txBody>
          <a:bodyPr/>
          <a:lstStyle/>
          <a:p>
            <a:r>
              <a:rPr lang="en-US" altLang="en-US"/>
              <a:t>Step 1: Log In</a:t>
            </a:r>
          </a:p>
        </p:txBody>
      </p:sp>
      <p:sp>
        <p:nvSpPr>
          <p:cNvPr id="3" name="Date Placeholder 2">
            <a:extLst>
              <a:ext uri="{FF2B5EF4-FFF2-40B4-BE49-F238E27FC236}">
                <a16:creationId xmlns:a16="http://schemas.microsoft.com/office/drawing/2014/main" id="{C2D6B3F9-306A-4CB5-BC0F-8496C95AE8B4}"/>
              </a:ext>
            </a:extLst>
          </p:cNvPr>
          <p:cNvSpPr>
            <a:spLocks noGrp="1"/>
          </p:cNvSpPr>
          <p:nvPr>
            <p:ph type="dt" sz="half" idx="10"/>
          </p:nvPr>
        </p:nvSpPr>
        <p:spPr/>
        <p:txBody>
          <a:bodyPr/>
          <a:lstStyle/>
          <a:p>
            <a:fld id="{1FAE5192-C4F8-4BCE-AE51-F56B269922A7}" type="datetime1">
              <a:rPr lang="en-US" smtClean="0"/>
              <a:t>9/19/2024</a:t>
            </a:fld>
            <a:endParaRPr lang="en-US" dirty="0"/>
          </a:p>
        </p:txBody>
      </p:sp>
    </p:spTree>
    <p:extLst>
      <p:ext uri="{BB962C8B-B14F-4D97-AF65-F5344CB8AC3E}">
        <p14:creationId xmlns:p14="http://schemas.microsoft.com/office/powerpoint/2010/main" val="385727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creencapture of the PMP Account entry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l="2263"/>
          <a:stretch/>
        </p:blipFill>
        <p:spPr bwMode="auto">
          <a:xfrm>
            <a:off x="1453333" y="1393825"/>
            <a:ext cx="6237333" cy="367823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7651" name="Title 1"/>
          <p:cNvSpPr>
            <a:spLocks noGrp="1"/>
          </p:cNvSpPr>
          <p:nvPr>
            <p:ph type="title"/>
          </p:nvPr>
        </p:nvSpPr>
        <p:spPr/>
        <p:txBody>
          <a:bodyPr/>
          <a:lstStyle/>
          <a:p>
            <a:r>
              <a:rPr lang="en-US" altLang="en-US"/>
              <a:t>Step 1: Log In</a:t>
            </a:r>
          </a:p>
        </p:txBody>
      </p:sp>
      <p:sp>
        <p:nvSpPr>
          <p:cNvPr id="8" name="Text Box 6"/>
          <p:cNvSpPr txBox="1">
            <a:spLocks noChangeArrowheads="1"/>
          </p:cNvSpPr>
          <p:nvPr/>
        </p:nvSpPr>
        <p:spPr bwMode="auto">
          <a:xfrm>
            <a:off x="2387912" y="4849658"/>
            <a:ext cx="4368175" cy="907941"/>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marL="1588" lvl="2" indent="0" algn="ctr" eaLnBrk="1" fontAlgn="base" hangingPunct="1">
              <a:spcBef>
                <a:spcPts val="600"/>
              </a:spcBef>
              <a:spcAft>
                <a:spcPct val="0"/>
              </a:spcAft>
              <a:buClr>
                <a:srgbClr val="A50021"/>
              </a:buClr>
              <a:defRPr/>
            </a:pPr>
            <a:r>
              <a:rPr lang="en-US" sz="1600" dirty="0">
                <a:solidFill>
                  <a:prstClr val="black"/>
                </a:solidFill>
                <a:cs typeface="Arial" pitchFamily="34" charset="0"/>
              </a:rPr>
              <a:t>Here you can update or change your account and password information.</a:t>
            </a:r>
            <a:endParaRPr lang="en-US" altLang="en-US" sz="1600" dirty="0">
              <a:solidFill>
                <a:srgbClr val="000000"/>
              </a:solidFill>
              <a:cs typeface="Arial" pitchFamily="34" charset="0"/>
            </a:endParaRPr>
          </a:p>
          <a:p>
            <a:pPr marL="1588" lvl="2" indent="0" algn="ctr" eaLnBrk="1" fontAlgn="base" hangingPunct="1">
              <a:spcBef>
                <a:spcPts val="600"/>
              </a:spcBef>
              <a:spcAft>
                <a:spcPct val="0"/>
              </a:spcAft>
              <a:buClr>
                <a:srgbClr val="A50021"/>
              </a:buClr>
              <a:defRPr/>
            </a:pPr>
            <a:r>
              <a:rPr lang="en-US" altLang="en-US" sz="1600" dirty="0">
                <a:solidFill>
                  <a:srgbClr val="000000"/>
                </a:solidFill>
                <a:cs typeface="Arial" pitchFamily="34" charset="0"/>
              </a:rPr>
              <a:t>Click </a:t>
            </a:r>
            <a:r>
              <a:rPr lang="en-US" altLang="en-US" sz="1600" b="1" dirty="0" err="1">
                <a:solidFill>
                  <a:srgbClr val="C00000"/>
                </a:solidFill>
                <a:cs typeface="Arial" pitchFamily="34" charset="0"/>
              </a:rPr>
              <a:t>BJA</a:t>
            </a:r>
            <a:r>
              <a:rPr lang="en-US" altLang="en-US" sz="1600" b="1" dirty="0">
                <a:solidFill>
                  <a:srgbClr val="C00000"/>
                </a:solidFill>
                <a:cs typeface="Arial" pitchFamily="34" charset="0"/>
              </a:rPr>
              <a:t> PMT </a:t>
            </a:r>
            <a:r>
              <a:rPr lang="en-US" altLang="en-US" sz="1600" dirty="0">
                <a:solidFill>
                  <a:srgbClr val="000000"/>
                </a:solidFill>
                <a:cs typeface="Arial" pitchFamily="34" charset="0"/>
              </a:rPr>
              <a:t>to continue.</a:t>
            </a:r>
          </a:p>
        </p:txBody>
      </p:sp>
      <p:sp>
        <p:nvSpPr>
          <p:cNvPr id="3" name="Date Placeholder 2">
            <a:extLst>
              <a:ext uri="{FF2B5EF4-FFF2-40B4-BE49-F238E27FC236}">
                <a16:creationId xmlns:a16="http://schemas.microsoft.com/office/drawing/2014/main" id="{8688B6B1-E420-47B8-93DA-5824DBDC28A4}"/>
              </a:ext>
            </a:extLst>
          </p:cNvPr>
          <p:cNvSpPr>
            <a:spLocks noGrp="1"/>
          </p:cNvSpPr>
          <p:nvPr>
            <p:ph type="dt" sz="half" idx="10"/>
          </p:nvPr>
        </p:nvSpPr>
        <p:spPr/>
        <p:txBody>
          <a:bodyPr/>
          <a:lstStyle/>
          <a:p>
            <a:fld id="{1E178D79-EE4D-4302-A88B-B8BDA56A380C}" type="datetime1">
              <a:rPr lang="en-US" smtClean="0"/>
              <a:t>9/19/2024</a:t>
            </a:fld>
            <a:endParaRPr lang="en-US"/>
          </a:p>
        </p:txBody>
      </p:sp>
    </p:spTree>
    <p:extLst>
      <p:ext uri="{BB962C8B-B14F-4D97-AF65-F5344CB8AC3E}">
        <p14:creationId xmlns:p14="http://schemas.microsoft.com/office/powerpoint/2010/main" val="2804259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creencapture of the section for selecting a profile."/>
          <p:cNvPicPr>
            <a:picLocks noChangeAspect="1" noChangeArrowheads="1"/>
          </p:cNvPicPr>
          <p:nvPr/>
        </p:nvPicPr>
        <p:blipFill rotWithShape="1">
          <a:blip r:embed="rId3">
            <a:extLst>
              <a:ext uri="{28A0092B-C50C-407E-A947-70E740481C1C}">
                <a14:useLocalDpi xmlns:a14="http://schemas.microsoft.com/office/drawing/2010/main" val="0"/>
              </a:ext>
            </a:extLst>
          </a:blip>
          <a:srcRect t="11031"/>
          <a:stretch/>
        </p:blipFill>
        <p:spPr bwMode="auto">
          <a:xfrm>
            <a:off x="554266" y="3262427"/>
            <a:ext cx="8051800" cy="146605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8675" name="Title 1"/>
          <p:cNvSpPr>
            <a:spLocks noGrp="1"/>
          </p:cNvSpPr>
          <p:nvPr>
            <p:ph type="title"/>
          </p:nvPr>
        </p:nvSpPr>
        <p:spPr/>
        <p:txBody>
          <a:bodyPr/>
          <a:lstStyle/>
          <a:p>
            <a:r>
              <a:rPr lang="en-US" altLang="en-US"/>
              <a:t>Step 2: Profile</a:t>
            </a:r>
          </a:p>
        </p:txBody>
      </p:sp>
      <p:sp>
        <p:nvSpPr>
          <p:cNvPr id="8" name="Text Box 6"/>
          <p:cNvSpPr txBox="1">
            <a:spLocks noChangeArrowheads="1"/>
          </p:cNvSpPr>
          <p:nvPr/>
        </p:nvSpPr>
        <p:spPr bwMode="auto">
          <a:xfrm>
            <a:off x="2568804" y="1697946"/>
            <a:ext cx="4022725" cy="830997"/>
          </a:xfrm>
          <a:prstGeom prst="rect">
            <a:avLst/>
          </a:prstGeom>
          <a:solidFill>
            <a:schemeClr val="bg1"/>
          </a:solidFill>
          <a:ln w="38100">
            <a:solidFill>
              <a:schemeClr val="tx1">
                <a:lumMod val="50000"/>
                <a:lumOff val="50000"/>
              </a:schemeClr>
            </a:solidFill>
            <a:miter lim="800000"/>
            <a:headEnd/>
            <a:tailEnd/>
          </a:ln>
          <a:effec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fontAlgn="base">
              <a:spcBef>
                <a:spcPct val="0"/>
              </a:spcBef>
              <a:spcAft>
                <a:spcPct val="0"/>
              </a:spcAft>
              <a:defRPr/>
            </a:pPr>
            <a:r>
              <a:rPr lang="en-US" sz="1600" dirty="0">
                <a:solidFill>
                  <a:prstClr val="black"/>
                </a:solidFill>
                <a:latin typeface="Arial" panose="020B0604020202020204" pitchFamily="34" charset="0"/>
                <a:cs typeface="Arial" pitchFamily="34" charset="0"/>
              </a:rPr>
              <a:t>Select the </a:t>
            </a:r>
            <a:r>
              <a:rPr lang="en-US" sz="1600" b="1" dirty="0">
                <a:solidFill>
                  <a:srgbClr val="C00000"/>
                </a:solidFill>
                <a:latin typeface="Arial" panose="020B0604020202020204" pitchFamily="34" charset="0"/>
                <a:cs typeface="Arial" pitchFamily="34" charset="0"/>
              </a:rPr>
              <a:t>Grantee Organization </a:t>
            </a:r>
            <a:r>
              <a:rPr lang="en-US" sz="1600" dirty="0">
                <a:solidFill>
                  <a:prstClr val="black"/>
                </a:solidFill>
                <a:latin typeface="Arial" panose="020B0604020202020204" pitchFamily="34" charset="0"/>
                <a:cs typeface="Arial" pitchFamily="34" charset="0"/>
              </a:rPr>
              <a:t>or </a:t>
            </a:r>
            <a:r>
              <a:rPr lang="en-US" sz="1600" b="1" dirty="0" err="1">
                <a:solidFill>
                  <a:srgbClr val="C00000"/>
                </a:solidFill>
                <a:latin typeface="Arial" panose="020B0604020202020204" pitchFamily="34" charset="0"/>
                <a:cs typeface="Arial" pitchFamily="34" charset="0"/>
              </a:rPr>
              <a:t>Subgrantee</a:t>
            </a:r>
            <a:r>
              <a:rPr lang="en-US" sz="1600" b="1" dirty="0">
                <a:solidFill>
                  <a:srgbClr val="C00000"/>
                </a:solidFill>
                <a:latin typeface="Arial" panose="020B0604020202020204" pitchFamily="34" charset="0"/>
                <a:cs typeface="Arial" pitchFamily="34" charset="0"/>
              </a:rPr>
              <a:t> Organization </a:t>
            </a:r>
            <a:r>
              <a:rPr lang="en-US" sz="1600" dirty="0">
                <a:solidFill>
                  <a:prstClr val="black"/>
                </a:solidFill>
                <a:latin typeface="Arial" panose="020B0604020202020204" pitchFamily="34" charset="0"/>
                <a:cs typeface="Arial" pitchFamily="34" charset="0"/>
              </a:rPr>
              <a:t>profile, depending on your role, to enter/edit data. </a:t>
            </a:r>
          </a:p>
        </p:txBody>
      </p:sp>
      <p:sp>
        <p:nvSpPr>
          <p:cNvPr id="9" name="Line 17"/>
          <p:cNvSpPr>
            <a:spLocks noChangeShapeType="1"/>
          </p:cNvSpPr>
          <p:nvPr/>
        </p:nvSpPr>
        <p:spPr bwMode="auto">
          <a:xfrm>
            <a:off x="6345466" y="2529796"/>
            <a:ext cx="1873250" cy="1465262"/>
          </a:xfrm>
          <a:prstGeom prst="line">
            <a:avLst/>
          </a:prstGeom>
          <a:noFill/>
          <a:ln w="38100">
            <a:solidFill>
              <a:schemeClr val="tx1">
                <a:lumMod val="50000"/>
                <a:lumOff val="50000"/>
              </a:schemeClr>
            </a:solidFill>
            <a:round/>
            <a:headEnd/>
            <a:tailEnd type="triangle" w="med" len="med"/>
          </a:ln>
          <a:effectLst/>
        </p:spPr>
        <p:txBody>
          <a:bodyPr>
            <a:spAutoFit/>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1" name="Line 17"/>
          <p:cNvSpPr>
            <a:spLocks noChangeShapeType="1"/>
          </p:cNvSpPr>
          <p:nvPr/>
        </p:nvSpPr>
        <p:spPr bwMode="auto">
          <a:xfrm>
            <a:off x="3722916" y="2529796"/>
            <a:ext cx="4495800" cy="1846262"/>
          </a:xfrm>
          <a:prstGeom prst="line">
            <a:avLst/>
          </a:prstGeom>
          <a:noFill/>
          <a:ln w="38100">
            <a:solidFill>
              <a:schemeClr val="tx1">
                <a:lumMod val="50000"/>
                <a:lumOff val="50000"/>
              </a:schemeClr>
            </a:solidFill>
            <a:round/>
            <a:headEnd/>
            <a:tailEnd type="triangle" w="med" len="med"/>
          </a:ln>
          <a:effectLst/>
        </p:spPr>
        <p:txBody>
          <a:bodyPr>
            <a:spAutoFit/>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3" name="Date Placeholder 2">
            <a:extLst>
              <a:ext uri="{FF2B5EF4-FFF2-40B4-BE49-F238E27FC236}">
                <a16:creationId xmlns:a16="http://schemas.microsoft.com/office/drawing/2014/main" id="{8C9D991D-079F-4E22-9F6C-82D5A46F6EB9}"/>
              </a:ext>
            </a:extLst>
          </p:cNvPr>
          <p:cNvSpPr>
            <a:spLocks noGrp="1"/>
          </p:cNvSpPr>
          <p:nvPr>
            <p:ph type="dt" sz="half" idx="10"/>
          </p:nvPr>
        </p:nvSpPr>
        <p:spPr/>
        <p:txBody>
          <a:bodyPr/>
          <a:lstStyle/>
          <a:p>
            <a:fld id="{4A9D93D5-BBEC-4005-8D41-7BB38891D88D}" type="datetime1">
              <a:rPr lang="en-US" smtClean="0"/>
              <a:t>9/19/2024</a:t>
            </a:fld>
            <a:endParaRPr lang="en-US"/>
          </a:p>
        </p:txBody>
      </p:sp>
    </p:spTree>
    <p:extLst>
      <p:ext uri="{BB962C8B-B14F-4D97-AF65-F5344CB8AC3E}">
        <p14:creationId xmlns:p14="http://schemas.microsoft.com/office/powerpoint/2010/main" val="957705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7198-029C-D2A8-24BC-8A61DA7A3E04}"/>
              </a:ext>
            </a:extLst>
          </p:cNvPr>
          <p:cNvSpPr>
            <a:spLocks noGrp="1"/>
          </p:cNvSpPr>
          <p:nvPr>
            <p:ph type="ctrTitle"/>
          </p:nvPr>
        </p:nvSpPr>
        <p:spPr/>
        <p:txBody>
          <a:bodyPr/>
          <a:lstStyle/>
          <a:p>
            <a:r>
              <a:rPr lang="en-US" dirty="0"/>
              <a:t>Grant Opening</a:t>
            </a:r>
          </a:p>
        </p:txBody>
      </p:sp>
      <p:sp>
        <p:nvSpPr>
          <p:cNvPr id="3" name="Subtitle 2">
            <a:extLst>
              <a:ext uri="{FF2B5EF4-FFF2-40B4-BE49-F238E27FC236}">
                <a16:creationId xmlns:a16="http://schemas.microsoft.com/office/drawing/2014/main" id="{0B00C8BB-BD75-4B16-711C-62C00FA3DE71}"/>
              </a:ext>
            </a:extLst>
          </p:cNvPr>
          <p:cNvSpPr>
            <a:spLocks noGrp="1"/>
          </p:cNvSpPr>
          <p:nvPr>
            <p:ph type="subTitle" idx="1"/>
          </p:nvPr>
        </p:nvSpPr>
        <p:spPr/>
        <p:txBody>
          <a:bodyPr/>
          <a:lstStyle/>
          <a:p>
            <a:r>
              <a:rPr lang="en-US" dirty="0"/>
              <a:t>The Notification Letter</a:t>
            </a:r>
          </a:p>
          <a:p>
            <a:endParaRPr lang="en-US" dirty="0"/>
          </a:p>
        </p:txBody>
      </p:sp>
      <p:sp>
        <p:nvSpPr>
          <p:cNvPr id="4" name="Date Placeholder 3">
            <a:extLst>
              <a:ext uri="{FF2B5EF4-FFF2-40B4-BE49-F238E27FC236}">
                <a16:creationId xmlns:a16="http://schemas.microsoft.com/office/drawing/2014/main" id="{2CC825C3-373A-317D-8884-5792176805AA}"/>
              </a:ext>
            </a:extLst>
          </p:cNvPr>
          <p:cNvSpPr>
            <a:spLocks noGrp="1"/>
          </p:cNvSpPr>
          <p:nvPr>
            <p:ph type="dt" sz="half" idx="10"/>
          </p:nvPr>
        </p:nvSpPr>
        <p:spPr>
          <a:xfrm>
            <a:off x="6781800" y="6400800"/>
            <a:ext cx="1920240" cy="296704"/>
          </a:xfrm>
        </p:spPr>
        <p:txBody>
          <a:bodyPr/>
          <a:lstStyle/>
          <a:p>
            <a:fld id="{318D11E8-511A-4F2D-B21C-A253FF5FA3F1}" type="datetime1">
              <a:rPr lang="en-US" smtClean="0"/>
              <a:t>9/19/2024</a:t>
            </a:fld>
            <a:endParaRPr lang="en-US" dirty="0"/>
          </a:p>
        </p:txBody>
      </p:sp>
    </p:spTree>
    <p:extLst>
      <p:ext uri="{BB962C8B-B14F-4D97-AF65-F5344CB8AC3E}">
        <p14:creationId xmlns:p14="http://schemas.microsoft.com/office/powerpoint/2010/main" val="3132366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 2: Profile</a:t>
            </a:r>
            <a:endParaRPr lang="en-US" dirty="0"/>
          </a:p>
        </p:txBody>
      </p:sp>
      <p:pic>
        <p:nvPicPr>
          <p:cNvPr id="29699" name="Picture 2" descr="Screencapture of the Profile page with 3 subsequent pages"/>
          <p:cNvPicPr>
            <a:picLocks noChangeAspect="1" noChangeArrowheads="1"/>
          </p:cNvPicPr>
          <p:nvPr/>
        </p:nvPicPr>
        <p:blipFill>
          <a:blip r:embed="rId3">
            <a:extLst>
              <a:ext uri="{28A0092B-C50C-407E-A947-70E740481C1C}">
                <a14:useLocalDpi xmlns:a14="http://schemas.microsoft.com/office/drawing/2010/main" val="0"/>
              </a:ext>
            </a:extLst>
          </a:blip>
          <a:srcRect t="24956"/>
          <a:stretch>
            <a:fillRect/>
          </a:stretch>
        </p:blipFill>
        <p:spPr bwMode="auto">
          <a:xfrm>
            <a:off x="433386" y="1959883"/>
            <a:ext cx="7014809" cy="327606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3"/>
          <p:cNvSpPr>
            <a:spLocks noChangeArrowheads="1"/>
          </p:cNvSpPr>
          <p:nvPr/>
        </p:nvSpPr>
        <p:spPr bwMode="auto">
          <a:xfrm>
            <a:off x="1114425" y="5334000"/>
            <a:ext cx="6934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charset="0"/>
              </a:defRPr>
            </a:lvl1pPr>
            <a:lvl2pPr marL="742950" indent="-285750" eaLnBrk="0" hangingPunct="0">
              <a:defRPr sz="2400">
                <a:solidFill>
                  <a:schemeClr val="tx1"/>
                </a:solidFill>
                <a:latin typeface="Times" pitchFamily="18" charset="0"/>
                <a:cs typeface="Arial" charset="0"/>
              </a:defRPr>
            </a:lvl2pPr>
            <a:lvl3pPr marL="1143000" indent="-228600" eaLnBrk="0" hangingPunct="0">
              <a:defRPr sz="2400">
                <a:solidFill>
                  <a:schemeClr val="tx1"/>
                </a:solidFill>
                <a:latin typeface="Times" pitchFamily="18" charset="0"/>
                <a:cs typeface="Arial" charset="0"/>
              </a:defRPr>
            </a:lvl3pPr>
            <a:lvl4pPr marL="1600200" indent="-228600" eaLnBrk="0" hangingPunct="0">
              <a:defRPr sz="2400">
                <a:solidFill>
                  <a:schemeClr val="tx1"/>
                </a:solidFill>
                <a:latin typeface="Times" pitchFamily="18" charset="0"/>
                <a:cs typeface="Arial" charset="0"/>
              </a:defRPr>
            </a:lvl4pPr>
            <a:lvl5pPr marL="2057400" indent="-228600" eaLnBrk="0" hangingPunct="0">
              <a:defRPr sz="2400">
                <a:solidFill>
                  <a:schemeClr val="tx1"/>
                </a:solidFill>
                <a:latin typeface="Times" pitchFamily="18" charset="0"/>
                <a:cs typeface="Arial" charset="0"/>
              </a:defRPr>
            </a:lvl5pPr>
            <a:lvl6pPr marL="2514600" indent="-228600" eaLnBrk="0" fontAlgn="base" hangingPunct="0">
              <a:spcBef>
                <a:spcPct val="0"/>
              </a:spcBef>
              <a:spcAft>
                <a:spcPct val="0"/>
              </a:spcAft>
              <a:defRPr sz="2400">
                <a:solidFill>
                  <a:schemeClr val="tx1"/>
                </a:solidFill>
                <a:latin typeface="Times" pitchFamily="18" charset="0"/>
                <a:cs typeface="Arial" charset="0"/>
              </a:defRPr>
            </a:lvl6pPr>
            <a:lvl7pPr marL="2971800" indent="-228600" eaLnBrk="0" fontAlgn="base" hangingPunct="0">
              <a:spcBef>
                <a:spcPct val="0"/>
              </a:spcBef>
              <a:spcAft>
                <a:spcPct val="0"/>
              </a:spcAft>
              <a:defRPr sz="2400">
                <a:solidFill>
                  <a:schemeClr val="tx1"/>
                </a:solidFill>
                <a:latin typeface="Times" pitchFamily="18" charset="0"/>
                <a:cs typeface="Arial" charset="0"/>
              </a:defRPr>
            </a:lvl7pPr>
            <a:lvl8pPr marL="3429000" indent="-228600" eaLnBrk="0" fontAlgn="base" hangingPunct="0">
              <a:spcBef>
                <a:spcPct val="0"/>
              </a:spcBef>
              <a:spcAft>
                <a:spcPct val="0"/>
              </a:spcAft>
              <a:defRPr sz="2400">
                <a:solidFill>
                  <a:schemeClr val="tx1"/>
                </a:solidFill>
                <a:latin typeface="Times" pitchFamily="18" charset="0"/>
                <a:cs typeface="Arial" charset="0"/>
              </a:defRPr>
            </a:lvl8pPr>
            <a:lvl9pPr marL="3886200" indent="-228600" eaLnBrk="0" fontAlgn="base" hangingPunct="0">
              <a:spcBef>
                <a:spcPct val="0"/>
              </a:spcBef>
              <a:spcAft>
                <a:spcPct val="0"/>
              </a:spcAft>
              <a:defRPr sz="2400">
                <a:solidFill>
                  <a:schemeClr val="tx1"/>
                </a:solidFill>
                <a:latin typeface="Times" pitchFamily="18" charset="0"/>
                <a:cs typeface="Arial" charset="0"/>
              </a:defRPr>
            </a:lvl9pPr>
          </a:lstStyle>
          <a:p>
            <a:pPr algn="ctr" eaLnBrk="1" fontAlgn="base" hangingPunct="1">
              <a:spcBef>
                <a:spcPct val="0"/>
              </a:spcBef>
              <a:spcAft>
                <a:spcPct val="0"/>
              </a:spcAft>
            </a:pPr>
            <a:r>
              <a:rPr lang="en-US" altLang="en-US" sz="1400" i="1" dirty="0">
                <a:solidFill>
                  <a:srgbClr val="000000"/>
                </a:solidFill>
                <a:latin typeface="Arial" charset="0"/>
              </a:rPr>
              <a:t>NOTE: Only add users who need access to the BJA PMT to complete data entry and reporting. Adding a user automatically sends that person an e-mail with a link to create and complete a user account.   </a:t>
            </a:r>
            <a:endParaRPr lang="en-US" altLang="en-US" sz="1400" dirty="0">
              <a:solidFill>
                <a:srgbClr val="000000"/>
              </a:solidFill>
              <a:latin typeface="Arial" charset="0"/>
            </a:endParaRPr>
          </a:p>
        </p:txBody>
      </p:sp>
      <p:sp>
        <p:nvSpPr>
          <p:cNvPr id="5" name="Text Box 17"/>
          <p:cNvSpPr txBox="1">
            <a:spLocks noChangeArrowheads="1"/>
          </p:cNvSpPr>
          <p:nvPr/>
        </p:nvSpPr>
        <p:spPr bwMode="auto">
          <a:xfrm>
            <a:off x="5635209" y="2747283"/>
            <a:ext cx="3032541" cy="1646605"/>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p>
            <a:pPr algn="ctr" fontAlgn="base">
              <a:spcBef>
                <a:spcPct val="0"/>
              </a:spcBef>
              <a:spcAft>
                <a:spcPct val="0"/>
              </a:spcAft>
              <a:defRPr/>
            </a:pPr>
            <a:r>
              <a:rPr lang="en-US" sz="1600" dirty="0">
                <a:solidFill>
                  <a:prstClr val="black"/>
                </a:solidFill>
                <a:cs typeface="Arial" pitchFamily="34" charset="0"/>
              </a:rPr>
              <a:t>Click </a:t>
            </a:r>
            <a:r>
              <a:rPr lang="en-US" sz="1600" b="1" dirty="0">
                <a:solidFill>
                  <a:srgbClr val="C00000"/>
                </a:solidFill>
                <a:cs typeface="Arial" pitchFamily="34" charset="0"/>
              </a:rPr>
              <a:t>Select another profile</a:t>
            </a:r>
            <a:r>
              <a:rPr lang="en-US" sz="1600" dirty="0">
                <a:solidFill>
                  <a:srgbClr val="C00000"/>
                </a:solidFill>
                <a:cs typeface="Arial" pitchFamily="34" charset="0"/>
              </a:rPr>
              <a:t> </a:t>
            </a:r>
            <a:r>
              <a:rPr lang="en-US" sz="1600" dirty="0">
                <a:solidFill>
                  <a:prstClr val="black"/>
                </a:solidFill>
                <a:cs typeface="Arial" pitchFamily="34" charset="0"/>
              </a:rPr>
              <a:t>to go back to the list of your assigned profiles (if applicable).</a:t>
            </a:r>
          </a:p>
          <a:p>
            <a:pPr algn="ctr" fontAlgn="base">
              <a:spcBef>
                <a:spcPts val="600"/>
              </a:spcBef>
              <a:spcAft>
                <a:spcPct val="0"/>
              </a:spcAft>
              <a:defRPr/>
            </a:pPr>
            <a:r>
              <a:rPr lang="en-US" sz="1600" dirty="0">
                <a:solidFill>
                  <a:prstClr val="black"/>
                </a:solidFill>
                <a:cs typeface="Arial" pitchFamily="34" charset="0"/>
              </a:rPr>
              <a:t>Click </a:t>
            </a:r>
            <a:r>
              <a:rPr lang="en-US" sz="1600" b="1" dirty="0">
                <a:solidFill>
                  <a:srgbClr val="C00000"/>
                </a:solidFill>
                <a:cs typeface="Arial" pitchFamily="34" charset="0"/>
              </a:rPr>
              <a:t>Manage Users</a:t>
            </a:r>
            <a:r>
              <a:rPr lang="en-US" sz="1600" dirty="0">
                <a:solidFill>
                  <a:srgbClr val="C00000"/>
                </a:solidFill>
                <a:cs typeface="Arial" pitchFamily="34" charset="0"/>
              </a:rPr>
              <a:t> </a:t>
            </a:r>
            <a:r>
              <a:rPr lang="en-US" sz="1600" dirty="0">
                <a:solidFill>
                  <a:prstClr val="black"/>
                </a:solidFill>
                <a:cs typeface="Arial" pitchFamily="34" charset="0"/>
              </a:rPr>
              <a:t>and </a:t>
            </a:r>
            <a:r>
              <a:rPr lang="en-US" sz="1600" b="1" dirty="0">
                <a:solidFill>
                  <a:srgbClr val="C00000"/>
                </a:solidFill>
                <a:cs typeface="Arial" pitchFamily="34" charset="0"/>
              </a:rPr>
              <a:t>Add a new user</a:t>
            </a:r>
            <a:r>
              <a:rPr lang="en-US" sz="1600" dirty="0">
                <a:solidFill>
                  <a:srgbClr val="C00000"/>
                </a:solidFill>
                <a:cs typeface="Arial" pitchFamily="34" charset="0"/>
              </a:rPr>
              <a:t> </a:t>
            </a:r>
            <a:r>
              <a:rPr lang="en-US" sz="1600" dirty="0">
                <a:solidFill>
                  <a:prstClr val="black"/>
                </a:solidFill>
                <a:cs typeface="Arial" pitchFamily="34" charset="0"/>
              </a:rPr>
              <a:t>or </a:t>
            </a:r>
            <a:r>
              <a:rPr lang="en-US" sz="1600" b="1" dirty="0">
                <a:solidFill>
                  <a:srgbClr val="C00000"/>
                </a:solidFill>
                <a:cs typeface="Arial" pitchFamily="34" charset="0"/>
              </a:rPr>
              <a:t>Delete</a:t>
            </a:r>
            <a:r>
              <a:rPr lang="en-US" sz="1600" dirty="0">
                <a:solidFill>
                  <a:srgbClr val="C00000"/>
                </a:solidFill>
                <a:cs typeface="Arial" pitchFamily="34" charset="0"/>
              </a:rPr>
              <a:t> </a:t>
            </a:r>
            <a:r>
              <a:rPr lang="en-US" sz="1600" dirty="0">
                <a:solidFill>
                  <a:prstClr val="black"/>
                </a:solidFill>
                <a:cs typeface="Arial" pitchFamily="34" charset="0"/>
              </a:rPr>
              <a:t>to update the list of users.</a:t>
            </a:r>
          </a:p>
        </p:txBody>
      </p:sp>
      <p:sp>
        <p:nvSpPr>
          <p:cNvPr id="6" name="Text Box 17"/>
          <p:cNvSpPr txBox="1">
            <a:spLocks noChangeArrowheads="1"/>
          </p:cNvSpPr>
          <p:nvPr/>
        </p:nvSpPr>
        <p:spPr bwMode="auto">
          <a:xfrm>
            <a:off x="2114550" y="1202418"/>
            <a:ext cx="4933950" cy="661987"/>
          </a:xfrm>
          <a:prstGeom prst="rect">
            <a:avLst/>
          </a:prstGeom>
          <a:solidFill>
            <a:schemeClr val="bg1"/>
          </a:solidFill>
          <a:ln w="38100">
            <a:solidFill>
              <a:schemeClr val="tx1">
                <a:lumMod val="50000"/>
                <a:lumOff val="50000"/>
              </a:schemeClr>
            </a:solidFill>
            <a:miter lim="800000"/>
            <a:headEnd/>
            <a:tailEnd/>
          </a:ln>
        </p:spPr>
        <p:txBody>
          <a:bodyPr>
            <a:spAutoFit/>
          </a:bodyPr>
          <a:lstStyle/>
          <a:p>
            <a:pPr algn="ctr" fontAlgn="base">
              <a:spcBef>
                <a:spcPts val="600"/>
              </a:spcBef>
              <a:spcAft>
                <a:spcPct val="0"/>
              </a:spcAft>
              <a:defRPr/>
            </a:pPr>
            <a:r>
              <a:rPr lang="en-US" sz="1600" dirty="0">
                <a:solidFill>
                  <a:prstClr val="black"/>
                </a:solidFill>
                <a:cs typeface="Arial" pitchFamily="34" charset="0"/>
              </a:rPr>
              <a:t>Check your profile for accuracy.</a:t>
            </a:r>
          </a:p>
          <a:p>
            <a:pPr algn="ctr" fontAlgn="base">
              <a:spcBef>
                <a:spcPts val="600"/>
              </a:spcBef>
              <a:spcAft>
                <a:spcPct val="0"/>
              </a:spcAft>
              <a:defRPr/>
            </a:pPr>
            <a:r>
              <a:rPr lang="en-US" sz="1600" dirty="0">
                <a:solidFill>
                  <a:prstClr val="black"/>
                </a:solidFill>
                <a:cs typeface="Arial" pitchFamily="34" charset="0"/>
              </a:rPr>
              <a:t>If any changes are needed, contact your grantor.</a:t>
            </a:r>
          </a:p>
        </p:txBody>
      </p:sp>
      <p:sp>
        <p:nvSpPr>
          <p:cNvPr id="4" name="Date Placeholder 3">
            <a:extLst>
              <a:ext uri="{FF2B5EF4-FFF2-40B4-BE49-F238E27FC236}">
                <a16:creationId xmlns:a16="http://schemas.microsoft.com/office/drawing/2014/main" id="{6B17C8C5-751F-4CA0-A6C1-017BB91354FE}"/>
              </a:ext>
            </a:extLst>
          </p:cNvPr>
          <p:cNvSpPr>
            <a:spLocks noGrp="1"/>
          </p:cNvSpPr>
          <p:nvPr>
            <p:ph type="dt" sz="half" idx="10"/>
          </p:nvPr>
        </p:nvSpPr>
        <p:spPr/>
        <p:txBody>
          <a:bodyPr/>
          <a:lstStyle/>
          <a:p>
            <a:fld id="{7C75916D-02DD-4DC9-BD58-32C3AA677C46}" type="datetime1">
              <a:rPr lang="en-US" smtClean="0"/>
              <a:t>9/19/2024</a:t>
            </a:fld>
            <a:endParaRPr lang="en-US" dirty="0"/>
          </a:p>
        </p:txBody>
      </p:sp>
    </p:spTree>
    <p:extLst>
      <p:ext uri="{BB962C8B-B14F-4D97-AF65-F5344CB8AC3E}">
        <p14:creationId xmlns:p14="http://schemas.microsoft.com/office/powerpoint/2010/main" val="39241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br>
              <a:rPr lang="en-US" altLang="en-US" dirty="0"/>
            </a:br>
            <a:r>
              <a:rPr lang="en-US" altLang="en-US" dirty="0"/>
              <a:t>Step 3: Information and Resources </a:t>
            </a:r>
          </a:p>
        </p:txBody>
      </p:sp>
      <p:pic>
        <p:nvPicPr>
          <p:cNvPr id="30724" name="Picture 2" descr="Screenshot of Information and Resources page"/>
          <p:cNvPicPr>
            <a:picLocks noChangeAspect="1" noChangeArrowheads="1"/>
          </p:cNvPicPr>
          <p:nvPr/>
        </p:nvPicPr>
        <p:blipFill rotWithShape="1">
          <a:blip r:embed="rId3">
            <a:extLst>
              <a:ext uri="{28A0092B-C50C-407E-A947-70E740481C1C}">
                <a14:useLocalDpi xmlns:a14="http://schemas.microsoft.com/office/drawing/2010/main" val="0"/>
              </a:ext>
            </a:extLst>
          </a:blip>
          <a:srcRect t="843" b="866"/>
          <a:stretch/>
        </p:blipFill>
        <p:spPr bwMode="auto">
          <a:xfrm>
            <a:off x="873124" y="1236663"/>
            <a:ext cx="5669280" cy="459263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16"/>
          <p:cNvSpPr>
            <a:spLocks noChangeShapeType="1"/>
          </p:cNvSpPr>
          <p:nvPr/>
        </p:nvSpPr>
        <p:spPr bwMode="auto">
          <a:xfrm flipH="1" flipV="1">
            <a:off x="6248400" y="2252663"/>
            <a:ext cx="785813" cy="469900"/>
          </a:xfrm>
          <a:prstGeom prst="line">
            <a:avLst/>
          </a:prstGeom>
          <a:noFill/>
          <a:ln w="38100">
            <a:solidFill>
              <a:schemeClr val="tx1">
                <a:lumMod val="50000"/>
                <a:lumOff val="50000"/>
              </a:schemeClr>
            </a:solidFill>
            <a:round/>
            <a:headEnd/>
            <a:tailEnd type="triangle" w="med" len="med"/>
          </a:ln>
          <a:effectLst/>
        </p:spPr>
        <p:txBody>
          <a:bodyPr>
            <a:spAutoFit/>
          </a:bodyPr>
          <a:lstStyle/>
          <a:p>
            <a:pPr fontAlgn="base">
              <a:spcBef>
                <a:spcPct val="0"/>
              </a:spcBef>
              <a:spcAft>
                <a:spcPct val="0"/>
              </a:spcAft>
              <a:defRPr/>
            </a:pPr>
            <a:endParaRPr lang="en-US" sz="2400">
              <a:solidFill>
                <a:prstClr val="black"/>
              </a:solidFill>
              <a:latin typeface="Times" pitchFamily="18" charset="0"/>
              <a:cs typeface="Arial" pitchFamily="34" charset="0"/>
            </a:endParaRPr>
          </a:p>
        </p:txBody>
      </p:sp>
      <p:sp>
        <p:nvSpPr>
          <p:cNvPr id="30727" name="Rectangle 13"/>
          <p:cNvSpPr>
            <a:spLocks noChangeArrowheads="1"/>
          </p:cNvSpPr>
          <p:nvPr/>
        </p:nvSpPr>
        <p:spPr bwMode="auto">
          <a:xfrm>
            <a:off x="1925863" y="1864861"/>
            <a:ext cx="2929165" cy="274638"/>
          </a:xfrm>
          <a:prstGeom prst="rect">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Aft>
                <a:spcPts val="400"/>
              </a:spcAft>
              <a:buClr>
                <a:schemeClr val="accent2"/>
              </a:buClr>
              <a:buFont typeface="Wingdings" pitchFamily="2" charset="2"/>
              <a:buChar char="§"/>
              <a:defRPr sz="2000">
                <a:solidFill>
                  <a:schemeClr val="tx1"/>
                </a:solidFill>
                <a:latin typeface="Arial" charset="0"/>
              </a:defRPr>
            </a:lvl1pPr>
            <a:lvl2pPr indent="-284163">
              <a:spcAft>
                <a:spcPts val="400"/>
              </a:spcAft>
              <a:buClr>
                <a:schemeClr val="accent2"/>
              </a:buClr>
              <a:buFont typeface="Arial" charset="0"/>
              <a:buChar char="−"/>
              <a:defRPr sz="2000">
                <a:solidFill>
                  <a:schemeClr val="tx1"/>
                </a:solidFill>
                <a:latin typeface="Arial" charset="0"/>
              </a:defRPr>
            </a:lvl2pPr>
            <a:lvl3pPr indent="-223838">
              <a:spcAft>
                <a:spcPts val="400"/>
              </a:spcAft>
              <a:buClr>
                <a:schemeClr val="accent2"/>
              </a:buClr>
              <a:buFont typeface="Arial" charset="0"/>
              <a:buChar char="•"/>
              <a:defRPr sz="2000">
                <a:solidFill>
                  <a:schemeClr val="tx1"/>
                </a:solidFill>
                <a:latin typeface="Arial" charset="0"/>
              </a:defRPr>
            </a:lvl3pPr>
            <a:lvl4pPr indent="-285750">
              <a:spcAft>
                <a:spcPts val="400"/>
              </a:spcAft>
              <a:buClr>
                <a:schemeClr val="accent2"/>
              </a:buClr>
              <a:buFont typeface="Arial" charset="0"/>
              <a:buChar char="−"/>
              <a:defRPr sz="2000">
                <a:solidFill>
                  <a:schemeClr val="tx1"/>
                </a:solidFill>
                <a:latin typeface="Arial" charset="0"/>
              </a:defRPr>
            </a:lvl4pPr>
            <a:lvl5pPr indent="-231775">
              <a:spcAft>
                <a:spcPts val="400"/>
              </a:spcAft>
              <a:buClr>
                <a:schemeClr val="accent2"/>
              </a:buClr>
              <a:buFont typeface="Arial" charset="0"/>
              <a:buChar char="•"/>
              <a:defRPr sz="2000">
                <a:solidFill>
                  <a:schemeClr val="tx1"/>
                </a:solidFill>
                <a:latin typeface="Arial" charset="0"/>
              </a:defRPr>
            </a:lvl5pPr>
            <a:lvl6pPr indent="-231775" fontAlgn="base">
              <a:spcBef>
                <a:spcPct val="0"/>
              </a:spcBef>
              <a:spcAft>
                <a:spcPts val="400"/>
              </a:spcAft>
              <a:buClr>
                <a:schemeClr val="accent2"/>
              </a:buClr>
              <a:buFont typeface="Arial" charset="0"/>
              <a:buChar char="•"/>
              <a:defRPr sz="2000">
                <a:solidFill>
                  <a:schemeClr val="tx1"/>
                </a:solidFill>
                <a:latin typeface="Arial" charset="0"/>
              </a:defRPr>
            </a:lvl6pPr>
            <a:lvl7pPr indent="-231775" fontAlgn="base">
              <a:spcBef>
                <a:spcPct val="0"/>
              </a:spcBef>
              <a:spcAft>
                <a:spcPts val="400"/>
              </a:spcAft>
              <a:buClr>
                <a:schemeClr val="accent2"/>
              </a:buClr>
              <a:buFont typeface="Arial" charset="0"/>
              <a:buChar char="•"/>
              <a:defRPr sz="2000">
                <a:solidFill>
                  <a:schemeClr val="tx1"/>
                </a:solidFill>
                <a:latin typeface="Arial" charset="0"/>
              </a:defRPr>
            </a:lvl7pPr>
            <a:lvl8pPr indent="-231775" fontAlgn="base">
              <a:spcBef>
                <a:spcPct val="0"/>
              </a:spcBef>
              <a:spcAft>
                <a:spcPts val="400"/>
              </a:spcAft>
              <a:buClr>
                <a:schemeClr val="accent2"/>
              </a:buClr>
              <a:buFont typeface="Arial" charset="0"/>
              <a:buChar char="•"/>
              <a:defRPr sz="2000">
                <a:solidFill>
                  <a:schemeClr val="tx1"/>
                </a:solidFill>
                <a:latin typeface="Arial" charset="0"/>
              </a:defRPr>
            </a:lvl8pPr>
            <a:lvl9pPr indent="-231775" fontAlgn="base">
              <a:spcBef>
                <a:spcPct val="0"/>
              </a:spcBef>
              <a:spcAft>
                <a:spcPts val="400"/>
              </a:spcAft>
              <a:buClr>
                <a:schemeClr val="accent2"/>
              </a:buClr>
              <a:buFont typeface="Arial" charset="0"/>
              <a:buChar char="•"/>
              <a:defRPr sz="2000">
                <a:solidFill>
                  <a:schemeClr val="tx1"/>
                </a:solidFill>
                <a:latin typeface="Arial" charset="0"/>
              </a:defRPr>
            </a:lvl9pPr>
          </a:lstStyle>
          <a:p>
            <a:pPr eaLnBrk="0" fontAlgn="base" hangingPunct="0">
              <a:spcBef>
                <a:spcPct val="0"/>
              </a:spcBef>
              <a:spcAft>
                <a:spcPct val="0"/>
              </a:spcAft>
              <a:buClrTx/>
              <a:buFontTx/>
              <a:buNone/>
            </a:pPr>
            <a:endParaRPr lang="en-US" altLang="en-US" sz="2400">
              <a:solidFill>
                <a:srgbClr val="000000"/>
              </a:solidFill>
              <a:latin typeface="Times" pitchFamily="18" charset="0"/>
              <a:cs typeface="Arial" pitchFamily="34" charset="0"/>
            </a:endParaRPr>
          </a:p>
        </p:txBody>
      </p:sp>
      <p:sp>
        <p:nvSpPr>
          <p:cNvPr id="15" name="Text Box 4"/>
          <p:cNvSpPr txBox="1">
            <a:spLocks noChangeArrowheads="1"/>
          </p:cNvSpPr>
          <p:nvPr/>
        </p:nvSpPr>
        <p:spPr bwMode="auto">
          <a:xfrm>
            <a:off x="5181600" y="3997325"/>
            <a:ext cx="3243943" cy="1323975"/>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defRPr/>
            </a:pPr>
            <a:r>
              <a:rPr lang="en-US" sz="1600" dirty="0">
                <a:solidFill>
                  <a:prstClr val="black"/>
                </a:solidFill>
                <a:latin typeface="Arial" pitchFamily="34" charset="0"/>
                <a:cs typeface="Arial" pitchFamily="34" charset="0"/>
              </a:rPr>
              <a:t>You can find the following on the </a:t>
            </a:r>
            <a:r>
              <a:rPr lang="en-US" sz="1600" b="1" dirty="0">
                <a:solidFill>
                  <a:srgbClr val="C00000"/>
                </a:solidFill>
                <a:latin typeface="Arial" pitchFamily="34" charset="0"/>
                <a:cs typeface="Arial" pitchFamily="34" charset="0"/>
              </a:rPr>
              <a:t>Information &amp; Resources </a:t>
            </a:r>
            <a:r>
              <a:rPr lang="en-US" sz="1600" dirty="0">
                <a:solidFill>
                  <a:prstClr val="black"/>
                </a:solidFill>
                <a:latin typeface="Arial" pitchFamily="34" charset="0"/>
                <a:cs typeface="Arial" pitchFamily="34" charset="0"/>
              </a:rPr>
              <a:t>page: </a:t>
            </a:r>
          </a:p>
          <a:p>
            <a:pPr marL="457200" indent="-171450">
              <a:buFont typeface="Arial" pitchFamily="34" charset="0"/>
              <a:buChar char="•"/>
              <a:defRPr/>
            </a:pPr>
            <a:r>
              <a:rPr lang="en-US" sz="1600" dirty="0" err="1">
                <a:solidFill>
                  <a:prstClr val="black"/>
                </a:solidFill>
                <a:latin typeface="Arial" pitchFamily="34" charset="0"/>
                <a:cs typeface="Arial" pitchFamily="34" charset="0"/>
              </a:rPr>
              <a:t>PMT</a:t>
            </a:r>
            <a:r>
              <a:rPr lang="en-US" sz="1600" dirty="0">
                <a:solidFill>
                  <a:prstClr val="black"/>
                </a:solidFill>
                <a:latin typeface="Arial" pitchFamily="34" charset="0"/>
                <a:cs typeface="Arial" pitchFamily="34" charset="0"/>
              </a:rPr>
              <a:t> user guide</a:t>
            </a:r>
          </a:p>
          <a:p>
            <a:pPr marL="457200" indent="-171450">
              <a:buFont typeface="Arial" pitchFamily="34" charset="0"/>
              <a:buChar char="•"/>
              <a:defRPr/>
            </a:pPr>
            <a:r>
              <a:rPr lang="en-US" sz="1600" dirty="0">
                <a:solidFill>
                  <a:prstClr val="black"/>
                </a:solidFill>
                <a:latin typeface="Arial" pitchFamily="34" charset="0"/>
                <a:cs typeface="Arial" pitchFamily="34" charset="0"/>
              </a:rPr>
              <a:t>Performance measures</a:t>
            </a:r>
          </a:p>
          <a:p>
            <a:pPr marL="457200" indent="-171450">
              <a:buFont typeface="Arial" pitchFamily="34" charset="0"/>
              <a:buChar char="•"/>
              <a:defRPr/>
            </a:pPr>
            <a:r>
              <a:rPr lang="en-US" sz="1600" dirty="0">
                <a:solidFill>
                  <a:prstClr val="black"/>
                </a:solidFill>
                <a:latin typeface="Arial" pitchFamily="34" charset="0"/>
                <a:cs typeface="Arial" pitchFamily="34" charset="0"/>
              </a:rPr>
              <a:t>Other resources</a:t>
            </a:r>
          </a:p>
        </p:txBody>
      </p:sp>
      <p:sp>
        <p:nvSpPr>
          <p:cNvPr id="16" name="Line 21"/>
          <p:cNvSpPr>
            <a:spLocks noChangeShapeType="1"/>
          </p:cNvSpPr>
          <p:nvPr/>
        </p:nvSpPr>
        <p:spPr bwMode="auto">
          <a:xfrm flipH="1" flipV="1">
            <a:off x="4332513" y="1328057"/>
            <a:ext cx="863374" cy="484868"/>
          </a:xfrm>
          <a:prstGeom prst="line">
            <a:avLst/>
          </a:prstGeom>
          <a:noFill/>
          <a:ln w="38100">
            <a:solidFill>
              <a:schemeClr val="tx1">
                <a:lumMod val="50000"/>
                <a:lumOff val="50000"/>
              </a:schemeClr>
            </a:solidFill>
            <a:round/>
            <a:headEnd/>
            <a:tailEnd type="triangle" w="med" len="med"/>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defRPr/>
            </a:pPr>
            <a:endParaRPr lang="en-US" dirty="0">
              <a:solidFill>
                <a:prstClr val="black"/>
              </a:solidFill>
              <a:cs typeface="Arial" pitchFamily="34" charset="0"/>
            </a:endParaRPr>
          </a:p>
        </p:txBody>
      </p:sp>
      <p:sp>
        <p:nvSpPr>
          <p:cNvPr id="2" name="TextBox 1"/>
          <p:cNvSpPr txBox="1"/>
          <p:nvPr/>
        </p:nvSpPr>
        <p:spPr>
          <a:xfrm>
            <a:off x="1143000" y="2230041"/>
            <a:ext cx="4038600" cy="257572"/>
          </a:xfrm>
          <a:prstGeom prst="rect">
            <a:avLst/>
          </a:prstGeom>
          <a:solidFill>
            <a:schemeClr val="bg1"/>
          </a:solidFill>
        </p:spPr>
        <p:txBody>
          <a:bodyPr wrap="square" rtlCol="0">
            <a:spAutoFit/>
          </a:bodyPr>
          <a:lstStyle/>
          <a:p>
            <a:endParaRPr lang="en-US" sz="1000" dirty="0">
              <a:solidFill>
                <a:prstClr val="black"/>
              </a:solidFill>
              <a:cs typeface="Arial" pitchFamily="34" charset="0"/>
            </a:endParaRPr>
          </a:p>
        </p:txBody>
      </p:sp>
      <p:sp>
        <p:nvSpPr>
          <p:cNvPr id="13" name="Text Box 4"/>
          <p:cNvSpPr txBox="1">
            <a:spLocks noChangeArrowheads="1"/>
          </p:cNvSpPr>
          <p:nvPr/>
        </p:nvSpPr>
        <p:spPr bwMode="auto">
          <a:xfrm>
            <a:off x="5181600" y="1614488"/>
            <a:ext cx="3637085" cy="1723549"/>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algn="ctr">
              <a:spcBef>
                <a:spcPct val="50000"/>
              </a:spcBef>
              <a:defRPr/>
            </a:pPr>
            <a:r>
              <a:rPr lang="en-US" sz="1600" dirty="0">
                <a:solidFill>
                  <a:prstClr val="black"/>
                </a:solidFill>
                <a:latin typeface="Arial" charset="0"/>
              </a:rPr>
              <a:t>Use the navigation bar at the top to access different pages in the system. </a:t>
            </a:r>
          </a:p>
          <a:p>
            <a:pPr algn="ctr">
              <a:spcBef>
                <a:spcPts val="600"/>
              </a:spcBef>
              <a:defRPr/>
            </a:pPr>
            <a:r>
              <a:rPr lang="en-US" sz="1600" b="1" dirty="0">
                <a:solidFill>
                  <a:prstClr val="black"/>
                </a:solidFill>
                <a:latin typeface="Arial" charset="0"/>
              </a:rPr>
              <a:t>Do not use the back arrow</a:t>
            </a:r>
            <a:br>
              <a:rPr lang="en-US" sz="1600" b="1" dirty="0">
                <a:solidFill>
                  <a:prstClr val="black"/>
                </a:solidFill>
                <a:latin typeface="Arial" charset="0"/>
              </a:rPr>
            </a:br>
            <a:r>
              <a:rPr lang="en-US" sz="1600" b="1" dirty="0">
                <a:solidFill>
                  <a:prstClr val="black"/>
                </a:solidFill>
                <a:latin typeface="Arial" charset="0"/>
              </a:rPr>
              <a:t>on your browser.</a:t>
            </a:r>
            <a:r>
              <a:rPr lang="en-US" sz="1600" b="1" dirty="0">
                <a:solidFill>
                  <a:srgbClr val="800000"/>
                </a:solidFill>
                <a:latin typeface="Arial" charset="0"/>
              </a:rPr>
              <a:t> </a:t>
            </a:r>
          </a:p>
          <a:p>
            <a:pPr algn="ctr">
              <a:spcBef>
                <a:spcPts val="600"/>
              </a:spcBef>
              <a:defRPr/>
            </a:pPr>
            <a:r>
              <a:rPr lang="en-US" sz="1600" i="1" dirty="0">
                <a:solidFill>
                  <a:prstClr val="black"/>
                </a:solidFill>
                <a:latin typeface="Arial" charset="0"/>
              </a:rPr>
              <a:t>The system will time out</a:t>
            </a:r>
            <a:br>
              <a:rPr lang="en-US" sz="1600" i="1" dirty="0">
                <a:solidFill>
                  <a:prstClr val="black"/>
                </a:solidFill>
                <a:latin typeface="Arial" charset="0"/>
              </a:rPr>
            </a:br>
            <a:r>
              <a:rPr lang="en-US" sz="1600" i="1" dirty="0">
                <a:solidFill>
                  <a:prstClr val="black"/>
                </a:solidFill>
                <a:latin typeface="Arial" charset="0"/>
              </a:rPr>
              <a:t>after </a:t>
            </a:r>
            <a:r>
              <a:rPr lang="en-US" sz="1600" b="1" i="1" dirty="0">
                <a:solidFill>
                  <a:prstClr val="black"/>
                </a:solidFill>
                <a:latin typeface="Arial" charset="0"/>
              </a:rPr>
              <a:t>30 minutes</a:t>
            </a:r>
            <a:r>
              <a:rPr lang="en-US" sz="1600" i="1" dirty="0">
                <a:solidFill>
                  <a:prstClr val="black"/>
                </a:solidFill>
                <a:latin typeface="Arial" charset="0"/>
              </a:rPr>
              <a:t> of inactivity.</a:t>
            </a:r>
          </a:p>
        </p:txBody>
      </p:sp>
      <p:sp>
        <p:nvSpPr>
          <p:cNvPr id="4" name="Date Placeholder 3">
            <a:extLst>
              <a:ext uri="{FF2B5EF4-FFF2-40B4-BE49-F238E27FC236}">
                <a16:creationId xmlns:a16="http://schemas.microsoft.com/office/drawing/2014/main" id="{50A03345-3CE9-44F4-B3F3-7AAE827DBDB9}"/>
              </a:ext>
            </a:extLst>
          </p:cNvPr>
          <p:cNvSpPr>
            <a:spLocks noGrp="1"/>
          </p:cNvSpPr>
          <p:nvPr>
            <p:ph type="dt" sz="half" idx="10"/>
          </p:nvPr>
        </p:nvSpPr>
        <p:spPr/>
        <p:txBody>
          <a:bodyPr/>
          <a:lstStyle/>
          <a:p>
            <a:fld id="{945D048D-CC5C-4066-857E-DC84FB1FE5A4}" type="datetime1">
              <a:rPr lang="en-US" smtClean="0"/>
              <a:t>9/19/2024</a:t>
            </a:fld>
            <a:endParaRPr lang="en-US" dirty="0"/>
          </a:p>
        </p:txBody>
      </p:sp>
    </p:spTree>
    <p:extLst>
      <p:ext uri="{BB962C8B-B14F-4D97-AF65-F5344CB8AC3E}">
        <p14:creationId xmlns:p14="http://schemas.microsoft.com/office/powerpoint/2010/main" val="232859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75" y="1744514"/>
            <a:ext cx="7840610" cy="302274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0" name="Line 13"/>
          <p:cNvSpPr>
            <a:spLocks noChangeShapeType="1"/>
          </p:cNvSpPr>
          <p:nvPr/>
        </p:nvSpPr>
        <p:spPr bwMode="auto">
          <a:xfrm flipV="1">
            <a:off x="2368742" y="4757081"/>
            <a:ext cx="172268" cy="238559"/>
          </a:xfrm>
          <a:prstGeom prst="line">
            <a:avLst/>
          </a:prstGeom>
          <a:noFill/>
          <a:ln w="38100">
            <a:solidFill>
              <a:schemeClr val="tx1">
                <a:lumMod val="50000"/>
                <a:lumOff val="50000"/>
              </a:schemeClr>
            </a:solidFill>
            <a:round/>
            <a:headEnd/>
            <a:tailEnd type="triangle" w="med" len="med"/>
          </a:ln>
          <a:effectLst/>
        </p:spPr>
        <p:txBody>
          <a:bodyPr wrap="square">
            <a:spAutoFit/>
          </a:bodyPr>
          <a:lstStyle/>
          <a:p>
            <a:pPr fontAlgn="base">
              <a:spcBef>
                <a:spcPct val="0"/>
              </a:spcBef>
              <a:spcAft>
                <a:spcPct val="0"/>
              </a:spcAft>
              <a:defRPr/>
            </a:pPr>
            <a:r>
              <a:rPr lang="en-US" sz="2400" dirty="0">
                <a:solidFill>
                  <a:prstClr val="black"/>
                </a:solidFill>
                <a:latin typeface="Times" pitchFamily="18" charset="0"/>
                <a:cs typeface="Arial" pitchFamily="34" charset="0"/>
              </a:rPr>
              <a:t>         </a:t>
            </a:r>
          </a:p>
        </p:txBody>
      </p:sp>
      <p:sp>
        <p:nvSpPr>
          <p:cNvPr id="31748" name="Title 1"/>
          <p:cNvSpPr>
            <a:spLocks noGrp="1"/>
          </p:cNvSpPr>
          <p:nvPr>
            <p:ph type="title"/>
          </p:nvPr>
        </p:nvSpPr>
        <p:spPr/>
        <p:txBody>
          <a:bodyPr/>
          <a:lstStyle/>
          <a:p>
            <a:pPr eaLnBrk="1" hangingPunct="1"/>
            <a:r>
              <a:rPr lang="en-US" altLang="en-US" dirty="0"/>
              <a:t>Step 4: </a:t>
            </a:r>
            <a:r>
              <a:rPr lang="en-US" altLang="en-US" dirty="0" err="1"/>
              <a:t>Subrecipient</a:t>
            </a:r>
            <a:r>
              <a:rPr lang="en-US" altLang="en-US" dirty="0"/>
              <a:t> Awards</a:t>
            </a:r>
          </a:p>
        </p:txBody>
      </p:sp>
      <p:sp>
        <p:nvSpPr>
          <p:cNvPr id="7" name="Line 13"/>
          <p:cNvSpPr>
            <a:spLocks noChangeShapeType="1"/>
          </p:cNvSpPr>
          <p:nvPr/>
        </p:nvSpPr>
        <p:spPr bwMode="auto">
          <a:xfrm>
            <a:off x="6765560" y="2746596"/>
            <a:ext cx="0" cy="1134347"/>
          </a:xfrm>
          <a:prstGeom prst="line">
            <a:avLst/>
          </a:prstGeom>
          <a:noFill/>
          <a:ln w="38100">
            <a:solidFill>
              <a:schemeClr val="tx1">
                <a:lumMod val="50000"/>
                <a:lumOff val="50000"/>
              </a:schemeClr>
            </a:solidFill>
            <a:round/>
            <a:headEnd/>
            <a:tailEnd type="triangle" w="med" len="med"/>
          </a:ln>
          <a:effectLst/>
        </p:spPr>
        <p:txBody>
          <a:bodyPr wrap="square">
            <a:spAutoFit/>
          </a:bodyPr>
          <a:lstStyle/>
          <a:p>
            <a:pPr fontAlgn="base">
              <a:spcBef>
                <a:spcPct val="0"/>
              </a:spcBef>
              <a:spcAft>
                <a:spcPct val="0"/>
              </a:spcAft>
              <a:defRPr/>
            </a:pPr>
            <a:r>
              <a:rPr lang="en-US" sz="2400" dirty="0">
                <a:solidFill>
                  <a:prstClr val="black"/>
                </a:solidFill>
                <a:latin typeface="Times" pitchFamily="18" charset="0"/>
                <a:cs typeface="Arial" pitchFamily="34" charset="0"/>
              </a:rPr>
              <a:t>         </a:t>
            </a:r>
          </a:p>
        </p:txBody>
      </p:sp>
      <p:sp>
        <p:nvSpPr>
          <p:cNvPr id="8" name="Text Box 3"/>
          <p:cNvSpPr txBox="1">
            <a:spLocks noChangeArrowheads="1"/>
          </p:cNvSpPr>
          <p:nvPr/>
        </p:nvSpPr>
        <p:spPr bwMode="auto">
          <a:xfrm>
            <a:off x="747245" y="4995641"/>
            <a:ext cx="3406775" cy="584775"/>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p>
            <a:pPr algn="ctr" fontAlgn="base">
              <a:spcBef>
                <a:spcPct val="0"/>
              </a:spcBef>
              <a:spcAft>
                <a:spcPct val="0"/>
              </a:spcAft>
              <a:defRPr/>
            </a:pPr>
            <a:r>
              <a:rPr lang="en-US" sz="1600" dirty="0">
                <a:solidFill>
                  <a:prstClr val="black"/>
                </a:solidFill>
                <a:ea typeface="ＭＳ Ｐゴシック"/>
                <a:cs typeface="ＭＳ Ｐゴシック"/>
              </a:rPr>
              <a:t>Each page has the contact information for the PMT Help Desk.</a:t>
            </a:r>
          </a:p>
        </p:txBody>
      </p:sp>
      <p:sp>
        <p:nvSpPr>
          <p:cNvPr id="9" name="Oval 8"/>
          <p:cNvSpPr/>
          <p:nvPr/>
        </p:nvSpPr>
        <p:spPr>
          <a:xfrm>
            <a:off x="2080150" y="4385458"/>
            <a:ext cx="4845050" cy="4556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5" name="Text Box 13"/>
          <p:cNvSpPr txBox="1">
            <a:spLocks noChangeArrowheads="1"/>
          </p:cNvSpPr>
          <p:nvPr/>
        </p:nvSpPr>
        <p:spPr bwMode="auto">
          <a:xfrm>
            <a:off x="5031495" y="1574814"/>
            <a:ext cx="3468129" cy="1400383"/>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lvl1pPr>
              <a:spcBef>
                <a:spcPct val="0"/>
              </a:spcBef>
              <a:defRPr>
                <a:solidFill>
                  <a:schemeClr val="tx1"/>
                </a:solidFill>
                <a:latin typeface="Arial" charset="0"/>
              </a:defRPr>
            </a:lvl1pPr>
            <a:lvl2pPr marL="742950" indent="-285750">
              <a:spcBef>
                <a:spcPct val="0"/>
              </a:spcBef>
              <a:defRPr>
                <a:solidFill>
                  <a:schemeClr val="tx1"/>
                </a:solidFill>
                <a:latin typeface="Arial" charset="0"/>
              </a:defRPr>
            </a:lvl2pPr>
            <a:lvl3pPr marL="1143000" indent="-228600">
              <a:spcBef>
                <a:spcPct val="0"/>
              </a:spcBef>
              <a:defRPr>
                <a:solidFill>
                  <a:schemeClr val="tx1"/>
                </a:solidFill>
                <a:latin typeface="Arial" charset="0"/>
              </a:defRPr>
            </a:lvl3pPr>
            <a:lvl4pPr marL="1600200" indent="-228600">
              <a:spcBef>
                <a:spcPct val="0"/>
              </a:spcBef>
              <a:defRPr>
                <a:solidFill>
                  <a:schemeClr val="tx1"/>
                </a:solidFill>
                <a:latin typeface="Arial" charset="0"/>
              </a:defRPr>
            </a:lvl4pPr>
            <a:lvl5pPr marL="2057400" indent="-228600">
              <a:spcBef>
                <a:spcPct val="0"/>
              </a:spcBef>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600"/>
              </a:spcBef>
              <a:spcAft>
                <a:spcPct val="0"/>
              </a:spcAft>
              <a:defRPr/>
            </a:pPr>
            <a:r>
              <a:rPr lang="en-US" sz="1600" dirty="0">
                <a:solidFill>
                  <a:prstClr val="black"/>
                </a:solidFill>
                <a:cs typeface="Arial" pitchFamily="34" charset="0"/>
              </a:rPr>
              <a:t>The purpose of the </a:t>
            </a:r>
            <a:r>
              <a:rPr lang="en-US" sz="1600" b="1" dirty="0" err="1">
                <a:solidFill>
                  <a:srgbClr val="C00000"/>
                </a:solidFill>
                <a:cs typeface="Arial" pitchFamily="34" charset="0"/>
              </a:rPr>
              <a:t>Subrecipient</a:t>
            </a:r>
            <a:r>
              <a:rPr lang="en-US" sz="1600" b="1" dirty="0">
                <a:solidFill>
                  <a:srgbClr val="C00000"/>
                </a:solidFill>
                <a:cs typeface="Arial" pitchFamily="34" charset="0"/>
              </a:rPr>
              <a:t> Awards</a:t>
            </a:r>
            <a:r>
              <a:rPr lang="en-US" sz="1600" dirty="0">
                <a:solidFill>
                  <a:srgbClr val="C00000"/>
                </a:solidFill>
                <a:cs typeface="Arial" pitchFamily="34" charset="0"/>
              </a:rPr>
              <a:t> </a:t>
            </a:r>
            <a:r>
              <a:rPr lang="en-US" sz="1600" dirty="0">
                <a:solidFill>
                  <a:prstClr val="black"/>
                </a:solidFill>
                <a:cs typeface="Arial" pitchFamily="34" charset="0"/>
              </a:rPr>
              <a:t>page is to give an overview of data entry for all awards. </a:t>
            </a:r>
          </a:p>
          <a:p>
            <a:pPr algn="ctr" fontAlgn="base">
              <a:spcBef>
                <a:spcPts val="600"/>
              </a:spcBef>
              <a:spcAft>
                <a:spcPct val="0"/>
              </a:spcAft>
              <a:defRPr/>
            </a:pPr>
            <a:r>
              <a:rPr lang="en-US" sz="1600" dirty="0">
                <a:solidFill>
                  <a:prstClr val="black"/>
                </a:solidFill>
                <a:cs typeface="Arial" pitchFamily="34" charset="0"/>
              </a:rPr>
              <a:t>Select the reporting period, and click</a:t>
            </a:r>
            <a:r>
              <a:rPr lang="en-US" sz="1600" dirty="0">
                <a:solidFill>
                  <a:srgbClr val="C00000"/>
                </a:solidFill>
                <a:cs typeface="Arial" pitchFamily="34" charset="0"/>
              </a:rPr>
              <a:t> </a:t>
            </a:r>
            <a:r>
              <a:rPr lang="en-US" sz="1600" b="1" dirty="0">
                <a:solidFill>
                  <a:srgbClr val="C00000"/>
                </a:solidFill>
                <a:cs typeface="Arial" pitchFamily="34" charset="0"/>
              </a:rPr>
              <a:t>Begin Reporting Process</a:t>
            </a:r>
            <a:r>
              <a:rPr lang="en-US" sz="1600" dirty="0">
                <a:solidFill>
                  <a:prstClr val="black"/>
                </a:solidFill>
                <a:cs typeface="Arial" pitchFamily="34" charset="0"/>
              </a:rPr>
              <a:t>.        </a:t>
            </a:r>
          </a:p>
        </p:txBody>
      </p:sp>
      <p:sp>
        <p:nvSpPr>
          <p:cNvPr id="3" name="Date Placeholder 2">
            <a:extLst>
              <a:ext uri="{FF2B5EF4-FFF2-40B4-BE49-F238E27FC236}">
                <a16:creationId xmlns:a16="http://schemas.microsoft.com/office/drawing/2014/main" id="{BD409A79-D574-4020-B0CF-F032789693C8}"/>
              </a:ext>
            </a:extLst>
          </p:cNvPr>
          <p:cNvSpPr>
            <a:spLocks noGrp="1"/>
          </p:cNvSpPr>
          <p:nvPr>
            <p:ph type="dt" sz="half" idx="10"/>
          </p:nvPr>
        </p:nvSpPr>
        <p:spPr/>
        <p:txBody>
          <a:bodyPr/>
          <a:lstStyle/>
          <a:p>
            <a:fld id="{28CD4889-DC90-4AF3-B5A8-5D8C323816C1}" type="datetime1">
              <a:rPr lang="en-US" smtClean="0"/>
              <a:t>9/19/2024</a:t>
            </a:fld>
            <a:endParaRPr lang="en-US" dirty="0"/>
          </a:p>
        </p:txBody>
      </p:sp>
    </p:spTree>
    <p:extLst>
      <p:ext uri="{BB962C8B-B14F-4D97-AF65-F5344CB8AC3E}">
        <p14:creationId xmlns:p14="http://schemas.microsoft.com/office/powerpoint/2010/main" val="4152462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t>Step 4: </a:t>
            </a:r>
            <a:r>
              <a:rPr lang="en-US" altLang="en-US" dirty="0" err="1"/>
              <a:t>Subrecipient</a:t>
            </a:r>
            <a:r>
              <a:rPr lang="en-US" altLang="en-US" dirty="0"/>
              <a:t> Awards</a:t>
            </a:r>
          </a:p>
        </p:txBody>
      </p:sp>
      <p:sp>
        <p:nvSpPr>
          <p:cNvPr id="6" name="Content Placeholder 2"/>
          <p:cNvSpPr txBox="1">
            <a:spLocks/>
          </p:cNvSpPr>
          <p:nvPr/>
        </p:nvSpPr>
        <p:spPr bwMode="auto">
          <a:xfrm>
            <a:off x="1039131" y="1899910"/>
            <a:ext cx="7100888" cy="2400657"/>
          </a:xfrm>
          <a:prstGeom prst="rect">
            <a:avLst/>
          </a:prstGeom>
          <a:noFill/>
          <a:ln w="38100">
            <a:solidFill>
              <a:schemeClr val="tx1">
                <a:lumMod val="50000"/>
                <a:lumOff val="50000"/>
              </a:schemeClr>
            </a:solidFill>
            <a:miter lim="800000"/>
            <a:headEnd/>
            <a:tailEnd/>
          </a:ln>
        </p:spPr>
        <p:txBody>
          <a:bodyPr>
            <a:spAutoFit/>
          </a:bodyPr>
          <a:lstStyle/>
          <a:p>
            <a:pPr marL="118872" fontAlgn="base">
              <a:spcBef>
                <a:spcPct val="50000"/>
              </a:spcBef>
              <a:spcAft>
                <a:spcPct val="0"/>
              </a:spcAft>
              <a:buFont typeface="Wingdings" pitchFamily="2" charset="2"/>
              <a:buNone/>
              <a:defRPr/>
            </a:pPr>
            <a:r>
              <a:rPr lang="en-US" sz="2400" b="1" dirty="0">
                <a:solidFill>
                  <a:prstClr val="black"/>
                </a:solidFill>
                <a:cs typeface="Arial" pitchFamily="34" charset="0"/>
              </a:rPr>
              <a:t>Status on the </a:t>
            </a:r>
            <a:r>
              <a:rPr lang="en-US" sz="2400" b="1" dirty="0" err="1">
                <a:solidFill>
                  <a:prstClr val="black"/>
                </a:solidFill>
                <a:cs typeface="Arial" pitchFamily="34" charset="0"/>
              </a:rPr>
              <a:t>Subrecipient</a:t>
            </a:r>
            <a:r>
              <a:rPr lang="en-US" sz="2400" b="1" dirty="0">
                <a:solidFill>
                  <a:prstClr val="black"/>
                </a:solidFill>
                <a:cs typeface="Arial" pitchFamily="34" charset="0"/>
              </a:rPr>
              <a:t> Awards page:</a:t>
            </a:r>
          </a:p>
          <a:p>
            <a:pPr marL="118872" fontAlgn="base">
              <a:spcBef>
                <a:spcPct val="50000"/>
              </a:spcBef>
              <a:spcAft>
                <a:spcPct val="0"/>
              </a:spcAft>
              <a:buFont typeface="Wingdings" pitchFamily="2" charset="2"/>
              <a:buNone/>
              <a:defRPr/>
            </a:pPr>
            <a:r>
              <a:rPr lang="en-US" sz="2000" b="1" dirty="0">
                <a:solidFill>
                  <a:srgbClr val="800000"/>
                </a:solidFill>
                <a:cs typeface="Arial" pitchFamily="34" charset="0"/>
              </a:rPr>
              <a:t>Not Started</a:t>
            </a:r>
            <a:r>
              <a:rPr lang="en-US" dirty="0">
                <a:solidFill>
                  <a:prstClr val="black"/>
                </a:solidFill>
                <a:cs typeface="Arial" pitchFamily="34" charset="0"/>
              </a:rPr>
              <a:t>:</a:t>
            </a:r>
            <a:r>
              <a:rPr lang="en-US" b="1" dirty="0">
                <a:solidFill>
                  <a:srgbClr val="C00000"/>
                </a:solidFill>
                <a:cs typeface="Arial" pitchFamily="34" charset="0"/>
              </a:rPr>
              <a:t> </a:t>
            </a:r>
            <a:r>
              <a:rPr lang="en-US" dirty="0">
                <a:solidFill>
                  <a:srgbClr val="000000"/>
                </a:solidFill>
                <a:cs typeface="Arial" pitchFamily="34" charset="0"/>
              </a:rPr>
              <a:t>Subrecipient has NOT saved any data.</a:t>
            </a:r>
          </a:p>
          <a:p>
            <a:pPr marL="118872" fontAlgn="base">
              <a:spcBef>
                <a:spcPct val="50000"/>
              </a:spcBef>
              <a:spcAft>
                <a:spcPct val="0"/>
              </a:spcAft>
              <a:buFont typeface="Wingdings" pitchFamily="2" charset="2"/>
              <a:buNone/>
              <a:defRPr/>
            </a:pPr>
            <a:r>
              <a:rPr lang="en-US" sz="2000" b="1" dirty="0">
                <a:solidFill>
                  <a:srgbClr val="800000"/>
                </a:solidFill>
                <a:cs typeface="Arial" pitchFamily="34" charset="0"/>
              </a:rPr>
              <a:t>In Progress</a:t>
            </a:r>
            <a:r>
              <a:rPr lang="en-US" sz="2000" dirty="0">
                <a:solidFill>
                  <a:prstClr val="black"/>
                </a:solidFill>
                <a:cs typeface="Arial" pitchFamily="34" charset="0"/>
              </a:rPr>
              <a:t>: </a:t>
            </a:r>
            <a:r>
              <a:rPr lang="en-US" dirty="0">
                <a:solidFill>
                  <a:srgbClr val="000000"/>
                </a:solidFill>
                <a:cs typeface="Arial" pitchFamily="34" charset="0"/>
              </a:rPr>
              <a:t>Subrecipient has begun entering data but has not completed the data entry process.</a:t>
            </a:r>
            <a:r>
              <a:rPr lang="en-US" b="1" dirty="0">
                <a:solidFill>
                  <a:srgbClr val="000000"/>
                </a:solidFill>
                <a:cs typeface="Arial" pitchFamily="34" charset="0"/>
              </a:rPr>
              <a:t> </a:t>
            </a:r>
          </a:p>
          <a:p>
            <a:pPr marL="118872" fontAlgn="base">
              <a:spcBef>
                <a:spcPct val="50000"/>
              </a:spcBef>
              <a:spcAft>
                <a:spcPct val="0"/>
              </a:spcAft>
              <a:buFont typeface="Wingdings" pitchFamily="2" charset="2"/>
              <a:buNone/>
              <a:defRPr/>
            </a:pPr>
            <a:r>
              <a:rPr lang="en-US" sz="2000" b="1" dirty="0">
                <a:solidFill>
                  <a:srgbClr val="800000"/>
                </a:solidFill>
                <a:cs typeface="Arial" pitchFamily="34" charset="0"/>
              </a:rPr>
              <a:t>Complete</a:t>
            </a:r>
            <a:r>
              <a:rPr lang="en-US" sz="2000" dirty="0">
                <a:solidFill>
                  <a:prstClr val="black"/>
                </a:solidFill>
                <a:cs typeface="Arial" pitchFamily="34" charset="0"/>
              </a:rPr>
              <a:t>: </a:t>
            </a:r>
            <a:r>
              <a:rPr lang="en-US" dirty="0">
                <a:solidFill>
                  <a:srgbClr val="000000"/>
                </a:solidFill>
                <a:cs typeface="Arial" pitchFamily="34" charset="0"/>
              </a:rPr>
              <a:t>Subrecipient has entered and saved data; the record is marked as complete.</a:t>
            </a:r>
          </a:p>
        </p:txBody>
      </p:sp>
      <p:sp>
        <p:nvSpPr>
          <p:cNvPr id="3" name="Date Placeholder 2">
            <a:extLst>
              <a:ext uri="{FF2B5EF4-FFF2-40B4-BE49-F238E27FC236}">
                <a16:creationId xmlns:a16="http://schemas.microsoft.com/office/drawing/2014/main" id="{67F90577-E1A1-4AEF-9BC9-0353F2610D73}"/>
              </a:ext>
            </a:extLst>
          </p:cNvPr>
          <p:cNvSpPr>
            <a:spLocks noGrp="1"/>
          </p:cNvSpPr>
          <p:nvPr>
            <p:ph type="dt" sz="half" idx="10"/>
          </p:nvPr>
        </p:nvSpPr>
        <p:spPr/>
        <p:txBody>
          <a:bodyPr/>
          <a:lstStyle/>
          <a:p>
            <a:fld id="{1CBF4EAF-7760-4F6C-9942-29735FC3E1F2}" type="datetime1">
              <a:rPr lang="en-US" smtClean="0"/>
              <a:t>9/19/2024</a:t>
            </a:fld>
            <a:endParaRPr lang="en-US" dirty="0"/>
          </a:p>
        </p:txBody>
      </p:sp>
    </p:spTree>
    <p:extLst>
      <p:ext uri="{BB962C8B-B14F-4D97-AF65-F5344CB8AC3E}">
        <p14:creationId xmlns:p14="http://schemas.microsoft.com/office/powerpoint/2010/main" val="1319651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reencapture of the General Information Module p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864" y="1101307"/>
            <a:ext cx="7230301" cy="4956194"/>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Step 5: General Award Information</a:t>
            </a:r>
          </a:p>
        </p:txBody>
      </p:sp>
      <p:sp>
        <p:nvSpPr>
          <p:cNvPr id="10" name="Line 17"/>
          <p:cNvSpPr>
            <a:spLocks noChangeShapeType="1"/>
          </p:cNvSpPr>
          <p:nvPr/>
        </p:nvSpPr>
        <p:spPr bwMode="auto">
          <a:xfrm flipH="1">
            <a:off x="3681341" y="3844924"/>
            <a:ext cx="1673297" cy="1208869"/>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1" name="Text Box 10"/>
          <p:cNvSpPr txBox="1">
            <a:spLocks noChangeArrowheads="1"/>
          </p:cNvSpPr>
          <p:nvPr/>
        </p:nvSpPr>
        <p:spPr bwMode="auto">
          <a:xfrm>
            <a:off x="6156327" y="5305425"/>
            <a:ext cx="2416174" cy="584200"/>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defPPr>
              <a:defRPr lang="en-US"/>
            </a:defPPr>
            <a:lvl1pPr algn="ctr">
              <a:spcBef>
                <a:spcPct val="50000"/>
              </a:spcBef>
              <a:defRPr sz="1600">
                <a:latin typeface="Arial" charset="0"/>
              </a:defRPr>
            </a:lvl1pPr>
          </a:lstStyle>
          <a:p>
            <a:pPr fontAlgn="base">
              <a:spcAft>
                <a:spcPct val="0"/>
              </a:spcAft>
              <a:defRPr/>
            </a:pPr>
            <a:r>
              <a:rPr lang="en-US" dirty="0">
                <a:solidFill>
                  <a:prstClr val="black"/>
                </a:solidFill>
                <a:cs typeface="Arial" pitchFamily="34" charset="0"/>
              </a:rPr>
              <a:t>Click </a:t>
            </a:r>
            <a:r>
              <a:rPr lang="en-US" b="1" dirty="0">
                <a:solidFill>
                  <a:srgbClr val="C00000"/>
                </a:solidFill>
                <a:cs typeface="Arial" pitchFamily="34" charset="0"/>
              </a:rPr>
              <a:t>Save</a:t>
            </a:r>
            <a:r>
              <a:rPr lang="en-US" dirty="0">
                <a:solidFill>
                  <a:srgbClr val="C00000"/>
                </a:solidFill>
                <a:cs typeface="Arial" pitchFamily="34" charset="0"/>
              </a:rPr>
              <a:t> </a:t>
            </a:r>
            <a:r>
              <a:rPr lang="en-US" b="1" dirty="0">
                <a:solidFill>
                  <a:srgbClr val="C00000"/>
                </a:solidFill>
                <a:cs typeface="Arial" pitchFamily="34" charset="0"/>
              </a:rPr>
              <a:t>&amp; Continue </a:t>
            </a:r>
            <a:r>
              <a:rPr lang="en-US" dirty="0">
                <a:solidFill>
                  <a:prstClr val="black"/>
                </a:solidFill>
                <a:cs typeface="Arial" pitchFamily="34" charset="0"/>
              </a:rPr>
              <a:t>to continue reporting.</a:t>
            </a:r>
          </a:p>
        </p:txBody>
      </p:sp>
      <p:sp>
        <p:nvSpPr>
          <p:cNvPr id="12" name="Line 17"/>
          <p:cNvSpPr>
            <a:spLocks noChangeShapeType="1"/>
          </p:cNvSpPr>
          <p:nvPr/>
        </p:nvSpPr>
        <p:spPr bwMode="auto">
          <a:xfrm flipH="1">
            <a:off x="5209891" y="5701540"/>
            <a:ext cx="946435" cy="188085"/>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6" name="Text Box 8"/>
          <p:cNvSpPr txBox="1">
            <a:spLocks noChangeArrowheads="1"/>
          </p:cNvSpPr>
          <p:nvPr/>
        </p:nvSpPr>
        <p:spPr bwMode="auto">
          <a:xfrm>
            <a:off x="4406418" y="2140015"/>
            <a:ext cx="4080357" cy="1723549"/>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p>
            <a:pPr algn="ctr" fontAlgn="base">
              <a:spcBef>
                <a:spcPct val="50000"/>
              </a:spcBef>
              <a:spcAft>
                <a:spcPct val="0"/>
              </a:spcAft>
              <a:defRPr/>
            </a:pPr>
            <a:r>
              <a:rPr lang="en-US" sz="1600" dirty="0">
                <a:solidFill>
                  <a:prstClr val="black"/>
                </a:solidFill>
                <a:cs typeface="Arial" pitchFamily="34" charset="0"/>
              </a:rPr>
              <a:t>The </a:t>
            </a:r>
            <a:r>
              <a:rPr lang="en-US" sz="1600" b="1" dirty="0">
                <a:solidFill>
                  <a:srgbClr val="C00000"/>
                </a:solidFill>
                <a:cs typeface="Arial" pitchFamily="34" charset="0"/>
              </a:rPr>
              <a:t>General</a:t>
            </a:r>
            <a:r>
              <a:rPr lang="en-US" sz="1600" b="1" dirty="0">
                <a:solidFill>
                  <a:srgbClr val="800000"/>
                </a:solidFill>
                <a:cs typeface="Arial" pitchFamily="34" charset="0"/>
              </a:rPr>
              <a:t> </a:t>
            </a:r>
            <a:r>
              <a:rPr lang="en-US" sz="1600" b="1" dirty="0">
                <a:solidFill>
                  <a:srgbClr val="C00000"/>
                </a:solidFill>
                <a:cs typeface="Arial" pitchFamily="34" charset="0"/>
              </a:rPr>
              <a:t>Information</a:t>
            </a:r>
            <a:r>
              <a:rPr lang="en-US" sz="1600" b="1" dirty="0">
                <a:solidFill>
                  <a:srgbClr val="800000"/>
                </a:solidFill>
                <a:cs typeface="Arial" pitchFamily="34" charset="0"/>
              </a:rPr>
              <a:t> </a:t>
            </a:r>
            <a:r>
              <a:rPr lang="en-US" sz="1600" dirty="0">
                <a:solidFill>
                  <a:prstClr val="black"/>
                </a:solidFill>
                <a:cs typeface="Arial" pitchFamily="34" charset="0"/>
              </a:rPr>
              <a:t>page is intended to determine whether or not there was any grant activity during the reporting period. </a:t>
            </a:r>
          </a:p>
          <a:p>
            <a:pPr algn="ctr" fontAlgn="base">
              <a:spcBef>
                <a:spcPts val="600"/>
              </a:spcBef>
              <a:spcAft>
                <a:spcPct val="0"/>
              </a:spcAft>
              <a:defRPr/>
            </a:pPr>
            <a:r>
              <a:rPr lang="en-US" sz="1600" dirty="0">
                <a:solidFill>
                  <a:prstClr val="black"/>
                </a:solidFill>
                <a:cs typeface="Arial" pitchFamily="34" charset="0"/>
              </a:rPr>
              <a:t>Check</a:t>
            </a:r>
            <a:r>
              <a:rPr lang="en-US" sz="1600" dirty="0">
                <a:solidFill>
                  <a:srgbClr val="800000"/>
                </a:solidFill>
                <a:cs typeface="Arial" pitchFamily="34" charset="0"/>
              </a:rPr>
              <a:t> </a:t>
            </a:r>
            <a:r>
              <a:rPr lang="en-US" sz="1600" b="1" dirty="0">
                <a:solidFill>
                  <a:srgbClr val="C00000"/>
                </a:solidFill>
                <a:cs typeface="Arial" pitchFamily="34" charset="0"/>
              </a:rPr>
              <a:t>Yes</a:t>
            </a:r>
            <a:r>
              <a:rPr lang="en-US" sz="1600" dirty="0">
                <a:solidFill>
                  <a:srgbClr val="C00000"/>
                </a:solidFill>
                <a:cs typeface="Arial" pitchFamily="34" charset="0"/>
              </a:rPr>
              <a:t> </a:t>
            </a:r>
            <a:r>
              <a:rPr lang="en-US" sz="1600" dirty="0">
                <a:solidFill>
                  <a:prstClr val="black"/>
                </a:solidFill>
                <a:cs typeface="Arial" pitchFamily="34" charset="0"/>
              </a:rPr>
              <a:t>if there was grant activity.</a:t>
            </a:r>
          </a:p>
          <a:p>
            <a:pPr algn="ctr" fontAlgn="base">
              <a:spcBef>
                <a:spcPts val="600"/>
              </a:spcBef>
              <a:spcAft>
                <a:spcPct val="0"/>
              </a:spcAft>
              <a:defRPr/>
            </a:pPr>
            <a:r>
              <a:rPr lang="en-US" sz="1600" dirty="0">
                <a:solidFill>
                  <a:prstClr val="black"/>
                </a:solidFill>
                <a:cs typeface="Arial" pitchFamily="34" charset="0"/>
              </a:rPr>
              <a:t>Check </a:t>
            </a:r>
            <a:r>
              <a:rPr lang="en-US" sz="1600" b="1" dirty="0">
                <a:solidFill>
                  <a:srgbClr val="C00000"/>
                </a:solidFill>
                <a:cs typeface="Arial" pitchFamily="34" charset="0"/>
              </a:rPr>
              <a:t>No</a:t>
            </a:r>
            <a:r>
              <a:rPr lang="en-US" sz="1600" dirty="0">
                <a:solidFill>
                  <a:srgbClr val="C00000"/>
                </a:solidFill>
                <a:cs typeface="Arial" pitchFamily="34" charset="0"/>
              </a:rPr>
              <a:t> </a:t>
            </a:r>
            <a:r>
              <a:rPr lang="en-US" sz="1600" dirty="0">
                <a:solidFill>
                  <a:prstClr val="black"/>
                </a:solidFill>
                <a:cs typeface="Arial" pitchFamily="34" charset="0"/>
              </a:rPr>
              <a:t>if no activity occurred and no funds were expended, and explain.</a:t>
            </a:r>
          </a:p>
        </p:txBody>
      </p:sp>
      <p:sp>
        <p:nvSpPr>
          <p:cNvPr id="3" name="Date Placeholder 2">
            <a:extLst>
              <a:ext uri="{FF2B5EF4-FFF2-40B4-BE49-F238E27FC236}">
                <a16:creationId xmlns:a16="http://schemas.microsoft.com/office/drawing/2014/main" id="{540728E0-F683-4C0C-B122-2306FEA843DF}"/>
              </a:ext>
            </a:extLst>
          </p:cNvPr>
          <p:cNvSpPr>
            <a:spLocks noGrp="1"/>
          </p:cNvSpPr>
          <p:nvPr>
            <p:ph type="dt" sz="half" idx="10"/>
          </p:nvPr>
        </p:nvSpPr>
        <p:spPr/>
        <p:txBody>
          <a:bodyPr/>
          <a:lstStyle/>
          <a:p>
            <a:fld id="{7B7D1913-E19F-4F6D-A8CF-A783DB52889F}" type="datetime1">
              <a:rPr lang="en-US" smtClean="0"/>
              <a:t>9/19/2024</a:t>
            </a:fld>
            <a:endParaRPr lang="en-US" dirty="0"/>
          </a:p>
        </p:txBody>
      </p:sp>
    </p:spTree>
    <p:extLst>
      <p:ext uri="{BB962C8B-B14F-4D97-AF65-F5344CB8AC3E}">
        <p14:creationId xmlns:p14="http://schemas.microsoft.com/office/powerpoint/2010/main" val="2971139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creencapture of the Law Enforcement Module screen."/>
          <p:cNvPicPr>
            <a:picLocks noChangeAspect="1" noChangeArrowheads="1"/>
          </p:cNvPicPr>
          <p:nvPr/>
        </p:nvPicPr>
        <p:blipFill rotWithShape="1">
          <a:blip r:embed="rId3">
            <a:extLst>
              <a:ext uri="{28A0092B-C50C-407E-A947-70E740481C1C}">
                <a14:useLocalDpi xmlns:a14="http://schemas.microsoft.com/office/drawing/2010/main" val="0"/>
              </a:ext>
            </a:extLst>
          </a:blip>
          <a:srcRect b="15349"/>
          <a:stretch/>
        </p:blipFill>
        <p:spPr bwMode="auto">
          <a:xfrm>
            <a:off x="443217" y="1249104"/>
            <a:ext cx="8181364" cy="373641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altLang="en-US" dirty="0"/>
              <a:t>Step 6: Data Entry</a:t>
            </a:r>
            <a:endParaRPr lang="en-US" dirty="0"/>
          </a:p>
        </p:txBody>
      </p:sp>
      <p:sp>
        <p:nvSpPr>
          <p:cNvPr id="6" name="Text Box 10"/>
          <p:cNvSpPr txBox="1">
            <a:spLocks noChangeArrowheads="1"/>
          </p:cNvSpPr>
          <p:nvPr/>
        </p:nvSpPr>
        <p:spPr bwMode="auto">
          <a:xfrm>
            <a:off x="5810250" y="2644071"/>
            <a:ext cx="3108620" cy="746358"/>
          </a:xfrm>
          <a:prstGeom prst="rect">
            <a:avLst/>
          </a:prstGeom>
          <a:solidFill>
            <a:schemeClr val="bg1"/>
          </a:solidFill>
          <a:ln w="38100">
            <a:solidFill>
              <a:schemeClr val="tx1">
                <a:lumMod val="50000"/>
                <a:lumOff val="50000"/>
              </a:schemeClr>
            </a:solidFill>
            <a:miter lim="800000"/>
            <a:headEnd/>
            <a:tailEnd/>
          </a:ln>
        </p:spPr>
        <p:txBody>
          <a:bodyPr wrap="square">
            <a:spAutoFit/>
          </a:bodyPr>
          <a:lstStyle>
            <a:defPPr>
              <a:defRPr lang="en-US"/>
            </a:defPPr>
            <a:lvl1pPr algn="ctr">
              <a:spcBef>
                <a:spcPct val="50000"/>
              </a:spcBef>
              <a:defRPr sz="1600">
                <a:latin typeface="Arial" charset="0"/>
              </a:defRPr>
            </a:lvl1pPr>
          </a:lstStyle>
          <a:p>
            <a:pPr fontAlgn="base">
              <a:lnSpc>
                <a:spcPts val="1700"/>
              </a:lnSpc>
              <a:spcBef>
                <a:spcPts val="0"/>
              </a:spcBef>
              <a:spcAft>
                <a:spcPct val="0"/>
              </a:spcAft>
              <a:defRPr/>
            </a:pPr>
            <a:r>
              <a:rPr lang="en-US" b="1" dirty="0">
                <a:solidFill>
                  <a:srgbClr val="C00000"/>
                </a:solidFill>
                <a:cs typeface="Arial" charset="0"/>
              </a:rPr>
              <a:t>Accordions</a:t>
            </a:r>
            <a:r>
              <a:rPr lang="en-US" b="1" dirty="0">
                <a:solidFill>
                  <a:srgbClr val="800000"/>
                </a:solidFill>
                <a:cs typeface="Arial" charset="0"/>
              </a:rPr>
              <a:t> </a:t>
            </a:r>
            <a:r>
              <a:rPr lang="en-US" dirty="0">
                <a:solidFill>
                  <a:prstClr val="black"/>
                </a:solidFill>
                <a:cs typeface="Arial" charset="0"/>
              </a:rPr>
              <a:t>expand to show the questions within the different sections in each module.</a:t>
            </a:r>
          </a:p>
        </p:txBody>
      </p:sp>
      <p:sp>
        <p:nvSpPr>
          <p:cNvPr id="7" name="Line 17"/>
          <p:cNvSpPr>
            <a:spLocks noChangeShapeType="1"/>
          </p:cNvSpPr>
          <p:nvPr/>
        </p:nvSpPr>
        <p:spPr bwMode="auto">
          <a:xfrm>
            <a:off x="7439025" y="3390429"/>
            <a:ext cx="834361" cy="1023058"/>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8" name="Line 17"/>
          <p:cNvSpPr>
            <a:spLocks noChangeShapeType="1"/>
          </p:cNvSpPr>
          <p:nvPr/>
        </p:nvSpPr>
        <p:spPr bwMode="auto">
          <a:xfrm>
            <a:off x="1699281" y="2498143"/>
            <a:ext cx="396219" cy="616435"/>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10" name="Text Box 18"/>
          <p:cNvSpPr txBox="1">
            <a:spLocks noChangeArrowheads="1"/>
          </p:cNvSpPr>
          <p:nvPr/>
        </p:nvSpPr>
        <p:spPr bwMode="auto">
          <a:xfrm>
            <a:off x="1248623" y="5103963"/>
            <a:ext cx="6646752" cy="830997"/>
          </a:xfrm>
          <a:prstGeom prst="rect">
            <a:avLst/>
          </a:prstGeom>
          <a:solidFill>
            <a:schemeClr val="bg1"/>
          </a:solidFill>
          <a:ln w="38100">
            <a:solidFill>
              <a:schemeClr val="bg1">
                <a:lumMod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fontAlgn="base">
              <a:spcBef>
                <a:spcPct val="50000"/>
              </a:spcBef>
              <a:spcAft>
                <a:spcPct val="0"/>
              </a:spcAft>
            </a:pPr>
            <a:r>
              <a:rPr lang="en-US" altLang="en-US" sz="1600" dirty="0">
                <a:solidFill>
                  <a:prstClr val="black"/>
                </a:solidFill>
                <a:latin typeface="Arial" charset="0"/>
                <a:cs typeface="Arial" pitchFamily="34" charset="0"/>
              </a:rPr>
              <a:t>Enter data for all fields. When you are finished, click </a:t>
            </a:r>
            <a:r>
              <a:rPr lang="en-US" altLang="en-US" sz="1600" b="1" dirty="0">
                <a:solidFill>
                  <a:srgbClr val="C00000"/>
                </a:solidFill>
                <a:latin typeface="Arial" charset="0"/>
                <a:cs typeface="Arial" pitchFamily="34" charset="0"/>
              </a:rPr>
              <a:t>Save &amp; Continue</a:t>
            </a:r>
            <a:r>
              <a:rPr lang="en-US" altLang="en-US" sz="1600" dirty="0">
                <a:solidFill>
                  <a:srgbClr val="C00000"/>
                </a:solidFill>
                <a:latin typeface="Arial" charset="0"/>
                <a:cs typeface="Arial" pitchFamily="34" charset="0"/>
              </a:rPr>
              <a:t> </a:t>
            </a:r>
            <a:r>
              <a:rPr lang="en-US" altLang="en-US" sz="1600" dirty="0">
                <a:solidFill>
                  <a:prstClr val="black"/>
                </a:solidFill>
                <a:latin typeface="Arial" charset="0"/>
                <a:cs typeface="Arial" pitchFamily="34" charset="0"/>
              </a:rPr>
              <a:t>to move on to the next tab. Click </a:t>
            </a:r>
            <a:r>
              <a:rPr lang="en-US" altLang="en-US" sz="1600" b="1" dirty="0">
                <a:solidFill>
                  <a:srgbClr val="C00000"/>
                </a:solidFill>
                <a:latin typeface="Arial" charset="0"/>
                <a:cs typeface="Arial" pitchFamily="34" charset="0"/>
              </a:rPr>
              <a:t>Save</a:t>
            </a:r>
            <a:r>
              <a:rPr lang="en-US" altLang="en-US" sz="1600" dirty="0">
                <a:solidFill>
                  <a:srgbClr val="C00000"/>
                </a:solidFill>
                <a:latin typeface="Arial" charset="0"/>
                <a:cs typeface="Arial" pitchFamily="34" charset="0"/>
              </a:rPr>
              <a:t> </a:t>
            </a:r>
            <a:r>
              <a:rPr lang="en-US" altLang="en-US" sz="1600" dirty="0">
                <a:solidFill>
                  <a:prstClr val="black"/>
                </a:solidFill>
                <a:latin typeface="Arial" charset="0"/>
                <a:cs typeface="Arial" pitchFamily="34" charset="0"/>
              </a:rPr>
              <a:t>if you need to save your data and continue working on the rest of the questions later.</a:t>
            </a:r>
          </a:p>
        </p:txBody>
      </p:sp>
      <p:sp>
        <p:nvSpPr>
          <p:cNvPr id="11" name="Line 17"/>
          <p:cNvSpPr>
            <a:spLocks noChangeShapeType="1"/>
          </p:cNvSpPr>
          <p:nvPr/>
        </p:nvSpPr>
        <p:spPr bwMode="auto">
          <a:xfrm flipH="1" flipV="1">
            <a:off x="4571999" y="4909316"/>
            <a:ext cx="1" cy="194646"/>
          </a:xfrm>
          <a:prstGeom prst="line">
            <a:avLst/>
          </a:prstGeom>
          <a:noFill/>
          <a:ln w="38100">
            <a:solidFill>
              <a:schemeClr val="tx1">
                <a:lumMod val="50000"/>
                <a:lumOff val="50000"/>
              </a:schemeClr>
            </a:solidFill>
            <a:round/>
            <a:headEnd/>
            <a:tailEnd type="triangle" w="med" len="med"/>
          </a:ln>
        </p:spPr>
        <p:txBody>
          <a:bodyPr/>
          <a:lstStyle/>
          <a:p>
            <a:pPr fontAlgn="base">
              <a:spcBef>
                <a:spcPct val="0"/>
              </a:spcBef>
              <a:spcAft>
                <a:spcPct val="0"/>
              </a:spcAft>
              <a:defRPr/>
            </a:pPr>
            <a:endParaRPr lang="en-US" dirty="0">
              <a:solidFill>
                <a:prstClr val="black"/>
              </a:solidFill>
              <a:cs typeface="Arial" pitchFamily="34" charset="0"/>
            </a:endParaRPr>
          </a:p>
        </p:txBody>
      </p:sp>
      <p:sp>
        <p:nvSpPr>
          <p:cNvPr id="5" name="Text Box 8"/>
          <p:cNvSpPr txBox="1">
            <a:spLocks noChangeArrowheads="1"/>
          </p:cNvSpPr>
          <p:nvPr/>
        </p:nvSpPr>
        <p:spPr bwMode="auto">
          <a:xfrm>
            <a:off x="303870" y="1192657"/>
            <a:ext cx="2790825" cy="1305486"/>
          </a:xfrm>
          <a:prstGeom prst="rect">
            <a:avLst/>
          </a:prstGeom>
          <a:solidFill>
            <a:schemeClr val="bg1"/>
          </a:solidFill>
          <a:ln w="38100">
            <a:solidFill>
              <a:schemeClr val="tx1">
                <a:lumMod val="50000"/>
                <a:lumOff val="50000"/>
              </a:schemeClr>
            </a:solidFill>
            <a:miter lim="800000"/>
            <a:headEnd/>
            <a:tailEnd/>
          </a:ln>
        </p:spPr>
        <p:txBody>
          <a:bodyPr>
            <a:spAutoFit/>
          </a:bodyPr>
          <a:lstStyle/>
          <a:p>
            <a:pPr algn="ctr" fontAlgn="base">
              <a:lnSpc>
                <a:spcPts val="1700"/>
              </a:lnSpc>
              <a:spcBef>
                <a:spcPct val="50000"/>
              </a:spcBef>
              <a:spcAft>
                <a:spcPct val="0"/>
              </a:spcAft>
              <a:defRPr/>
            </a:pPr>
            <a:r>
              <a:rPr lang="en-US" sz="1600" b="1" dirty="0">
                <a:solidFill>
                  <a:srgbClr val="C00000"/>
                </a:solidFill>
                <a:cs typeface="Arial" charset="0"/>
              </a:rPr>
              <a:t>Tabs</a:t>
            </a:r>
            <a:r>
              <a:rPr lang="en-US" sz="1600" b="1" dirty="0">
                <a:solidFill>
                  <a:srgbClr val="800000"/>
                </a:solidFill>
                <a:cs typeface="Arial" charset="0"/>
              </a:rPr>
              <a:t> </a:t>
            </a:r>
            <a:r>
              <a:rPr lang="en-US" sz="1600" dirty="0">
                <a:solidFill>
                  <a:prstClr val="black"/>
                </a:solidFill>
                <a:cs typeface="Arial" charset="0"/>
              </a:rPr>
              <a:t>allow you to move between different activity/program modules.</a:t>
            </a:r>
          </a:p>
          <a:p>
            <a:pPr algn="ctr" fontAlgn="base">
              <a:lnSpc>
                <a:spcPts val="1700"/>
              </a:lnSpc>
              <a:spcBef>
                <a:spcPct val="50000"/>
              </a:spcBef>
              <a:spcAft>
                <a:spcPct val="0"/>
              </a:spcAft>
              <a:defRPr/>
            </a:pPr>
            <a:r>
              <a:rPr lang="en-US" sz="1600" dirty="0">
                <a:solidFill>
                  <a:prstClr val="black"/>
                </a:solidFill>
                <a:cs typeface="Arial" charset="0"/>
              </a:rPr>
              <a:t>More tabs will appear based on your funding allocations.</a:t>
            </a:r>
          </a:p>
        </p:txBody>
      </p:sp>
      <p:sp>
        <p:nvSpPr>
          <p:cNvPr id="3" name="Date Placeholder 2">
            <a:extLst>
              <a:ext uri="{FF2B5EF4-FFF2-40B4-BE49-F238E27FC236}">
                <a16:creationId xmlns:a16="http://schemas.microsoft.com/office/drawing/2014/main" id="{1B48BAB8-7298-480E-8430-E35AB4DBD351}"/>
              </a:ext>
            </a:extLst>
          </p:cNvPr>
          <p:cNvSpPr>
            <a:spLocks noGrp="1"/>
          </p:cNvSpPr>
          <p:nvPr>
            <p:ph type="dt" sz="half" idx="10"/>
          </p:nvPr>
        </p:nvSpPr>
        <p:spPr/>
        <p:txBody>
          <a:bodyPr/>
          <a:lstStyle/>
          <a:p>
            <a:fld id="{57B4E892-2427-458A-82A2-B3932E81BF14}" type="datetime1">
              <a:rPr lang="en-US" smtClean="0"/>
              <a:t>9/19/2024</a:t>
            </a:fld>
            <a:endParaRPr lang="en-US" dirty="0"/>
          </a:p>
        </p:txBody>
      </p:sp>
    </p:spTree>
    <p:extLst>
      <p:ext uri="{BB962C8B-B14F-4D97-AF65-F5344CB8AC3E}">
        <p14:creationId xmlns:p14="http://schemas.microsoft.com/office/powerpoint/2010/main" val="2128441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Screencapture of Question 7, with answer &quot;B&quot; selected, and the next question i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38" y="1551261"/>
            <a:ext cx="5422958" cy="2018376"/>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altLang="en-US" dirty="0"/>
              <a:t>Step 6: Data Entry</a:t>
            </a:r>
            <a:endParaRPr lang="en-US" dirty="0"/>
          </a:p>
        </p:txBody>
      </p:sp>
      <p:pic>
        <p:nvPicPr>
          <p:cNvPr id="5124" name="Picture 4" descr="Screencapture of Question 7, with answer &quot;A&quot; selected, and Question 8 has appeared below Question 7."/>
          <p:cNvPicPr>
            <a:picLocks noChangeAspect="1" noChangeArrowheads="1"/>
          </p:cNvPicPr>
          <p:nvPr/>
        </p:nvPicPr>
        <p:blipFill rotWithShape="1">
          <a:blip r:embed="rId4">
            <a:extLst>
              <a:ext uri="{28A0092B-C50C-407E-A947-70E740481C1C}">
                <a14:useLocalDpi xmlns:a14="http://schemas.microsoft.com/office/drawing/2010/main" val="0"/>
              </a:ext>
            </a:extLst>
          </a:blip>
          <a:srcRect r="1332"/>
          <a:stretch/>
        </p:blipFill>
        <p:spPr bwMode="auto">
          <a:xfrm>
            <a:off x="2301767" y="2213748"/>
            <a:ext cx="6537434" cy="3579741"/>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10" name="Line 17"/>
          <p:cNvSpPr>
            <a:spLocks noChangeShapeType="1"/>
          </p:cNvSpPr>
          <p:nvPr/>
        </p:nvSpPr>
        <p:spPr bwMode="auto">
          <a:xfrm>
            <a:off x="1124608" y="2118820"/>
            <a:ext cx="1576552" cy="628899"/>
          </a:xfrm>
          <a:prstGeom prst="line">
            <a:avLst/>
          </a:prstGeom>
          <a:noFill/>
          <a:ln w="38100">
            <a:solidFill>
              <a:schemeClr val="tx1">
                <a:lumMod val="50000"/>
                <a:lumOff val="50000"/>
              </a:schemeClr>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defRPr/>
            </a:pPr>
            <a:endParaRPr lang="en-US" sz="2400">
              <a:solidFill>
                <a:prstClr val="black"/>
              </a:solidFill>
              <a:latin typeface="Times" pitchFamily="18" charset="0"/>
              <a:cs typeface="Arial" pitchFamily="34" charset="0"/>
            </a:endParaRPr>
          </a:p>
        </p:txBody>
      </p:sp>
      <p:sp>
        <p:nvSpPr>
          <p:cNvPr id="11" name="Text Box 18"/>
          <p:cNvSpPr txBox="1">
            <a:spLocks noChangeArrowheads="1"/>
          </p:cNvSpPr>
          <p:nvPr/>
        </p:nvSpPr>
        <p:spPr bwMode="auto">
          <a:xfrm>
            <a:off x="4982087" y="1309448"/>
            <a:ext cx="3945340" cy="1523494"/>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chemeClr val="bg2">
                      <a:alpha val="50000"/>
                    </a:schemeClr>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fontAlgn="base">
              <a:lnSpc>
                <a:spcPts val="1700"/>
              </a:lnSpc>
              <a:spcBef>
                <a:spcPct val="50000"/>
              </a:spcBef>
              <a:spcAft>
                <a:spcPct val="0"/>
              </a:spcAft>
              <a:defRPr/>
            </a:pPr>
            <a:r>
              <a:rPr lang="en-US" altLang="en-US" sz="1600" dirty="0">
                <a:solidFill>
                  <a:prstClr val="black"/>
                </a:solidFill>
                <a:latin typeface="Arial" charset="0"/>
                <a:cs typeface="Arial" pitchFamily="34" charset="0"/>
              </a:rPr>
              <a:t>Skip questions determine whether or not you need to answer additional questions related to a specific service or activity. </a:t>
            </a:r>
          </a:p>
          <a:p>
            <a:pPr algn="ctr" fontAlgn="base">
              <a:lnSpc>
                <a:spcPts val="1700"/>
              </a:lnSpc>
              <a:spcBef>
                <a:spcPct val="50000"/>
              </a:spcBef>
              <a:spcAft>
                <a:spcPct val="0"/>
              </a:spcAft>
              <a:defRPr/>
            </a:pPr>
            <a:r>
              <a:rPr lang="en-US" altLang="en-US" sz="1600" dirty="0">
                <a:solidFill>
                  <a:prstClr val="black"/>
                </a:solidFill>
                <a:latin typeface="Arial" charset="0"/>
                <a:cs typeface="Arial" pitchFamily="34" charset="0"/>
              </a:rPr>
              <a:t>If you need to answer additional questions, the skip question will expand. If not, no questions appear.</a:t>
            </a:r>
          </a:p>
        </p:txBody>
      </p:sp>
      <p:sp>
        <p:nvSpPr>
          <p:cNvPr id="3" name="Date Placeholder 2">
            <a:extLst>
              <a:ext uri="{FF2B5EF4-FFF2-40B4-BE49-F238E27FC236}">
                <a16:creationId xmlns:a16="http://schemas.microsoft.com/office/drawing/2014/main" id="{F9B4BE48-F74A-4A0C-8C6C-5A04660A6097}"/>
              </a:ext>
            </a:extLst>
          </p:cNvPr>
          <p:cNvSpPr>
            <a:spLocks noGrp="1"/>
          </p:cNvSpPr>
          <p:nvPr>
            <p:ph type="dt" sz="half" idx="10"/>
          </p:nvPr>
        </p:nvSpPr>
        <p:spPr/>
        <p:txBody>
          <a:bodyPr/>
          <a:lstStyle/>
          <a:p>
            <a:fld id="{D97566E1-8206-4E7E-9F86-E56B22EC8D58}" type="datetime1">
              <a:rPr lang="en-US" smtClean="0"/>
              <a:t>9/19/2024</a:t>
            </a:fld>
            <a:endParaRPr lang="en-US" dirty="0"/>
          </a:p>
        </p:txBody>
      </p:sp>
    </p:spTree>
    <p:extLst>
      <p:ext uri="{BB962C8B-B14F-4D97-AF65-F5344CB8AC3E}">
        <p14:creationId xmlns:p14="http://schemas.microsoft.com/office/powerpoint/2010/main" val="1857360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creencapture of the Goals and Objectives Module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378" y="1148700"/>
            <a:ext cx="7461250" cy="4874578"/>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normAutofit fontScale="90000"/>
          </a:bodyPr>
          <a:lstStyle/>
          <a:p>
            <a:r>
              <a:rPr lang="en-US" dirty="0"/>
              <a:t>Step 6: Data Entry (Goals and Objectives)</a:t>
            </a:r>
          </a:p>
        </p:txBody>
      </p:sp>
      <p:sp>
        <p:nvSpPr>
          <p:cNvPr id="5" name="Text Box 15"/>
          <p:cNvSpPr txBox="1">
            <a:spLocks noChangeArrowheads="1"/>
          </p:cNvSpPr>
          <p:nvPr/>
        </p:nvSpPr>
        <p:spPr bwMode="auto">
          <a:xfrm>
            <a:off x="3983203" y="3493583"/>
            <a:ext cx="4582235" cy="2323713"/>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blurRad="50800" dist="38100" dir="18900000" algn="bl" rotWithShape="0">
                    <a:srgbClr val="000000">
                      <a:alpha val="39999"/>
                    </a:srgbClr>
                  </a:outerShdw>
                </a:effectLst>
              </a14:hiddenEffects>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lgn="ctr" fontAlgn="base">
              <a:spcBef>
                <a:spcPts val="600"/>
              </a:spcBef>
              <a:spcAft>
                <a:spcPct val="0"/>
              </a:spcAft>
              <a:defRPr/>
            </a:pPr>
            <a:r>
              <a:rPr lang="en-US" sz="1400" dirty="0">
                <a:solidFill>
                  <a:prstClr val="black"/>
                </a:solidFill>
                <a:latin typeface="Arial" charset="0"/>
                <a:cs typeface="Arial" pitchFamily="34" charset="0"/>
              </a:rPr>
              <a:t>During the April–June and October–December reporting periods, you will see the </a:t>
            </a:r>
            <a:r>
              <a:rPr lang="en-US" sz="1400" b="1" dirty="0">
                <a:solidFill>
                  <a:srgbClr val="C00000"/>
                </a:solidFill>
                <a:latin typeface="Arial" charset="0"/>
                <a:cs typeface="Arial" pitchFamily="34" charset="0"/>
              </a:rPr>
              <a:t>Goals and Objectives</a:t>
            </a:r>
            <a:r>
              <a:rPr lang="en-US" sz="1400" dirty="0">
                <a:solidFill>
                  <a:srgbClr val="C00000"/>
                </a:solidFill>
                <a:latin typeface="Arial" charset="0"/>
                <a:cs typeface="Arial" pitchFamily="34" charset="0"/>
              </a:rPr>
              <a:t> </a:t>
            </a:r>
            <a:r>
              <a:rPr lang="en-US" sz="1400" dirty="0">
                <a:solidFill>
                  <a:prstClr val="black"/>
                </a:solidFill>
                <a:latin typeface="Arial" charset="0"/>
                <a:cs typeface="Arial" pitchFamily="34" charset="0"/>
              </a:rPr>
              <a:t>questions. Your response to these questions should reflect activity during the </a:t>
            </a:r>
            <a:r>
              <a:rPr lang="en-US" sz="1400" b="1" dirty="0">
                <a:solidFill>
                  <a:prstClr val="black"/>
                </a:solidFill>
                <a:latin typeface="Arial" charset="0"/>
                <a:cs typeface="Arial" pitchFamily="34" charset="0"/>
              </a:rPr>
              <a:t>previous</a:t>
            </a:r>
            <a:r>
              <a:rPr lang="en-US" sz="1400" dirty="0">
                <a:solidFill>
                  <a:prstClr val="black"/>
                </a:solidFill>
                <a:latin typeface="Arial" charset="0"/>
                <a:cs typeface="Arial" pitchFamily="34" charset="0"/>
              </a:rPr>
              <a:t> </a:t>
            </a:r>
            <a:r>
              <a:rPr lang="en-US" sz="1400" b="1" dirty="0">
                <a:solidFill>
                  <a:prstClr val="black"/>
                </a:solidFill>
                <a:latin typeface="Arial" charset="0"/>
                <a:cs typeface="Arial" pitchFamily="34" charset="0"/>
              </a:rPr>
              <a:t>6-month</a:t>
            </a:r>
            <a:r>
              <a:rPr lang="en-US" sz="1400" dirty="0">
                <a:solidFill>
                  <a:prstClr val="black"/>
                </a:solidFill>
                <a:latin typeface="Arial" charset="0"/>
                <a:cs typeface="Arial" pitchFamily="34" charset="0"/>
              </a:rPr>
              <a:t> period (January–June or July–December), regardless of whether or not your award was “operational.”</a:t>
            </a:r>
          </a:p>
          <a:p>
            <a:pPr algn="ctr" fontAlgn="base">
              <a:spcBef>
                <a:spcPts val="600"/>
              </a:spcBef>
              <a:spcAft>
                <a:spcPct val="0"/>
              </a:spcAft>
              <a:defRPr/>
            </a:pPr>
            <a:r>
              <a:rPr lang="en-US" sz="1400" dirty="0">
                <a:solidFill>
                  <a:prstClr val="black"/>
                </a:solidFill>
                <a:latin typeface="Arial" charset="0"/>
                <a:cs typeface="Arial" pitchFamily="34" charset="0"/>
              </a:rPr>
              <a:t>If you’re closing out the award and this is the last reporting period of data submitted in the PMT, your response should reflect activity since your last submission of goals and objectives data in the PMT.</a:t>
            </a:r>
          </a:p>
        </p:txBody>
      </p:sp>
      <p:sp>
        <p:nvSpPr>
          <p:cNvPr id="3" name="Date Placeholder 2">
            <a:extLst>
              <a:ext uri="{FF2B5EF4-FFF2-40B4-BE49-F238E27FC236}">
                <a16:creationId xmlns:a16="http://schemas.microsoft.com/office/drawing/2014/main" id="{55291D48-68EB-458F-A5A8-444DB8A7FF41}"/>
              </a:ext>
            </a:extLst>
          </p:cNvPr>
          <p:cNvSpPr>
            <a:spLocks noGrp="1"/>
          </p:cNvSpPr>
          <p:nvPr>
            <p:ph type="dt" sz="half" idx="10"/>
          </p:nvPr>
        </p:nvSpPr>
        <p:spPr/>
        <p:txBody>
          <a:bodyPr/>
          <a:lstStyle/>
          <a:p>
            <a:fld id="{5160FBFA-F1C2-4132-9FA4-4342D8702C70}" type="datetime1">
              <a:rPr lang="en-US" smtClean="0"/>
              <a:t>9/19/2024</a:t>
            </a:fld>
            <a:endParaRPr lang="en-US" dirty="0"/>
          </a:p>
        </p:txBody>
      </p:sp>
    </p:spTree>
    <p:extLst>
      <p:ext uri="{BB962C8B-B14F-4D97-AF65-F5344CB8AC3E}">
        <p14:creationId xmlns:p14="http://schemas.microsoft.com/office/powerpoint/2010/main" val="39437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6: Data Entry (Goals and Objectives)</a:t>
            </a:r>
          </a:p>
        </p:txBody>
      </p:sp>
      <p:pic>
        <p:nvPicPr>
          <p:cNvPr id="5" name="Picture 4" descr="Screencapture of Question 6 of the Activity page."/>
          <p:cNvPicPr>
            <a:picLocks noChangeAspect="1" noChangeArrowheads="1"/>
          </p:cNvPicPr>
          <p:nvPr/>
        </p:nvPicPr>
        <p:blipFill rotWithShape="1">
          <a:blip r:embed="rId3">
            <a:extLst>
              <a:ext uri="{28A0092B-C50C-407E-A947-70E740481C1C}">
                <a14:useLocalDpi xmlns:a14="http://schemas.microsoft.com/office/drawing/2010/main" val="0"/>
              </a:ext>
            </a:extLst>
          </a:blip>
          <a:srcRect l="1107" t="4011" r="1164" b="4530"/>
          <a:stretch/>
        </p:blipFill>
        <p:spPr bwMode="auto">
          <a:xfrm>
            <a:off x="1276349" y="3267073"/>
            <a:ext cx="7067551" cy="170497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 Box 6"/>
          <p:cNvSpPr txBox="1">
            <a:spLocks noChangeArrowheads="1"/>
          </p:cNvSpPr>
          <p:nvPr/>
        </p:nvSpPr>
        <p:spPr bwMode="auto">
          <a:xfrm>
            <a:off x="3105843" y="4761193"/>
            <a:ext cx="5523807" cy="118237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lnSpc>
                <a:spcPts val="1700"/>
              </a:lnSpc>
              <a:spcBef>
                <a:spcPct val="50000"/>
              </a:spcBef>
              <a:defRPr/>
            </a:pPr>
            <a:r>
              <a:rPr lang="en-US" altLang="en-US" sz="1600" dirty="0">
                <a:solidFill>
                  <a:prstClr val="black"/>
                </a:solidFill>
                <a:latin typeface="Arial" charset="0"/>
                <a:cs typeface="Arial" pitchFamily="34" charset="0"/>
              </a:rPr>
              <a:t>On the </a:t>
            </a:r>
            <a:r>
              <a:rPr lang="en-US" altLang="en-US" sz="1600" b="1" dirty="0">
                <a:solidFill>
                  <a:srgbClr val="C00000"/>
                </a:solidFill>
                <a:latin typeface="Arial" charset="0"/>
                <a:cs typeface="Arial" pitchFamily="34" charset="0"/>
              </a:rPr>
              <a:t>Goals and Objectives </a:t>
            </a:r>
            <a:r>
              <a:rPr lang="en-US" altLang="en-US" sz="1600" dirty="0">
                <a:solidFill>
                  <a:prstClr val="black"/>
                </a:solidFill>
                <a:latin typeface="Arial" charset="0"/>
                <a:cs typeface="Arial" pitchFamily="34" charset="0"/>
              </a:rPr>
              <a:t>tab, answer questions regarding each of your program’s goals. Click </a:t>
            </a:r>
            <a:r>
              <a:rPr lang="en-US" altLang="en-US" sz="1600" b="1" dirty="0">
                <a:solidFill>
                  <a:srgbClr val="C00000"/>
                </a:solidFill>
                <a:latin typeface="Arial" charset="0"/>
                <a:cs typeface="Arial" pitchFamily="34" charset="0"/>
              </a:rPr>
              <a:t>Add Another Goal </a:t>
            </a:r>
            <a:r>
              <a:rPr lang="en-US" altLang="en-US" sz="1600" dirty="0">
                <a:solidFill>
                  <a:prstClr val="black"/>
                </a:solidFill>
                <a:latin typeface="Arial" charset="0"/>
                <a:cs typeface="Arial" pitchFamily="34" charset="0"/>
              </a:rPr>
              <a:t>or </a:t>
            </a:r>
            <a:r>
              <a:rPr lang="en-US" altLang="en-US" sz="1600" b="1" dirty="0">
                <a:solidFill>
                  <a:srgbClr val="C00000"/>
                </a:solidFill>
                <a:latin typeface="Arial" charset="0"/>
                <a:cs typeface="Arial" pitchFamily="34" charset="0"/>
              </a:rPr>
              <a:t>Delete Goal</a:t>
            </a:r>
            <a:r>
              <a:rPr lang="en-US" altLang="en-US" sz="1600" b="1" dirty="0">
                <a:solidFill>
                  <a:srgbClr val="800000"/>
                </a:solidFill>
                <a:latin typeface="Arial" charset="0"/>
                <a:cs typeface="Arial" pitchFamily="34" charset="0"/>
              </a:rPr>
              <a:t> </a:t>
            </a:r>
            <a:r>
              <a:rPr lang="en-US" altLang="en-US" sz="1600" dirty="0">
                <a:solidFill>
                  <a:prstClr val="black"/>
                </a:solidFill>
                <a:latin typeface="Arial" charset="0"/>
                <a:cs typeface="Arial" pitchFamily="34" charset="0"/>
              </a:rPr>
              <a:t>to add or delete a goal entry. Once you have answered all questions, click the </a:t>
            </a:r>
            <a:r>
              <a:rPr lang="en-US" altLang="en-US" sz="1600" b="1" dirty="0">
                <a:solidFill>
                  <a:srgbClr val="C00000"/>
                </a:solidFill>
                <a:latin typeface="Arial" pitchFamily="34" charset="0"/>
                <a:cs typeface="Arial" pitchFamily="34" charset="0"/>
              </a:rPr>
              <a:t>Activity </a:t>
            </a:r>
            <a:r>
              <a:rPr lang="en-US" altLang="en-US" sz="1600" dirty="0">
                <a:solidFill>
                  <a:prstClr val="black"/>
                </a:solidFill>
                <a:latin typeface="Arial" charset="0"/>
                <a:cs typeface="Arial" pitchFamily="34" charset="0"/>
              </a:rPr>
              <a:t>tab to finish answering questions for the section.</a:t>
            </a:r>
          </a:p>
        </p:txBody>
      </p:sp>
      <p:pic>
        <p:nvPicPr>
          <p:cNvPr id="5124" name="Picture 4" descr="Screencapture of Question 4, with a circle highlighting &quot;Add Another Goal&quot; and &quot;Delete Goal&quot; below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68" y="1167183"/>
            <a:ext cx="5120640" cy="1938054"/>
          </a:xfrm>
          <a:prstGeom prst="rect">
            <a:avLst/>
          </a:prstGeom>
          <a:noFill/>
          <a:ln w="127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7" name="Oval 6"/>
          <p:cNvSpPr/>
          <p:nvPr/>
        </p:nvSpPr>
        <p:spPr bwMode="auto">
          <a:xfrm>
            <a:off x="463439" y="2800384"/>
            <a:ext cx="2375337" cy="362004"/>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cs typeface="Arial" pitchFamily="34" charset="0"/>
            </a:endParaRPr>
          </a:p>
        </p:txBody>
      </p:sp>
      <p:sp>
        <p:nvSpPr>
          <p:cNvPr id="3" name="Date Placeholder 2">
            <a:extLst>
              <a:ext uri="{FF2B5EF4-FFF2-40B4-BE49-F238E27FC236}">
                <a16:creationId xmlns:a16="http://schemas.microsoft.com/office/drawing/2014/main" id="{36894C2F-F1E7-438A-B72E-DC3CA098450C}"/>
              </a:ext>
            </a:extLst>
          </p:cNvPr>
          <p:cNvSpPr>
            <a:spLocks noGrp="1"/>
          </p:cNvSpPr>
          <p:nvPr>
            <p:ph type="dt" sz="half" idx="10"/>
          </p:nvPr>
        </p:nvSpPr>
        <p:spPr/>
        <p:txBody>
          <a:bodyPr/>
          <a:lstStyle/>
          <a:p>
            <a:fld id="{A0A2B9E3-FDF8-4D53-86BD-3564A700BF28}" type="datetime1">
              <a:rPr lang="en-US" smtClean="0"/>
              <a:t>9/19/2024</a:t>
            </a:fld>
            <a:endParaRPr lang="en-US" dirty="0"/>
          </a:p>
        </p:txBody>
      </p:sp>
    </p:spTree>
    <p:extLst>
      <p:ext uri="{BB962C8B-B14F-4D97-AF65-F5344CB8AC3E}">
        <p14:creationId xmlns:p14="http://schemas.microsoft.com/office/powerpoint/2010/main" val="1542116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creencapture of the Enter Dat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59" y="1673867"/>
            <a:ext cx="7803974" cy="409949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Step 6: Data Entry (Review)</a:t>
            </a:r>
          </a:p>
        </p:txBody>
      </p:sp>
      <p:sp>
        <p:nvSpPr>
          <p:cNvPr id="8" name="Text Box 6"/>
          <p:cNvSpPr txBox="1">
            <a:spLocks noChangeArrowheads="1"/>
          </p:cNvSpPr>
          <p:nvPr/>
        </p:nvSpPr>
        <p:spPr bwMode="auto">
          <a:xfrm>
            <a:off x="2799300" y="4667670"/>
            <a:ext cx="5880726" cy="1323439"/>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defRPr/>
            </a:pPr>
            <a:r>
              <a:rPr lang="en-US" altLang="en-US" sz="1600" dirty="0">
                <a:solidFill>
                  <a:prstClr val="black"/>
                </a:solidFill>
                <a:latin typeface="Arial" charset="0"/>
                <a:cs typeface="Arial" pitchFamily="34" charset="0"/>
              </a:rPr>
              <a:t>The </a:t>
            </a:r>
            <a:r>
              <a:rPr lang="en-US" altLang="en-US" sz="1600" b="1" dirty="0">
                <a:solidFill>
                  <a:srgbClr val="C00000"/>
                </a:solidFill>
                <a:latin typeface="Arial" charset="0"/>
                <a:cs typeface="Arial" pitchFamily="34" charset="0"/>
              </a:rPr>
              <a:t>Review</a:t>
            </a:r>
            <a:r>
              <a:rPr lang="en-US" altLang="en-US" sz="1600" dirty="0">
                <a:solidFill>
                  <a:srgbClr val="C00000"/>
                </a:solidFill>
                <a:latin typeface="Arial" charset="0"/>
                <a:cs typeface="Arial" pitchFamily="34" charset="0"/>
              </a:rPr>
              <a:t> </a:t>
            </a:r>
            <a:r>
              <a:rPr lang="en-US" altLang="en-US" sz="1600" dirty="0">
                <a:solidFill>
                  <a:prstClr val="black"/>
                </a:solidFill>
                <a:latin typeface="Arial" charset="0"/>
                <a:cs typeface="Arial" pitchFamily="34" charset="0"/>
              </a:rPr>
              <a:t>page allows you to view any required questions you need to answer. This page breaks down the measures by </a:t>
            </a:r>
            <a:r>
              <a:rPr lang="en-US" altLang="en-US" sz="1600" b="1" dirty="0">
                <a:solidFill>
                  <a:srgbClr val="C00000"/>
                </a:solidFill>
                <a:latin typeface="Arial" charset="0"/>
                <a:cs typeface="Arial" pitchFamily="34" charset="0"/>
              </a:rPr>
              <a:t>Category</a:t>
            </a:r>
            <a:r>
              <a:rPr lang="en-US" altLang="en-US" sz="1600" dirty="0">
                <a:solidFill>
                  <a:prstClr val="black"/>
                </a:solidFill>
                <a:latin typeface="Arial" charset="0"/>
                <a:cs typeface="Arial" pitchFamily="34" charset="0"/>
              </a:rPr>
              <a:t>, </a:t>
            </a:r>
            <a:r>
              <a:rPr lang="en-US" altLang="en-US" sz="1600" b="1" dirty="0">
                <a:solidFill>
                  <a:srgbClr val="C00000"/>
                </a:solidFill>
                <a:latin typeface="Arial" charset="0"/>
                <a:cs typeface="Arial" pitchFamily="34" charset="0"/>
              </a:rPr>
              <a:t>Question</a:t>
            </a:r>
            <a:r>
              <a:rPr lang="en-US" altLang="en-US" sz="1600" dirty="0">
                <a:solidFill>
                  <a:prstClr val="black"/>
                </a:solidFill>
                <a:latin typeface="Arial" charset="0"/>
                <a:cs typeface="Arial" pitchFamily="34" charset="0"/>
              </a:rPr>
              <a:t>, </a:t>
            </a:r>
            <a:r>
              <a:rPr lang="en-US" altLang="en-US" sz="1600" b="1" dirty="0">
                <a:solidFill>
                  <a:srgbClr val="C00000"/>
                </a:solidFill>
                <a:latin typeface="Arial" charset="0"/>
                <a:cs typeface="Arial" pitchFamily="34" charset="0"/>
              </a:rPr>
              <a:t>Option</a:t>
            </a:r>
            <a:r>
              <a:rPr lang="en-US" altLang="en-US" sz="1600" dirty="0">
                <a:solidFill>
                  <a:prstClr val="black"/>
                </a:solidFill>
                <a:latin typeface="Arial" charset="0"/>
                <a:cs typeface="Arial" pitchFamily="34" charset="0"/>
              </a:rPr>
              <a:t>, </a:t>
            </a:r>
            <a:r>
              <a:rPr lang="en-US" altLang="en-US" sz="1600" b="1" dirty="0">
                <a:solidFill>
                  <a:srgbClr val="C00000"/>
                </a:solidFill>
                <a:latin typeface="Arial" charset="0"/>
                <a:cs typeface="Arial" pitchFamily="34" charset="0"/>
              </a:rPr>
              <a:t>Response</a:t>
            </a:r>
            <a:r>
              <a:rPr lang="en-US" altLang="en-US" sz="1600" dirty="0">
                <a:solidFill>
                  <a:prstClr val="black"/>
                </a:solidFill>
                <a:latin typeface="Arial" charset="0"/>
                <a:cs typeface="Arial" pitchFamily="34" charset="0"/>
              </a:rPr>
              <a:t>, and </a:t>
            </a:r>
            <a:r>
              <a:rPr lang="en-US" altLang="en-US" sz="1600" b="1" dirty="0">
                <a:solidFill>
                  <a:srgbClr val="C00000"/>
                </a:solidFill>
                <a:latin typeface="Arial" charset="0"/>
                <a:cs typeface="Arial" pitchFamily="34" charset="0"/>
              </a:rPr>
              <a:t>Alert</a:t>
            </a:r>
            <a:r>
              <a:rPr lang="en-US" altLang="en-US" sz="1600" dirty="0">
                <a:solidFill>
                  <a:prstClr val="black"/>
                </a:solidFill>
                <a:latin typeface="Arial" charset="0"/>
                <a:cs typeface="Arial" pitchFamily="34" charset="0"/>
              </a:rPr>
              <a:t>. If you have not answered a required response, this will appear in the </a:t>
            </a:r>
            <a:r>
              <a:rPr lang="en-US" altLang="en-US" sz="1600" b="1" dirty="0">
                <a:solidFill>
                  <a:srgbClr val="C00000"/>
                </a:solidFill>
                <a:latin typeface="Arial" charset="0"/>
                <a:cs typeface="Arial" pitchFamily="34" charset="0"/>
              </a:rPr>
              <a:t>Alert</a:t>
            </a:r>
            <a:r>
              <a:rPr lang="en-US" altLang="en-US" sz="1600" dirty="0">
                <a:solidFill>
                  <a:srgbClr val="C00000"/>
                </a:solidFill>
                <a:latin typeface="Arial" charset="0"/>
                <a:cs typeface="Arial" pitchFamily="34" charset="0"/>
              </a:rPr>
              <a:t> </a:t>
            </a:r>
            <a:r>
              <a:rPr lang="en-US" altLang="en-US" sz="1600" dirty="0">
                <a:solidFill>
                  <a:prstClr val="black"/>
                </a:solidFill>
                <a:latin typeface="Arial" charset="0"/>
                <a:cs typeface="Arial" pitchFamily="34" charset="0"/>
              </a:rPr>
              <a:t>column.  </a:t>
            </a:r>
          </a:p>
        </p:txBody>
      </p:sp>
      <p:sp>
        <p:nvSpPr>
          <p:cNvPr id="10" name="Line 18"/>
          <p:cNvSpPr>
            <a:spLocks noChangeShapeType="1"/>
          </p:cNvSpPr>
          <p:nvPr/>
        </p:nvSpPr>
        <p:spPr bwMode="auto">
          <a:xfrm flipH="1">
            <a:off x="7153274" y="2931718"/>
            <a:ext cx="540303" cy="316307"/>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1" name="Line 18"/>
          <p:cNvSpPr>
            <a:spLocks noChangeShapeType="1"/>
          </p:cNvSpPr>
          <p:nvPr/>
        </p:nvSpPr>
        <p:spPr bwMode="auto">
          <a:xfrm flipV="1">
            <a:off x="5097299" y="3949588"/>
            <a:ext cx="0" cy="718081"/>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5" name="Rectangle 4"/>
          <p:cNvSpPr/>
          <p:nvPr/>
        </p:nvSpPr>
        <p:spPr bwMode="auto">
          <a:xfrm>
            <a:off x="949452" y="3502899"/>
            <a:ext cx="7419787" cy="45194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cs typeface="Arial" pitchFamily="34" charset="0"/>
            </a:endParaRPr>
          </a:p>
        </p:txBody>
      </p:sp>
      <p:sp>
        <p:nvSpPr>
          <p:cNvPr id="9" name="Text Box 17"/>
          <p:cNvSpPr txBox="1">
            <a:spLocks noChangeArrowheads="1"/>
          </p:cNvSpPr>
          <p:nvPr/>
        </p:nvSpPr>
        <p:spPr bwMode="auto">
          <a:xfrm>
            <a:off x="6637064" y="2346943"/>
            <a:ext cx="2113029" cy="58477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600" dirty="0">
                <a:solidFill>
                  <a:srgbClr val="000000"/>
                </a:solidFill>
                <a:cs typeface="Arial" pitchFamily="34" charset="0"/>
              </a:rPr>
              <a:t>You can search and print from here.</a:t>
            </a:r>
            <a:endParaRPr lang="en-US" altLang="en-US" sz="1200" dirty="0">
              <a:solidFill>
                <a:srgbClr val="800000"/>
              </a:solidFill>
              <a:cs typeface="Arial" pitchFamily="34" charset="0"/>
            </a:endParaRPr>
          </a:p>
        </p:txBody>
      </p:sp>
      <p:sp>
        <p:nvSpPr>
          <p:cNvPr id="14" name="Line 18"/>
          <p:cNvSpPr>
            <a:spLocks noChangeShapeType="1"/>
          </p:cNvSpPr>
          <p:nvPr/>
        </p:nvSpPr>
        <p:spPr bwMode="auto">
          <a:xfrm>
            <a:off x="5739663" y="1885219"/>
            <a:ext cx="698580" cy="290282"/>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5" name="Text Box 17" descr="Screencapture of the Enter Data, Review page."/>
          <p:cNvSpPr txBox="1">
            <a:spLocks noChangeArrowheads="1"/>
          </p:cNvSpPr>
          <p:nvPr/>
        </p:nvSpPr>
        <p:spPr bwMode="auto">
          <a:xfrm>
            <a:off x="381460" y="1883114"/>
            <a:ext cx="2062851" cy="58477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600" dirty="0">
                <a:solidFill>
                  <a:srgbClr val="000000"/>
                </a:solidFill>
                <a:cs typeface="Arial" pitchFamily="34" charset="0"/>
              </a:rPr>
              <a:t>The total number of alerts is listed here.</a:t>
            </a:r>
            <a:endParaRPr lang="en-US" altLang="en-US" sz="1200" dirty="0">
              <a:solidFill>
                <a:srgbClr val="800000"/>
              </a:solidFill>
              <a:cs typeface="Arial" pitchFamily="34" charset="0"/>
            </a:endParaRPr>
          </a:p>
        </p:txBody>
      </p:sp>
      <p:sp>
        <p:nvSpPr>
          <p:cNvPr id="16" name="Line 18"/>
          <p:cNvSpPr>
            <a:spLocks noChangeShapeType="1"/>
          </p:cNvSpPr>
          <p:nvPr/>
        </p:nvSpPr>
        <p:spPr bwMode="auto">
          <a:xfrm>
            <a:off x="590550" y="2467889"/>
            <a:ext cx="371802" cy="676266"/>
          </a:xfrm>
          <a:prstGeom prst="line">
            <a:avLst/>
          </a:prstGeom>
          <a:noFill/>
          <a:ln w="38100">
            <a:solidFill>
              <a:schemeClr val="tx1">
                <a:lumMod val="50000"/>
                <a:lumOff val="50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2400" dirty="0">
              <a:solidFill>
                <a:prstClr val="black"/>
              </a:solidFill>
              <a:latin typeface="Times" pitchFamily="18" charset="0"/>
              <a:cs typeface="Arial" pitchFamily="34" charset="0"/>
            </a:endParaRPr>
          </a:p>
        </p:txBody>
      </p:sp>
      <p:sp>
        <p:nvSpPr>
          <p:cNvPr id="13" name="Text Box 18"/>
          <p:cNvSpPr txBox="1">
            <a:spLocks noChangeArrowheads="1"/>
          </p:cNvSpPr>
          <p:nvPr/>
        </p:nvSpPr>
        <p:spPr bwMode="auto">
          <a:xfrm>
            <a:off x="5097299" y="1149472"/>
            <a:ext cx="3079531" cy="746358"/>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fontAlgn="base" hangingPunct="1">
              <a:lnSpc>
                <a:spcPts val="1700"/>
              </a:lnSpc>
              <a:spcBef>
                <a:spcPct val="50000"/>
              </a:spcBef>
              <a:spcAft>
                <a:spcPct val="0"/>
              </a:spcAft>
              <a:defRPr/>
            </a:pPr>
            <a:r>
              <a:rPr lang="en-US" sz="1600" dirty="0">
                <a:solidFill>
                  <a:prstClr val="black"/>
                </a:solidFill>
                <a:cs typeface="Arial" pitchFamily="34" charset="0"/>
              </a:rPr>
              <a:t>This link allows you to return to previous pages to view</a:t>
            </a:r>
            <a:br>
              <a:rPr lang="en-US" sz="1600" dirty="0">
                <a:solidFill>
                  <a:prstClr val="black"/>
                </a:solidFill>
                <a:cs typeface="Arial" pitchFamily="34" charset="0"/>
              </a:rPr>
            </a:br>
            <a:r>
              <a:rPr lang="en-US" sz="1600" dirty="0">
                <a:solidFill>
                  <a:prstClr val="black"/>
                </a:solidFill>
                <a:cs typeface="Arial" pitchFamily="34" charset="0"/>
              </a:rPr>
              <a:t>and/or edit data.</a:t>
            </a:r>
          </a:p>
        </p:txBody>
      </p:sp>
      <p:sp>
        <p:nvSpPr>
          <p:cNvPr id="3" name="Date Placeholder 2">
            <a:extLst>
              <a:ext uri="{FF2B5EF4-FFF2-40B4-BE49-F238E27FC236}">
                <a16:creationId xmlns:a16="http://schemas.microsoft.com/office/drawing/2014/main" id="{8473027E-6D77-49B3-AC59-8E69905B3A27}"/>
              </a:ext>
            </a:extLst>
          </p:cNvPr>
          <p:cNvSpPr>
            <a:spLocks noGrp="1"/>
          </p:cNvSpPr>
          <p:nvPr>
            <p:ph type="dt" sz="half" idx="10"/>
          </p:nvPr>
        </p:nvSpPr>
        <p:spPr/>
        <p:txBody>
          <a:bodyPr/>
          <a:lstStyle/>
          <a:p>
            <a:fld id="{021934CA-22E9-46BD-9490-0912B2EC8280}" type="datetime1">
              <a:rPr lang="en-US" smtClean="0"/>
              <a:t>9/19/2024</a:t>
            </a:fld>
            <a:endParaRPr lang="en-US" dirty="0"/>
          </a:p>
        </p:txBody>
      </p:sp>
    </p:spTree>
    <p:extLst>
      <p:ext uri="{BB962C8B-B14F-4D97-AF65-F5344CB8AC3E}">
        <p14:creationId xmlns:p14="http://schemas.microsoft.com/office/powerpoint/2010/main" val="295867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2A6408-AEDD-D0F6-F4FB-6313AF5754F8}"/>
              </a:ext>
            </a:extLst>
          </p:cNvPr>
          <p:cNvSpPr>
            <a:spLocks noGrp="1"/>
          </p:cNvSpPr>
          <p:nvPr>
            <p:ph type="dt" sz="half" idx="10"/>
          </p:nvPr>
        </p:nvSpPr>
        <p:spPr/>
        <p:txBody>
          <a:bodyPr/>
          <a:lstStyle/>
          <a:p>
            <a:fld id="{621536F6-0819-4EED-8743-C3E8BD195D85}" type="datetime1">
              <a:rPr lang="en-US" smtClean="0"/>
              <a:t>9/19/2024</a:t>
            </a:fld>
            <a:endParaRPr lang="en-US" dirty="0"/>
          </a:p>
        </p:txBody>
      </p:sp>
      <p:pic>
        <p:nvPicPr>
          <p:cNvPr id="6" name="Picture 5">
            <a:extLst>
              <a:ext uri="{FF2B5EF4-FFF2-40B4-BE49-F238E27FC236}">
                <a16:creationId xmlns:a16="http://schemas.microsoft.com/office/drawing/2014/main" id="{5BA6D704-9260-8F4D-CAA0-28719192934D}"/>
              </a:ext>
            </a:extLst>
          </p:cNvPr>
          <p:cNvPicPr>
            <a:picLocks noChangeAspect="1"/>
          </p:cNvPicPr>
          <p:nvPr/>
        </p:nvPicPr>
        <p:blipFill>
          <a:blip r:embed="rId2"/>
          <a:stretch>
            <a:fillRect/>
          </a:stretch>
        </p:blipFill>
        <p:spPr>
          <a:xfrm>
            <a:off x="325318" y="1361799"/>
            <a:ext cx="4281851" cy="5229025"/>
          </a:xfrm>
          <a:prstGeom prst="rect">
            <a:avLst/>
          </a:prstGeom>
        </p:spPr>
      </p:pic>
      <p:pic>
        <p:nvPicPr>
          <p:cNvPr id="8" name="Picture 7">
            <a:extLst>
              <a:ext uri="{FF2B5EF4-FFF2-40B4-BE49-F238E27FC236}">
                <a16:creationId xmlns:a16="http://schemas.microsoft.com/office/drawing/2014/main" id="{6754D49B-C895-39F5-F67A-919F67DD912D}"/>
              </a:ext>
            </a:extLst>
          </p:cNvPr>
          <p:cNvPicPr>
            <a:picLocks noChangeAspect="1"/>
          </p:cNvPicPr>
          <p:nvPr/>
        </p:nvPicPr>
        <p:blipFill>
          <a:blip r:embed="rId3"/>
          <a:stretch>
            <a:fillRect/>
          </a:stretch>
        </p:blipFill>
        <p:spPr>
          <a:xfrm>
            <a:off x="4724400" y="1393043"/>
            <a:ext cx="4209685" cy="4071914"/>
          </a:xfrm>
          <a:prstGeom prst="rect">
            <a:avLst/>
          </a:prstGeom>
        </p:spPr>
      </p:pic>
    </p:spTree>
    <p:extLst>
      <p:ext uri="{BB962C8B-B14F-4D97-AF65-F5344CB8AC3E}">
        <p14:creationId xmlns:p14="http://schemas.microsoft.com/office/powerpoint/2010/main" val="1999770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Data Entry (Complete)</a:t>
            </a:r>
          </a:p>
        </p:txBody>
      </p:sp>
      <p:pic>
        <p:nvPicPr>
          <p:cNvPr id="2053" name="Picture 5" descr="Screencapture of the Your data has been saved page, with the Mark Data entry as complete box checked, and the box for additional com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2" y="3190875"/>
            <a:ext cx="8521321" cy="238603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bwMode="auto">
          <a:xfrm>
            <a:off x="1720001" y="3481422"/>
            <a:ext cx="4426261" cy="448962"/>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cs typeface="Arial" pitchFamily="34" charset="0"/>
            </a:endParaRPr>
          </a:p>
        </p:txBody>
      </p:sp>
      <p:sp>
        <p:nvSpPr>
          <p:cNvPr id="9" name="Text Box 6"/>
          <p:cNvSpPr txBox="1">
            <a:spLocks noChangeArrowheads="1"/>
          </p:cNvSpPr>
          <p:nvPr/>
        </p:nvSpPr>
        <p:spPr bwMode="auto">
          <a:xfrm>
            <a:off x="1831216" y="1207352"/>
            <a:ext cx="5480899" cy="784830"/>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a:lnSpc>
                <a:spcPts val="1800"/>
              </a:lnSpc>
              <a:spcBef>
                <a:spcPct val="50000"/>
              </a:spcBef>
              <a:defRPr/>
            </a:pPr>
            <a:r>
              <a:rPr lang="en-US" sz="1600" dirty="0">
                <a:solidFill>
                  <a:prstClr val="black"/>
                </a:solidFill>
                <a:cs typeface="Arial" pitchFamily="34" charset="0"/>
              </a:rPr>
              <a:t>Once you have completed and reviewed all data entry, check the </a:t>
            </a:r>
            <a:r>
              <a:rPr lang="en-US" sz="1600" b="1" dirty="0">
                <a:solidFill>
                  <a:srgbClr val="C00000"/>
                </a:solidFill>
                <a:cs typeface="Arial" pitchFamily="34" charset="0"/>
              </a:rPr>
              <a:t>Mark Data as Complete </a:t>
            </a:r>
            <a:r>
              <a:rPr lang="en-US" sz="1600" dirty="0">
                <a:solidFill>
                  <a:prstClr val="black"/>
                </a:solidFill>
                <a:cs typeface="Arial" pitchFamily="34" charset="0"/>
              </a:rPr>
              <a:t>box and click </a:t>
            </a:r>
            <a:r>
              <a:rPr lang="en-US" sz="1600" b="1" dirty="0">
                <a:solidFill>
                  <a:srgbClr val="C00000"/>
                </a:solidFill>
                <a:cs typeface="Arial" pitchFamily="34" charset="0"/>
              </a:rPr>
              <a:t>Save</a:t>
            </a:r>
            <a:r>
              <a:rPr lang="en-US" sz="1600" dirty="0">
                <a:solidFill>
                  <a:prstClr val="black"/>
                </a:solidFill>
                <a:cs typeface="Arial" pitchFamily="34" charset="0"/>
              </a:rPr>
              <a:t>. The saved data will then be submitted to your grantor.</a:t>
            </a:r>
          </a:p>
        </p:txBody>
      </p:sp>
      <p:sp>
        <p:nvSpPr>
          <p:cNvPr id="10" name="Text Box 6"/>
          <p:cNvSpPr txBox="1">
            <a:spLocks noChangeArrowheads="1"/>
          </p:cNvSpPr>
          <p:nvPr/>
        </p:nvSpPr>
        <p:spPr bwMode="auto">
          <a:xfrm>
            <a:off x="1770981" y="5336037"/>
            <a:ext cx="5582320" cy="584775"/>
          </a:xfrm>
          <a:prstGeom prst="rect">
            <a:avLst/>
          </a:prstGeom>
          <a:solidFill>
            <a:schemeClr val="bg1"/>
          </a:solidFill>
          <a:ln w="38100">
            <a:solidFill>
              <a:schemeClr val="tx1">
                <a:lumMod val="50000"/>
                <a:lumOff val="50000"/>
              </a:schemeClr>
            </a:solidFill>
            <a:miter lim="800000"/>
            <a:headEnd/>
            <a:tailEnd/>
          </a:ln>
          <a:effec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a:spcBef>
                <a:spcPct val="50000"/>
              </a:spcBef>
              <a:defRPr/>
            </a:pPr>
            <a:r>
              <a:rPr lang="en-US" sz="1600" dirty="0">
                <a:solidFill>
                  <a:prstClr val="black"/>
                </a:solidFill>
                <a:cs typeface="Arial" pitchFamily="34" charset="0"/>
              </a:rPr>
              <a:t>If you want to explain the data you reported, enter text in the </a:t>
            </a:r>
            <a:r>
              <a:rPr lang="en-US" sz="1600" b="1" dirty="0">
                <a:solidFill>
                  <a:srgbClr val="C00000"/>
                </a:solidFill>
                <a:cs typeface="Arial" pitchFamily="34" charset="0"/>
              </a:rPr>
              <a:t>Additional Comments </a:t>
            </a:r>
            <a:r>
              <a:rPr lang="en-US" sz="1600" dirty="0">
                <a:solidFill>
                  <a:prstClr val="black"/>
                </a:solidFill>
                <a:cs typeface="Arial" pitchFamily="34" charset="0"/>
              </a:rPr>
              <a:t>box.</a:t>
            </a:r>
          </a:p>
        </p:txBody>
      </p:sp>
      <p:sp>
        <p:nvSpPr>
          <p:cNvPr id="12" name="Text Box 9"/>
          <p:cNvSpPr txBox="1">
            <a:spLocks noChangeArrowheads="1"/>
          </p:cNvSpPr>
          <p:nvPr/>
        </p:nvSpPr>
        <p:spPr bwMode="auto">
          <a:xfrm>
            <a:off x="866440" y="2130387"/>
            <a:ext cx="7391400" cy="1259319"/>
          </a:xfrm>
          <a:prstGeom prst="rect">
            <a:avLst/>
          </a:prstGeom>
          <a:solidFill>
            <a:srgbClr val="FFD98D"/>
          </a:solidFill>
          <a:ln w="38100">
            <a:solidFill>
              <a:schemeClr val="tx1">
                <a:lumMod val="50000"/>
                <a:lumOff val="50000"/>
              </a:schemeClr>
            </a:solidFill>
            <a:miter lim="800000"/>
            <a:headEnd/>
            <a:tailEnd/>
          </a:ln>
        </p:spPr>
        <p:txBody>
          <a:bodyPr wrap="square">
            <a:spAutoFit/>
          </a:bodyPr>
          <a:lstStyle/>
          <a:p>
            <a:pPr algn="ctr">
              <a:lnSpc>
                <a:spcPts val="1700"/>
              </a:lnSpc>
              <a:spcBef>
                <a:spcPts val="600"/>
              </a:spcBef>
              <a:defRPr/>
            </a:pPr>
            <a:r>
              <a:rPr lang="en-US" sz="1600" b="1" dirty="0">
                <a:solidFill>
                  <a:prstClr val="black"/>
                </a:solidFill>
                <a:cs typeface="Arial" pitchFamily="34" charset="0"/>
              </a:rPr>
              <a:t>This action will PREVENT you from further entering or editing data or information. Please be sure your data entry is final</a:t>
            </a:r>
            <a:br>
              <a:rPr lang="en-US" sz="1600" b="1" dirty="0">
                <a:solidFill>
                  <a:prstClr val="black"/>
                </a:solidFill>
                <a:cs typeface="Arial" pitchFamily="34" charset="0"/>
              </a:rPr>
            </a:br>
            <a:r>
              <a:rPr lang="en-US" sz="1600" b="1" dirty="0">
                <a:solidFill>
                  <a:prstClr val="black"/>
                </a:solidFill>
                <a:cs typeface="Arial" pitchFamily="34" charset="0"/>
              </a:rPr>
              <a:t>before checking the </a:t>
            </a:r>
            <a:r>
              <a:rPr lang="en-US" sz="1600" b="1" dirty="0">
                <a:solidFill>
                  <a:srgbClr val="800000"/>
                </a:solidFill>
                <a:cs typeface="Arial" pitchFamily="34" charset="0"/>
              </a:rPr>
              <a:t>Mark Data as Complete </a:t>
            </a:r>
            <a:r>
              <a:rPr lang="en-US" sz="1600" b="1" dirty="0">
                <a:solidFill>
                  <a:srgbClr val="000000"/>
                </a:solidFill>
                <a:cs typeface="Arial" pitchFamily="34" charset="0"/>
              </a:rPr>
              <a:t>box. </a:t>
            </a:r>
          </a:p>
          <a:p>
            <a:pPr algn="ctr">
              <a:lnSpc>
                <a:spcPts val="1700"/>
              </a:lnSpc>
              <a:spcBef>
                <a:spcPts val="600"/>
              </a:spcBef>
              <a:defRPr/>
            </a:pPr>
            <a:r>
              <a:rPr lang="en-US" sz="1600" b="1" i="1" dirty="0">
                <a:solidFill>
                  <a:prstClr val="black"/>
                </a:solidFill>
                <a:cs typeface="Arial" pitchFamily="34" charset="0"/>
              </a:rPr>
              <a:t>If you need to make changes to your data after you have submitted it, </a:t>
            </a:r>
            <a:r>
              <a:rPr lang="en-US" sz="1600" b="1" i="1" dirty="0">
                <a:solidFill>
                  <a:prstClr val="black"/>
                </a:solidFill>
                <a:ea typeface="Calibri"/>
                <a:cs typeface="Times New Roman"/>
              </a:rPr>
              <a:t>contact your grantor and request that your data be unlocked.</a:t>
            </a:r>
            <a:endParaRPr lang="en-US" sz="1600" b="1" i="1" dirty="0">
              <a:solidFill>
                <a:prstClr val="black"/>
              </a:solidFill>
              <a:cs typeface="Arial" pitchFamily="34" charset="0"/>
            </a:endParaRPr>
          </a:p>
        </p:txBody>
      </p:sp>
      <p:sp>
        <p:nvSpPr>
          <p:cNvPr id="3" name="Date Placeholder 2">
            <a:extLst>
              <a:ext uri="{FF2B5EF4-FFF2-40B4-BE49-F238E27FC236}">
                <a16:creationId xmlns:a16="http://schemas.microsoft.com/office/drawing/2014/main" id="{77BE62D5-5E2E-4571-9C8D-D7EC0F70788D}"/>
              </a:ext>
            </a:extLst>
          </p:cNvPr>
          <p:cNvSpPr>
            <a:spLocks noGrp="1"/>
          </p:cNvSpPr>
          <p:nvPr>
            <p:ph type="dt" sz="half" idx="10"/>
          </p:nvPr>
        </p:nvSpPr>
        <p:spPr/>
        <p:txBody>
          <a:bodyPr/>
          <a:lstStyle/>
          <a:p>
            <a:fld id="{A1D6CB5D-4551-4C3E-B5FB-E5F27D86ADE5}" type="datetime1">
              <a:rPr lang="en-US" smtClean="0"/>
              <a:t>9/19/2024</a:t>
            </a:fld>
            <a:endParaRPr lang="en-US" dirty="0"/>
          </a:p>
        </p:txBody>
      </p:sp>
    </p:spTree>
    <p:extLst>
      <p:ext uri="{BB962C8B-B14F-4D97-AF65-F5344CB8AC3E}">
        <p14:creationId xmlns:p14="http://schemas.microsoft.com/office/powerpoint/2010/main" val="1366584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creencapture of the bottom of a page, with the message &quot;***This Data Entry has been completed and certified by FirstName LastName on 12/15/2015&quot;circ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999" y="2334188"/>
            <a:ext cx="8126413" cy="28670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4274" name="Title 1"/>
          <p:cNvSpPr>
            <a:spLocks noGrp="1"/>
          </p:cNvSpPr>
          <p:nvPr>
            <p:ph type="title"/>
          </p:nvPr>
        </p:nvSpPr>
        <p:spPr/>
        <p:txBody>
          <a:bodyPr/>
          <a:lstStyle/>
          <a:p>
            <a:r>
              <a:rPr lang="en-US" altLang="en-US" dirty="0"/>
              <a:t>Step 6: Data Entry (Complete)</a:t>
            </a:r>
          </a:p>
        </p:txBody>
      </p:sp>
      <p:cxnSp>
        <p:nvCxnSpPr>
          <p:cNvPr id="15" name="Straight Arrow Connector 14"/>
          <p:cNvCxnSpPr>
            <a:stCxn id="17" idx="3"/>
          </p:cNvCxnSpPr>
          <p:nvPr/>
        </p:nvCxnSpPr>
        <p:spPr>
          <a:xfrm>
            <a:off x="3220183" y="2276460"/>
            <a:ext cx="1263326" cy="1627792"/>
          </a:xfrm>
          <a:prstGeom prst="straightConnector1">
            <a:avLst/>
          </a:prstGeom>
          <a:ln w="38100">
            <a:solidFill>
              <a:schemeClr val="tx1">
                <a:lumMod val="50000"/>
                <a:lumOff val="50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6" name="Oval 15"/>
          <p:cNvSpPr/>
          <p:nvPr/>
        </p:nvSpPr>
        <p:spPr>
          <a:xfrm>
            <a:off x="1927907" y="3904252"/>
            <a:ext cx="5387292" cy="5921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17" name="Text Box 6"/>
          <p:cNvSpPr txBox="1">
            <a:spLocks noChangeArrowheads="1"/>
          </p:cNvSpPr>
          <p:nvPr/>
        </p:nvSpPr>
        <p:spPr bwMode="auto">
          <a:xfrm>
            <a:off x="302358" y="1737851"/>
            <a:ext cx="2917825" cy="1077218"/>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algn="ctr" eaLnBrk="1" hangingPunct="1">
              <a:spcBef>
                <a:spcPct val="50000"/>
              </a:spcBef>
              <a:defRPr/>
            </a:pPr>
            <a:r>
              <a:rPr lang="en-US" sz="1600" dirty="0">
                <a:solidFill>
                  <a:prstClr val="black"/>
                </a:solidFill>
                <a:cs typeface="Arial" pitchFamily="34" charset="0"/>
              </a:rPr>
              <a:t>The system will now show data entry as complete and certified at the bottom of the Review tab.</a:t>
            </a:r>
          </a:p>
        </p:txBody>
      </p:sp>
      <p:sp>
        <p:nvSpPr>
          <p:cNvPr id="3" name="Date Placeholder 2">
            <a:extLst>
              <a:ext uri="{FF2B5EF4-FFF2-40B4-BE49-F238E27FC236}">
                <a16:creationId xmlns:a16="http://schemas.microsoft.com/office/drawing/2014/main" id="{DB5D2644-C126-4178-86E8-52AAA519E026}"/>
              </a:ext>
            </a:extLst>
          </p:cNvPr>
          <p:cNvSpPr>
            <a:spLocks noGrp="1"/>
          </p:cNvSpPr>
          <p:nvPr>
            <p:ph type="dt" sz="half" idx="10"/>
          </p:nvPr>
        </p:nvSpPr>
        <p:spPr/>
        <p:txBody>
          <a:bodyPr/>
          <a:lstStyle/>
          <a:p>
            <a:fld id="{B5D49412-CE22-494A-A146-6634D8DE1674}" type="datetime1">
              <a:rPr lang="en-US" smtClean="0"/>
              <a:t>9/19/2024</a:t>
            </a:fld>
            <a:endParaRPr lang="en-US" dirty="0"/>
          </a:p>
        </p:txBody>
      </p:sp>
    </p:spTree>
    <p:extLst>
      <p:ext uri="{BB962C8B-B14F-4D97-AF65-F5344CB8AC3E}">
        <p14:creationId xmlns:p14="http://schemas.microsoft.com/office/powerpoint/2010/main" val="2666361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creencapture of the Subrecipient Awards page, with the Data Entry Status circ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205" y="1697738"/>
            <a:ext cx="7053992" cy="410397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60418" name="Title 1"/>
          <p:cNvSpPr>
            <a:spLocks noGrp="1"/>
          </p:cNvSpPr>
          <p:nvPr>
            <p:ph type="title"/>
          </p:nvPr>
        </p:nvSpPr>
        <p:spPr/>
        <p:txBody>
          <a:bodyPr/>
          <a:lstStyle/>
          <a:p>
            <a:r>
              <a:rPr lang="en-US" altLang="en-US" dirty="0"/>
              <a:t>Step 6: Data Entry (Complete)</a:t>
            </a:r>
          </a:p>
        </p:txBody>
      </p:sp>
      <p:sp>
        <p:nvSpPr>
          <p:cNvPr id="60420" name="Rectangle 4"/>
          <p:cNvSpPr>
            <a:spLocks noChangeArrowheads="1"/>
          </p:cNvSpPr>
          <p:nvPr/>
        </p:nvSpPr>
        <p:spPr bwMode="auto">
          <a:xfrm>
            <a:off x="3764274" y="1046738"/>
            <a:ext cx="52609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fontAlgn="base">
              <a:spcBef>
                <a:spcPct val="0"/>
              </a:spcBef>
              <a:spcAft>
                <a:spcPct val="0"/>
              </a:spcAft>
            </a:pPr>
            <a:r>
              <a:rPr lang="en-US" altLang="en-US" sz="2400" i="1" dirty="0">
                <a:solidFill>
                  <a:srgbClr val="7F7F7F"/>
                </a:solidFill>
                <a:latin typeface="Arial Narrow" pitchFamily="34" charset="0"/>
                <a:cs typeface="Arial" charset="0"/>
              </a:rPr>
              <a:t>View of Data Entry Status and Report Status</a:t>
            </a:r>
            <a:endParaRPr lang="en-US" altLang="en-US" sz="2400" dirty="0">
              <a:solidFill>
                <a:srgbClr val="7F7F7F"/>
              </a:solidFill>
              <a:latin typeface="Arial Narrow" pitchFamily="34" charset="0"/>
              <a:cs typeface="Arial" charset="0"/>
            </a:endParaRPr>
          </a:p>
        </p:txBody>
      </p:sp>
      <p:cxnSp>
        <p:nvCxnSpPr>
          <p:cNvPr id="10" name="Straight Arrow Connector 9"/>
          <p:cNvCxnSpPr/>
          <p:nvPr/>
        </p:nvCxnSpPr>
        <p:spPr bwMode="auto">
          <a:xfrm>
            <a:off x="7317298" y="3485078"/>
            <a:ext cx="191295" cy="1076412"/>
          </a:xfrm>
          <a:prstGeom prst="straightConnector1">
            <a:avLst/>
          </a:prstGeom>
          <a:solidFill>
            <a:schemeClr val="accent1"/>
          </a:solidFill>
          <a:ln w="38100" cap="flat" cmpd="sng" algn="ctr">
            <a:solidFill>
              <a:schemeClr val="tx1">
                <a:lumMod val="50000"/>
                <a:lumOff val="50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423" name="Text Box 7"/>
          <p:cNvSpPr txBox="1">
            <a:spLocks noChangeArrowheads="1"/>
          </p:cNvSpPr>
          <p:nvPr/>
        </p:nvSpPr>
        <p:spPr bwMode="auto">
          <a:xfrm>
            <a:off x="5526632" y="2395716"/>
            <a:ext cx="3484562" cy="1077218"/>
          </a:xfrm>
          <a:prstGeom prst="rect">
            <a:avLst/>
          </a:prstGeom>
          <a:solidFill>
            <a:schemeClr val="bg1"/>
          </a:solidFill>
          <a:ln w="38100">
            <a:solidFill>
              <a:srgbClr val="999999"/>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600" dirty="0">
                <a:solidFill>
                  <a:srgbClr val="000000"/>
                </a:solidFill>
                <a:cs typeface="Arial" charset="0"/>
              </a:rPr>
              <a:t>You can confirm data entry has been successfully completed and created by the </a:t>
            </a:r>
            <a:r>
              <a:rPr lang="en-US" altLang="en-US" sz="1600" b="1" dirty="0">
                <a:solidFill>
                  <a:srgbClr val="C00000"/>
                </a:solidFill>
                <a:cs typeface="Arial" charset="0"/>
              </a:rPr>
              <a:t>Data Entry Status (Complete) </a:t>
            </a:r>
            <a:r>
              <a:rPr lang="en-US" altLang="en-US" sz="1600" dirty="0">
                <a:solidFill>
                  <a:srgbClr val="000000"/>
                </a:solidFill>
                <a:cs typeface="Arial" charset="0"/>
              </a:rPr>
              <a:t>column.</a:t>
            </a:r>
          </a:p>
        </p:txBody>
      </p:sp>
      <p:sp>
        <p:nvSpPr>
          <p:cNvPr id="14" name="Rectangle 13"/>
          <p:cNvSpPr/>
          <p:nvPr/>
        </p:nvSpPr>
        <p:spPr bwMode="auto">
          <a:xfrm>
            <a:off x="2550348" y="5379440"/>
            <a:ext cx="3844413" cy="15612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prstClr val="black"/>
              </a:solidFill>
              <a:latin typeface="Times" charset="0"/>
              <a:cs typeface="Arial" charset="0"/>
            </a:endParaRPr>
          </a:p>
        </p:txBody>
      </p:sp>
      <p:sp>
        <p:nvSpPr>
          <p:cNvPr id="8" name="Oval 7"/>
          <p:cNvSpPr/>
          <p:nvPr/>
        </p:nvSpPr>
        <p:spPr>
          <a:xfrm>
            <a:off x="6728990" y="4347053"/>
            <a:ext cx="1559207" cy="10323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srgbClr val="FFFFFF"/>
              </a:solidFill>
            </a:endParaRPr>
          </a:p>
        </p:txBody>
      </p:sp>
      <p:sp>
        <p:nvSpPr>
          <p:cNvPr id="3" name="Date Placeholder 2">
            <a:extLst>
              <a:ext uri="{FF2B5EF4-FFF2-40B4-BE49-F238E27FC236}">
                <a16:creationId xmlns:a16="http://schemas.microsoft.com/office/drawing/2014/main" id="{4F35AEAA-10A3-4482-9E1D-89478C1DA9E2}"/>
              </a:ext>
            </a:extLst>
          </p:cNvPr>
          <p:cNvSpPr>
            <a:spLocks noGrp="1"/>
          </p:cNvSpPr>
          <p:nvPr>
            <p:ph type="dt" sz="half" idx="10"/>
          </p:nvPr>
        </p:nvSpPr>
        <p:spPr/>
        <p:txBody>
          <a:bodyPr/>
          <a:lstStyle/>
          <a:p>
            <a:fld id="{03CB13BE-4969-4199-91F5-F38D8CD65C1A}" type="datetime1">
              <a:rPr lang="en-US" smtClean="0"/>
              <a:t>9/19/2024</a:t>
            </a:fld>
            <a:endParaRPr lang="en-US" dirty="0"/>
          </a:p>
        </p:txBody>
      </p:sp>
    </p:spTree>
    <p:extLst>
      <p:ext uri="{BB962C8B-B14F-4D97-AF65-F5344CB8AC3E}">
        <p14:creationId xmlns:p14="http://schemas.microsoft.com/office/powerpoint/2010/main" val="3207612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Helpful Hints</a:t>
            </a:r>
          </a:p>
        </p:txBody>
      </p:sp>
      <p:sp>
        <p:nvSpPr>
          <p:cNvPr id="63492" name="Rectangle 8"/>
          <p:cNvSpPr>
            <a:spLocks noChangeArrowheads="1"/>
          </p:cNvSpPr>
          <p:nvPr/>
        </p:nvSpPr>
        <p:spPr bwMode="auto">
          <a:xfrm>
            <a:off x="229113" y="1043687"/>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i="1" dirty="0">
                <a:solidFill>
                  <a:srgbClr val="7F7F7F"/>
                </a:solidFill>
                <a:latin typeface="Arial Narrow" pitchFamily="34" charset="0"/>
                <a:cs typeface="Arial" charset="0"/>
              </a:rPr>
              <a:t>What If . . . </a:t>
            </a:r>
            <a:endParaRPr lang="en-US" altLang="en-US" dirty="0">
              <a:solidFill>
                <a:srgbClr val="7F7F7F"/>
              </a:solidFill>
              <a:latin typeface="Arial Narrow" pitchFamily="34" charset="0"/>
              <a:cs typeface="Arial" charset="0"/>
            </a:endParaRPr>
          </a:p>
        </p:txBody>
      </p:sp>
      <p:sp>
        <p:nvSpPr>
          <p:cNvPr id="6" name="Content Placeholder 2"/>
          <p:cNvSpPr txBox="1">
            <a:spLocks/>
          </p:cNvSpPr>
          <p:nvPr/>
        </p:nvSpPr>
        <p:spPr>
          <a:xfrm>
            <a:off x="769583" y="1493189"/>
            <a:ext cx="7604833" cy="4370154"/>
          </a:xfrm>
          <a:prstGeom prst="rect">
            <a:avLst/>
          </a:prstGeom>
        </p:spPr>
        <p:txBody>
          <a:bodyPr/>
          <a:lstStyle>
            <a:lvl1pPr marL="233363" indent="-233363" algn="l" rtl="0" eaLnBrk="1" fontAlgn="base" hangingPunct="1">
              <a:spcBef>
                <a:spcPct val="0"/>
              </a:spcBef>
              <a:spcAft>
                <a:spcPts val="400"/>
              </a:spcAft>
              <a:buClr>
                <a:schemeClr val="accent2"/>
              </a:buClr>
              <a:buFont typeface="Wingdings" pitchFamily="2" charset="2"/>
              <a:buChar char="§"/>
              <a:defRPr lang="en-US" sz="2000" kern="1200" dirty="0">
                <a:solidFill>
                  <a:schemeClr val="tx1"/>
                </a:solidFill>
                <a:latin typeface="Arial" charset="0"/>
                <a:ea typeface="+mn-ea"/>
                <a:cs typeface="+mn-cs"/>
              </a:defRPr>
            </a:lvl1pPr>
            <a:lvl2pPr marL="517525" indent="-284163"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2pPr>
            <a:lvl3pPr marL="741363" indent="-223838"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3pPr>
            <a:lvl4pPr marL="1027113" indent="-285750"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4pPr>
            <a:lvl5pPr marL="1258888" indent="-231775" algn="l" rtl="0" eaLnBrk="1" fontAlgn="base" hangingPunct="1">
              <a:spcBef>
                <a:spcPct val="0"/>
              </a:spcBef>
              <a:spcAft>
                <a:spcPts val="400"/>
              </a:spcAft>
              <a:buClr>
                <a:schemeClr val="accent2"/>
              </a:buClr>
              <a:buFont typeface="Arial" pitchFamily="34" charset="0"/>
              <a:buChar char="•"/>
              <a:defRPr lang="en-US" sz="2000" kern="1200" dirty="0">
                <a:solidFill>
                  <a:schemeClr val="tx1"/>
                </a:solidFill>
                <a:latin typeface="Arial" charset="0"/>
                <a:ea typeface="+mn-ea"/>
                <a:cs typeface="+mn-cs"/>
              </a:defRPr>
            </a:lvl5pPr>
            <a:lvl6pPr marL="2514600" indent="-228600" algn="l" rtl="0" eaLnBrk="1" fontAlgn="base" hangingPunct="1">
              <a:spcBef>
                <a:spcPct val="20000"/>
              </a:spcBef>
              <a:spcAft>
                <a:spcPct val="0"/>
              </a:spcAft>
              <a:buClr>
                <a:srgbClr val="310B2F"/>
              </a:buClr>
              <a:buChar char="»"/>
              <a:defRPr sz="2000">
                <a:solidFill>
                  <a:srgbClr val="002448"/>
                </a:solidFill>
                <a:latin typeface="+mn-lt"/>
              </a:defRPr>
            </a:lvl6pPr>
            <a:lvl7pPr marL="2971800" indent="-228600" algn="l" rtl="0" eaLnBrk="1" fontAlgn="base" hangingPunct="1">
              <a:spcBef>
                <a:spcPct val="20000"/>
              </a:spcBef>
              <a:spcAft>
                <a:spcPct val="0"/>
              </a:spcAft>
              <a:buClr>
                <a:srgbClr val="310B2F"/>
              </a:buClr>
              <a:buChar char="»"/>
              <a:defRPr sz="2000">
                <a:solidFill>
                  <a:srgbClr val="002448"/>
                </a:solidFill>
                <a:latin typeface="+mn-lt"/>
              </a:defRPr>
            </a:lvl7pPr>
            <a:lvl8pPr marL="3429000" indent="-228600" algn="l" rtl="0" eaLnBrk="1" fontAlgn="base" hangingPunct="1">
              <a:spcBef>
                <a:spcPct val="20000"/>
              </a:spcBef>
              <a:spcAft>
                <a:spcPct val="0"/>
              </a:spcAft>
              <a:buClr>
                <a:srgbClr val="310B2F"/>
              </a:buClr>
              <a:buChar char="»"/>
              <a:defRPr sz="2000">
                <a:solidFill>
                  <a:srgbClr val="002448"/>
                </a:solidFill>
                <a:latin typeface="+mn-lt"/>
              </a:defRPr>
            </a:lvl8pPr>
            <a:lvl9pPr marL="3886200" indent="-228600" algn="l" rtl="0" eaLnBrk="1" fontAlgn="base" hangingPunct="1">
              <a:spcBef>
                <a:spcPct val="20000"/>
              </a:spcBef>
              <a:spcAft>
                <a:spcPct val="0"/>
              </a:spcAft>
              <a:buClr>
                <a:srgbClr val="310B2F"/>
              </a:buClr>
              <a:buChar char="»"/>
              <a:defRPr sz="2000">
                <a:solidFill>
                  <a:srgbClr val="002448"/>
                </a:solidFill>
                <a:latin typeface="+mn-lt"/>
              </a:defRPr>
            </a:lvl9pPr>
          </a:lstStyle>
          <a:p>
            <a:pPr marL="114300" indent="0">
              <a:spcBef>
                <a:spcPts val="0"/>
              </a:spcBef>
              <a:spcAft>
                <a:spcPct val="0"/>
              </a:spcAft>
              <a:buClrTx/>
              <a:buFont typeface="Wingdings" pitchFamily="2" charset="2"/>
              <a:buNone/>
              <a:defRPr/>
            </a:pPr>
            <a:r>
              <a:rPr sz="1600" b="1">
                <a:solidFill>
                  <a:srgbClr val="800000"/>
                </a:solidFill>
                <a:cs typeface="Arial" charset="0"/>
              </a:rPr>
              <a:t>My award is not operational?</a:t>
            </a:r>
            <a:endParaRPr sz="1600">
              <a:solidFill>
                <a:srgbClr val="800000"/>
              </a:solidFill>
              <a:cs typeface="Arial" charset="0"/>
            </a:endParaRPr>
          </a:p>
          <a:p>
            <a:pPr marL="404813" indent="-176213">
              <a:spcBef>
                <a:spcPts val="0"/>
              </a:spcBef>
              <a:spcAft>
                <a:spcPts val="0"/>
              </a:spcAft>
              <a:buClrTx/>
              <a:defRPr/>
            </a:pPr>
            <a:r>
              <a:rPr sz="1400">
                <a:solidFill>
                  <a:srgbClr val="000000"/>
                </a:solidFill>
                <a:cs typeface="Arial" charset="0"/>
              </a:rPr>
              <a:t>An award is ‟not </a:t>
            </a:r>
            <a:r>
              <a:rPr sz="1400" err="1">
                <a:solidFill>
                  <a:srgbClr val="000000"/>
                </a:solidFill>
                <a:cs typeface="Arial" charset="0"/>
              </a:rPr>
              <a:t>operationalˮ</a:t>
            </a:r>
            <a:r>
              <a:rPr sz="1400">
                <a:solidFill>
                  <a:srgbClr val="000000"/>
                </a:solidFill>
                <a:cs typeface="Arial" charset="0"/>
              </a:rPr>
              <a:t> when activities proposed in the BJA-accepted grant application have not been implemented or executed with the BJA grant.</a:t>
            </a:r>
          </a:p>
          <a:p>
            <a:pPr marL="114300" indent="0">
              <a:spcBef>
                <a:spcPts val="900"/>
              </a:spcBef>
              <a:spcAft>
                <a:spcPct val="0"/>
              </a:spcAft>
              <a:buClrTx/>
              <a:buFont typeface="Wingdings" pitchFamily="2" charset="2"/>
              <a:buNone/>
              <a:defRPr/>
            </a:pPr>
            <a:r>
              <a:rPr sz="1600" b="1">
                <a:solidFill>
                  <a:srgbClr val="800000"/>
                </a:solidFill>
                <a:cs typeface="Arial" charset="0"/>
              </a:rPr>
              <a:t>I get an error message?</a:t>
            </a:r>
          </a:p>
          <a:p>
            <a:pPr marL="404813" indent="-176213">
              <a:lnSpc>
                <a:spcPts val="1800"/>
              </a:lnSpc>
              <a:spcBef>
                <a:spcPts val="0"/>
              </a:spcBef>
              <a:spcAft>
                <a:spcPts val="0"/>
              </a:spcAft>
              <a:buClrTx/>
              <a:defRPr/>
            </a:pPr>
            <a:r>
              <a:rPr sz="1400">
                <a:solidFill>
                  <a:srgbClr val="000000"/>
                </a:solidFill>
                <a:cs typeface="Arial" charset="0"/>
              </a:rPr>
              <a:t>Follow the instructions to correct any errors or discrepancies.</a:t>
            </a:r>
          </a:p>
          <a:p>
            <a:pPr marL="404813" indent="-176213">
              <a:lnSpc>
                <a:spcPts val="1800"/>
              </a:lnSpc>
              <a:spcBef>
                <a:spcPts val="0"/>
              </a:spcBef>
              <a:spcAft>
                <a:spcPts val="0"/>
              </a:spcAft>
              <a:buClrTx/>
              <a:defRPr/>
            </a:pPr>
            <a:r>
              <a:rPr sz="1400">
                <a:solidFill>
                  <a:srgbClr val="000000"/>
                </a:solidFill>
                <a:cs typeface="Arial" charset="0"/>
              </a:rPr>
              <a:t>If you have questions, contact the PMT Help Desk.</a:t>
            </a:r>
          </a:p>
          <a:p>
            <a:pPr marL="114300" indent="0">
              <a:spcBef>
                <a:spcPts val="900"/>
              </a:spcBef>
              <a:spcAft>
                <a:spcPct val="0"/>
              </a:spcAft>
              <a:buClrTx/>
              <a:buFont typeface="Wingdings" pitchFamily="2" charset="2"/>
              <a:buNone/>
              <a:defRPr/>
            </a:pPr>
            <a:r>
              <a:rPr sz="1600" b="1">
                <a:solidFill>
                  <a:srgbClr val="800000"/>
                </a:solidFill>
                <a:cs typeface="Arial" charset="0"/>
              </a:rPr>
              <a:t>I need to edit data that I submitted, and I already created a report?</a:t>
            </a:r>
          </a:p>
          <a:p>
            <a:pPr marL="404813" indent="-176213">
              <a:lnSpc>
                <a:spcPts val="1800"/>
              </a:lnSpc>
              <a:spcBef>
                <a:spcPts val="0"/>
              </a:spcBef>
              <a:spcAft>
                <a:spcPts val="0"/>
              </a:spcAft>
              <a:buClrTx/>
              <a:defRPr/>
            </a:pPr>
            <a:r>
              <a:rPr sz="1400">
                <a:solidFill>
                  <a:srgbClr val="000000"/>
                </a:solidFill>
                <a:cs typeface="Arial" charset="0"/>
              </a:rPr>
              <a:t>Contact your grantor and request that the report be unlocked or returned to you for revisions.</a:t>
            </a:r>
          </a:p>
          <a:p>
            <a:pPr marL="114300" indent="0">
              <a:spcBef>
                <a:spcPts val="900"/>
              </a:spcBef>
              <a:spcAft>
                <a:spcPct val="0"/>
              </a:spcAft>
              <a:buClrTx/>
              <a:buFont typeface="Wingdings" pitchFamily="2" charset="2"/>
              <a:buNone/>
              <a:defRPr/>
            </a:pPr>
            <a:r>
              <a:rPr sz="1600" b="1">
                <a:solidFill>
                  <a:srgbClr val="800000"/>
                </a:solidFill>
                <a:cs typeface="Arial" charset="0"/>
              </a:rPr>
              <a:t>The award point of contact information on the profile page in the PMT is not correct?</a:t>
            </a:r>
          </a:p>
          <a:p>
            <a:pPr marL="404813" indent="-176213">
              <a:lnSpc>
                <a:spcPts val="1800"/>
              </a:lnSpc>
              <a:spcBef>
                <a:spcPts val="0"/>
              </a:spcBef>
              <a:spcAft>
                <a:spcPts val="0"/>
              </a:spcAft>
              <a:buClrTx/>
              <a:defRPr/>
            </a:pPr>
            <a:r>
              <a:rPr sz="1400">
                <a:solidFill>
                  <a:srgbClr val="000000"/>
                </a:solidFill>
                <a:cs typeface="Arial" charset="0"/>
              </a:rPr>
              <a:t>Contact your grantor to ensure it is aware of any changes.</a:t>
            </a:r>
          </a:p>
          <a:p>
            <a:pPr marL="114300" indent="0">
              <a:spcBef>
                <a:spcPts val="900"/>
              </a:spcBef>
              <a:spcAft>
                <a:spcPct val="0"/>
              </a:spcAft>
              <a:buClrTx/>
              <a:buFont typeface="Wingdings" pitchFamily="2" charset="2"/>
              <a:buNone/>
              <a:defRPr/>
            </a:pPr>
            <a:r>
              <a:rPr sz="1600" b="1">
                <a:solidFill>
                  <a:srgbClr val="800000"/>
                </a:solidFill>
                <a:cs typeface="Arial" charset="0"/>
              </a:rPr>
              <a:t>I lost my data!</a:t>
            </a:r>
          </a:p>
          <a:p>
            <a:pPr marL="404813" indent="-176213">
              <a:spcBef>
                <a:spcPts val="0"/>
              </a:spcBef>
              <a:spcAft>
                <a:spcPct val="0"/>
              </a:spcAft>
              <a:buClrTx/>
              <a:defRPr/>
            </a:pPr>
            <a:r>
              <a:rPr sz="1400">
                <a:solidFill>
                  <a:srgbClr val="000000"/>
                </a:solidFill>
                <a:cs typeface="Arial" charset="0"/>
              </a:rPr>
              <a:t>Please be aware that your </a:t>
            </a:r>
            <a:r>
              <a:rPr sz="1400" b="1">
                <a:solidFill>
                  <a:srgbClr val="000000"/>
                </a:solidFill>
                <a:cs typeface="Arial" charset="0"/>
              </a:rPr>
              <a:t>session in the PMT will time out 30 minutes after you stop saving data</a:t>
            </a:r>
            <a:r>
              <a:rPr sz="1400">
                <a:solidFill>
                  <a:srgbClr val="000000"/>
                </a:solidFill>
                <a:cs typeface="Arial" charset="0"/>
              </a:rPr>
              <a:t>. To avoid losing and having to reenter data, click </a:t>
            </a:r>
            <a:r>
              <a:rPr sz="1400" b="1">
                <a:solidFill>
                  <a:srgbClr val="C00000"/>
                </a:solidFill>
                <a:cs typeface="Arial" charset="0"/>
              </a:rPr>
              <a:t>Save</a:t>
            </a:r>
            <a:r>
              <a:rPr sz="1400" b="1">
                <a:solidFill>
                  <a:srgbClr val="800000"/>
                </a:solidFill>
                <a:cs typeface="Arial" charset="0"/>
              </a:rPr>
              <a:t> </a:t>
            </a:r>
            <a:r>
              <a:rPr sz="1400">
                <a:solidFill>
                  <a:prstClr val="black"/>
                </a:solidFill>
                <a:cs typeface="Arial" charset="0"/>
              </a:rPr>
              <a:t>periodically, </a:t>
            </a:r>
            <a:r>
              <a:rPr sz="1400">
                <a:solidFill>
                  <a:srgbClr val="000000"/>
                </a:solidFill>
                <a:cs typeface="Arial" charset="0"/>
              </a:rPr>
              <a:t>before leaving the system unattended, or when you have finished entering data.</a:t>
            </a:r>
          </a:p>
          <a:p>
            <a:pPr marL="457200" indent="-228600">
              <a:lnSpc>
                <a:spcPts val="1800"/>
              </a:lnSpc>
              <a:spcBef>
                <a:spcPts val="600"/>
              </a:spcBef>
              <a:spcAft>
                <a:spcPct val="0"/>
              </a:spcAft>
              <a:buClrTx/>
              <a:defRPr/>
            </a:pPr>
            <a:endParaRPr sz="1400">
              <a:solidFill>
                <a:prstClr val="black"/>
              </a:solidFill>
            </a:endParaRPr>
          </a:p>
        </p:txBody>
      </p:sp>
      <p:sp>
        <p:nvSpPr>
          <p:cNvPr id="3" name="Date Placeholder 2">
            <a:extLst>
              <a:ext uri="{FF2B5EF4-FFF2-40B4-BE49-F238E27FC236}">
                <a16:creationId xmlns:a16="http://schemas.microsoft.com/office/drawing/2014/main" id="{7FF930E4-4F74-40AC-A582-B47AE6093215}"/>
              </a:ext>
            </a:extLst>
          </p:cNvPr>
          <p:cNvSpPr>
            <a:spLocks noGrp="1"/>
          </p:cNvSpPr>
          <p:nvPr>
            <p:ph type="dt" sz="half" idx="10"/>
          </p:nvPr>
        </p:nvSpPr>
        <p:spPr/>
        <p:txBody>
          <a:bodyPr/>
          <a:lstStyle/>
          <a:p>
            <a:fld id="{FAB3DE83-C187-427C-9701-E2FD8D9DAF99}" type="datetime1">
              <a:rPr lang="en-US" smtClean="0"/>
              <a:t>9/19/2024</a:t>
            </a:fld>
            <a:endParaRPr lang="en-US" dirty="0"/>
          </a:p>
        </p:txBody>
      </p:sp>
    </p:spTree>
    <p:extLst>
      <p:ext uri="{BB962C8B-B14F-4D97-AF65-F5344CB8AC3E}">
        <p14:creationId xmlns:p14="http://schemas.microsoft.com/office/powerpoint/2010/main" val="1848903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creencapture of the Law Enforcement Module, General Agency Information page, Questio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734" y="1291895"/>
            <a:ext cx="6411446" cy="2925261"/>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a:t>Helpful Hints</a:t>
            </a:r>
          </a:p>
        </p:txBody>
      </p:sp>
      <p:sp>
        <p:nvSpPr>
          <p:cNvPr id="6" name="Text Box 8"/>
          <p:cNvSpPr txBox="1">
            <a:spLocks noChangeArrowheads="1"/>
          </p:cNvSpPr>
          <p:nvPr/>
        </p:nvSpPr>
        <p:spPr bwMode="auto">
          <a:xfrm>
            <a:off x="5471178" y="1249036"/>
            <a:ext cx="3090931" cy="1246495"/>
          </a:xfrm>
          <a:prstGeom prst="rect">
            <a:avLst/>
          </a:prstGeom>
          <a:solidFill>
            <a:schemeClr val="bg1"/>
          </a:solidFill>
          <a:ln w="38100">
            <a:solidFill>
              <a:schemeClr val="tx1">
                <a:lumMod val="50000"/>
                <a:lumOff val="50000"/>
              </a:schemeClr>
            </a:solidFill>
            <a:miter lim="800000"/>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0"/>
              </a:spcBef>
              <a:spcAft>
                <a:spcPct val="0"/>
              </a:spcAft>
              <a:defRPr sz="2000">
                <a:solidFill>
                  <a:schemeClr val="tx1"/>
                </a:solidFill>
                <a:latin typeface="Arial" charset="0"/>
              </a:defRPr>
            </a:lvl6pPr>
            <a:lvl7pPr marL="2971800" indent="-228600" algn="ctr" eaLnBrk="0" fontAlgn="base" hangingPunct="0">
              <a:spcBef>
                <a:spcPct val="0"/>
              </a:spcBef>
              <a:spcAft>
                <a:spcPct val="0"/>
              </a:spcAft>
              <a:defRPr sz="2000">
                <a:solidFill>
                  <a:schemeClr val="tx1"/>
                </a:solidFill>
                <a:latin typeface="Arial" charset="0"/>
              </a:defRPr>
            </a:lvl7pPr>
            <a:lvl8pPr marL="3429000" indent="-228600" algn="ctr" eaLnBrk="0" fontAlgn="base" hangingPunct="0">
              <a:spcBef>
                <a:spcPct val="0"/>
              </a:spcBef>
              <a:spcAft>
                <a:spcPct val="0"/>
              </a:spcAft>
              <a:defRPr sz="2000">
                <a:solidFill>
                  <a:schemeClr val="tx1"/>
                </a:solidFill>
                <a:latin typeface="Arial" charset="0"/>
              </a:defRPr>
            </a:lvl8pPr>
            <a:lvl9pPr marL="3886200" indent="-228600" algn="ctr" eaLnBrk="0" fontAlgn="base" hangingPunct="0">
              <a:spcBef>
                <a:spcPct val="0"/>
              </a:spcBef>
              <a:spcAft>
                <a:spcPct val="0"/>
              </a:spcAft>
              <a:defRPr sz="2000">
                <a:solidFill>
                  <a:schemeClr val="tx1"/>
                </a:solidFill>
                <a:latin typeface="Arial" charset="0"/>
              </a:defRPr>
            </a:lvl9pPr>
          </a:lstStyle>
          <a:p>
            <a:pPr marL="3175" algn="ctr" fontAlgn="base">
              <a:lnSpc>
                <a:spcPts val="1800"/>
              </a:lnSpc>
              <a:spcBef>
                <a:spcPts val="2400"/>
              </a:spcBef>
              <a:spcAft>
                <a:spcPct val="0"/>
              </a:spcAft>
              <a:defRPr/>
            </a:pPr>
            <a:r>
              <a:rPr lang="en-US" sz="1600" b="1" dirty="0">
                <a:solidFill>
                  <a:prstClr val="black"/>
                </a:solidFill>
                <a:cs typeface="Arial" charset="0"/>
              </a:rPr>
              <a:t>If you have a question about what a question means . . . </a:t>
            </a:r>
            <a:br>
              <a:rPr lang="en-US" sz="1600" b="1" dirty="0">
                <a:solidFill>
                  <a:srgbClr val="800000"/>
                </a:solidFill>
                <a:cs typeface="Arial" charset="0"/>
              </a:rPr>
            </a:br>
            <a:r>
              <a:rPr lang="en-US" sz="1600" dirty="0">
                <a:solidFill>
                  <a:prstClr val="black"/>
                </a:solidFill>
                <a:cs typeface="Arial" charset="0"/>
              </a:rPr>
              <a:t>Hover </a:t>
            </a:r>
            <a:r>
              <a:rPr lang="en-US" sz="1600" dirty="0">
                <a:solidFill>
                  <a:prstClr val="black"/>
                </a:solidFill>
                <a:cs typeface="Arial" pitchFamily="34" charset="0"/>
              </a:rPr>
              <a:t>the mouse over the underlined question to see the instructions.</a:t>
            </a:r>
          </a:p>
        </p:txBody>
      </p:sp>
      <p:sp>
        <p:nvSpPr>
          <p:cNvPr id="17" name="Line 9"/>
          <p:cNvSpPr>
            <a:spLocks noChangeShapeType="1"/>
          </p:cNvSpPr>
          <p:nvPr/>
        </p:nvSpPr>
        <p:spPr bwMode="auto">
          <a:xfrm flipH="1">
            <a:off x="2550017" y="1787646"/>
            <a:ext cx="2921161" cy="1354800"/>
          </a:xfrm>
          <a:prstGeom prst="line">
            <a:avLst/>
          </a:prstGeom>
          <a:ln w="38100">
            <a:solidFill>
              <a:schemeClr val="tx1">
                <a:lumMod val="50000"/>
                <a:lumOff val="50000"/>
              </a:schemeClr>
            </a:solidFill>
            <a:headEnd/>
            <a:tailEnd type="triangle" w="med" len="med"/>
          </a:ln>
        </p:spPr>
        <p:style>
          <a:lnRef idx="1">
            <a:schemeClr val="dk1"/>
          </a:lnRef>
          <a:fillRef idx="0">
            <a:schemeClr val="dk1"/>
          </a:fillRef>
          <a:effectRef idx="0">
            <a:schemeClr val="dk1"/>
          </a:effectRef>
          <a:fontRef idx="minor">
            <a:schemeClr val="tx1"/>
          </a:fontRef>
        </p:style>
        <p:txBody>
          <a:bodyPr wrap="none" anchor="ctr"/>
          <a:lstStyle/>
          <a:p>
            <a:pPr fontAlgn="base">
              <a:spcBef>
                <a:spcPct val="0"/>
              </a:spcBef>
              <a:spcAft>
                <a:spcPct val="0"/>
              </a:spcAft>
              <a:defRPr/>
            </a:pPr>
            <a:endParaRPr lang="en-US" sz="2400" dirty="0">
              <a:solidFill>
                <a:prstClr val="black"/>
              </a:solidFill>
            </a:endParaRPr>
          </a:p>
        </p:txBody>
      </p:sp>
      <p:pic>
        <p:nvPicPr>
          <p:cNvPr id="11267" name="Picture 3" descr="Screencapture of the Law Enforcement Module, General Agency Information page, Question 1, with a popup instruction after clicking on Questio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970" y="3636085"/>
            <a:ext cx="7584695" cy="2219911"/>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a:extLst>
              <a:ext uri="{FF2B5EF4-FFF2-40B4-BE49-F238E27FC236}">
                <a16:creationId xmlns:a16="http://schemas.microsoft.com/office/drawing/2014/main" id="{18639C4E-8BF6-4861-A53F-0FB1FCAA204F}"/>
              </a:ext>
            </a:extLst>
          </p:cNvPr>
          <p:cNvSpPr>
            <a:spLocks noGrp="1"/>
          </p:cNvSpPr>
          <p:nvPr>
            <p:ph type="dt" sz="half" idx="10"/>
          </p:nvPr>
        </p:nvSpPr>
        <p:spPr/>
        <p:txBody>
          <a:bodyPr/>
          <a:lstStyle/>
          <a:p>
            <a:fld id="{31C5170E-00D3-4F95-96E8-496CBBEB805B}" type="datetime1">
              <a:rPr lang="en-US" smtClean="0"/>
              <a:t>9/19/2024</a:t>
            </a:fld>
            <a:endParaRPr lang="en-US" dirty="0"/>
          </a:p>
        </p:txBody>
      </p:sp>
    </p:spTree>
    <p:extLst>
      <p:ext uri="{BB962C8B-B14F-4D97-AF65-F5344CB8AC3E}">
        <p14:creationId xmlns:p14="http://schemas.microsoft.com/office/powerpoint/2010/main" val="187829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a:t>Resources</a:t>
            </a:r>
            <a:endParaRPr lang="en-US" altLang="en-US" dirty="0"/>
          </a:p>
        </p:txBody>
      </p:sp>
      <p:sp>
        <p:nvSpPr>
          <p:cNvPr id="5" name="Content Placeholder 4"/>
          <p:cNvSpPr>
            <a:spLocks noGrp="1"/>
          </p:cNvSpPr>
          <p:nvPr>
            <p:ph idx="1"/>
          </p:nvPr>
        </p:nvSpPr>
        <p:spPr>
          <a:xfrm>
            <a:off x="793938" y="1472093"/>
            <a:ext cx="7556124" cy="3093154"/>
          </a:xfrm>
        </p:spPr>
        <p:txBody>
          <a:bodyPr>
            <a:normAutofit fontScale="77500" lnSpcReduction="20000"/>
          </a:bodyPr>
          <a:lstStyle/>
          <a:p>
            <a:pPr>
              <a:spcBef>
                <a:spcPts val="600"/>
              </a:spcBef>
              <a:spcAft>
                <a:spcPts val="600"/>
              </a:spcAft>
              <a:buClr>
                <a:srgbClr val="800000"/>
              </a:buClr>
            </a:pPr>
            <a:r>
              <a:rPr lang="en-US" dirty="0"/>
              <a:t>BJA PMT Web Site: </a:t>
            </a:r>
            <a:r>
              <a:rPr lang="en-US" dirty="0">
                <a:hlinkClick r:id="rId3"/>
              </a:rPr>
              <a:t>https://bjapmt.ojp.gov/</a:t>
            </a:r>
            <a:endParaRPr lang="en-US" dirty="0"/>
          </a:p>
          <a:p>
            <a:pPr>
              <a:spcBef>
                <a:spcPts val="1800"/>
              </a:spcBef>
              <a:spcAft>
                <a:spcPts val="600"/>
              </a:spcAft>
              <a:buClr>
                <a:srgbClr val="800000"/>
              </a:buClr>
            </a:pPr>
            <a:r>
              <a:rPr lang="en-US" dirty="0"/>
              <a:t>For questions about your program performance measures data reporting requirements and deadlines, contact your grantee.</a:t>
            </a:r>
          </a:p>
          <a:p>
            <a:pPr>
              <a:spcBef>
                <a:spcPts val="1800"/>
              </a:spcBef>
              <a:spcAft>
                <a:spcPts val="600"/>
              </a:spcAft>
              <a:buClr>
                <a:srgbClr val="800000"/>
              </a:buClr>
            </a:pPr>
            <a:r>
              <a:rPr lang="en-US" dirty="0"/>
              <a:t>For questions about the PMT, contact the BJA PMT Help Desk:</a:t>
            </a:r>
          </a:p>
          <a:p>
            <a:pPr lvl="1">
              <a:spcBef>
                <a:spcPts val="0"/>
              </a:spcBef>
              <a:spcAft>
                <a:spcPts val="600"/>
              </a:spcAft>
            </a:pPr>
            <a:r>
              <a:rPr lang="en-US" dirty="0"/>
              <a:t>Monday–Friday 8:30 a.m.–5:30 p.m. ET</a:t>
            </a:r>
          </a:p>
          <a:p>
            <a:pPr lvl="1">
              <a:spcBef>
                <a:spcPts val="0"/>
              </a:spcBef>
              <a:spcAft>
                <a:spcPts val="600"/>
              </a:spcAft>
            </a:pPr>
            <a:r>
              <a:rPr lang="en-US" dirty="0"/>
              <a:t>Toll-free number: 1-888-252-6867</a:t>
            </a:r>
          </a:p>
          <a:p>
            <a:pPr lvl="1">
              <a:spcBef>
                <a:spcPts val="0"/>
              </a:spcBef>
              <a:spcAft>
                <a:spcPts val="600"/>
              </a:spcAft>
            </a:pPr>
            <a:r>
              <a:rPr lang="en-US" dirty="0"/>
              <a:t>E-mail: </a:t>
            </a:r>
            <a:r>
              <a:rPr lang="en-US" b="1" u="sng" dirty="0">
                <a:solidFill>
                  <a:srgbClr val="0070C0"/>
                </a:solidFill>
              </a:rPr>
              <a:t>bjapmt@usdoj.gov</a:t>
            </a:r>
          </a:p>
        </p:txBody>
      </p:sp>
      <p:sp>
        <p:nvSpPr>
          <p:cNvPr id="3" name="Date Placeholder 2">
            <a:extLst>
              <a:ext uri="{FF2B5EF4-FFF2-40B4-BE49-F238E27FC236}">
                <a16:creationId xmlns:a16="http://schemas.microsoft.com/office/drawing/2014/main" id="{55001925-EE70-477F-A366-840850C0B062}"/>
              </a:ext>
            </a:extLst>
          </p:cNvPr>
          <p:cNvSpPr>
            <a:spLocks noGrp="1"/>
          </p:cNvSpPr>
          <p:nvPr>
            <p:ph type="dt" sz="half" idx="10"/>
          </p:nvPr>
        </p:nvSpPr>
        <p:spPr/>
        <p:txBody>
          <a:bodyPr/>
          <a:lstStyle/>
          <a:p>
            <a:fld id="{359E2EA8-5F37-4E2F-A84E-99D34103FB3D}" type="datetime1">
              <a:rPr lang="en-US" smtClean="0"/>
              <a:t>9/19/2024</a:t>
            </a:fld>
            <a:endParaRPr lang="en-US"/>
          </a:p>
        </p:txBody>
      </p:sp>
    </p:spTree>
    <p:extLst>
      <p:ext uri="{BB962C8B-B14F-4D97-AF65-F5344CB8AC3E}">
        <p14:creationId xmlns:p14="http://schemas.microsoft.com/office/powerpoint/2010/main" val="2728890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1333500" y="304800"/>
            <a:ext cx="655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defRPr/>
            </a:pPr>
            <a:r>
              <a:rPr lang="en-US" sz="3200" b="1" u="sng" dirty="0">
                <a:effectLst>
                  <a:outerShdw blurRad="38100" dist="38100" dir="2700000" algn="tl">
                    <a:srgbClr val="000000">
                      <a:alpha val="43137"/>
                    </a:srgbClr>
                  </a:outerShdw>
                </a:effectLst>
                <a:latin typeface="Arial" pitchFamily="34" charset="0"/>
                <a:cs typeface="Arial" pitchFamily="34" charset="0"/>
              </a:rPr>
              <a:t>Reporting Status</a:t>
            </a:r>
          </a:p>
        </p:txBody>
      </p:sp>
      <p:sp>
        <p:nvSpPr>
          <p:cNvPr id="21507" name="Rectangle 3"/>
          <p:cNvSpPr txBox="1">
            <a:spLocks noChangeArrowheads="1"/>
          </p:cNvSpPr>
          <p:nvPr/>
        </p:nvSpPr>
        <p:spPr bwMode="auto">
          <a:xfrm>
            <a:off x="762000" y="975360"/>
            <a:ext cx="7543800" cy="533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marL="342900" indent="-342900">
              <a:buClr>
                <a:schemeClr val="tx1"/>
              </a:buClr>
              <a:buSzPct val="60000"/>
              <a:buFont typeface="Wingdings" pitchFamily="2" charset="2"/>
              <a:buChar char="Ø"/>
              <a:defRPr/>
            </a:pPr>
            <a:r>
              <a:rPr lang="en-US" sz="2000" b="1" dirty="0">
                <a:solidFill>
                  <a:srgbClr val="FF0000"/>
                </a:solidFill>
                <a:latin typeface="Arial" pitchFamily="34" charset="0"/>
                <a:cs typeface="Arial" pitchFamily="34" charset="0"/>
              </a:rPr>
              <a:t>Not Started</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 No data has gone into the PMT system for this reporting period.</a:t>
            </a:r>
          </a:p>
          <a:p>
            <a:pPr marL="0" indent="0">
              <a:buClr>
                <a:schemeClr val="tx1"/>
              </a:buClr>
              <a:buSzPct val="60000"/>
              <a:defRPr/>
            </a:pPr>
            <a:endParaRPr lang="en-US" sz="2000" u="sng" dirty="0">
              <a:latin typeface="Arial" pitchFamily="34" charset="0"/>
              <a:cs typeface="Arial" pitchFamily="34" charset="0"/>
            </a:endParaRPr>
          </a:p>
          <a:p>
            <a:pPr marL="342900" indent="-342900">
              <a:buClr>
                <a:schemeClr val="tx1"/>
              </a:buClr>
              <a:buSzPct val="60000"/>
              <a:buFont typeface="Wingdings" pitchFamily="2" charset="2"/>
              <a:buChar char="Ø"/>
              <a:defRPr/>
            </a:pPr>
            <a:endParaRPr lang="en-US" sz="2000" dirty="0">
              <a:latin typeface="Arial" pitchFamily="34" charset="0"/>
              <a:cs typeface="Arial" pitchFamily="34" charset="0"/>
            </a:endParaRPr>
          </a:p>
          <a:p>
            <a:pPr marL="342900" indent="-342900">
              <a:lnSpc>
                <a:spcPct val="90000"/>
              </a:lnSpc>
              <a:buClr>
                <a:schemeClr val="tx1"/>
              </a:buClr>
              <a:buSzPct val="60000"/>
              <a:buFont typeface="Wingdings" pitchFamily="2" charset="2"/>
              <a:buChar char="Ø"/>
              <a:defRPr/>
            </a:pPr>
            <a:r>
              <a:rPr lang="en-US" sz="2000" b="1" dirty="0">
                <a:solidFill>
                  <a:srgbClr val="FF0000"/>
                </a:solidFill>
                <a:latin typeface="Arial" pitchFamily="34" charset="0"/>
                <a:cs typeface="Arial" pitchFamily="34" charset="0"/>
              </a:rPr>
              <a:t>In Progress</a:t>
            </a:r>
            <a:r>
              <a:rPr lang="en-US" sz="2000" dirty="0">
                <a:solidFill>
                  <a:srgbClr val="FF0000"/>
                </a:solidFill>
                <a:latin typeface="Arial" pitchFamily="34" charset="0"/>
                <a:cs typeface="Arial" pitchFamily="34" charset="0"/>
              </a:rPr>
              <a:t> </a:t>
            </a:r>
            <a:r>
              <a:rPr lang="en-US" sz="2000" dirty="0">
                <a:latin typeface="Arial" pitchFamily="34" charset="0"/>
                <a:cs typeface="Arial" pitchFamily="34" charset="0"/>
              </a:rPr>
              <a:t>– Data has been entered, but not completed and submitted.  Please note that you there may be several pages of data to enter before the process is complete.  </a:t>
            </a:r>
          </a:p>
          <a:p>
            <a:pPr marL="342900" indent="-342900">
              <a:lnSpc>
                <a:spcPct val="90000"/>
              </a:lnSpc>
              <a:buClr>
                <a:schemeClr val="tx1"/>
              </a:buClr>
              <a:buSzPct val="60000"/>
              <a:buFont typeface="Wingdings" pitchFamily="2" charset="2"/>
              <a:buChar char="Ø"/>
              <a:defRPr/>
            </a:pPr>
            <a:endParaRPr lang="en-US" sz="2000" dirty="0">
              <a:latin typeface="Arial" pitchFamily="34" charset="0"/>
              <a:cs typeface="Arial" pitchFamily="34" charset="0"/>
            </a:endParaRPr>
          </a:p>
          <a:p>
            <a:pPr marL="0" indent="0">
              <a:lnSpc>
                <a:spcPct val="90000"/>
              </a:lnSpc>
              <a:buClr>
                <a:schemeClr val="tx1"/>
              </a:buClr>
              <a:buSzPct val="60000"/>
              <a:defRPr/>
            </a:pPr>
            <a:endParaRPr lang="en-US" sz="2000" dirty="0">
              <a:latin typeface="Arial" pitchFamily="34" charset="0"/>
              <a:cs typeface="Arial" pitchFamily="34" charset="0"/>
            </a:endParaRPr>
          </a:p>
          <a:p>
            <a:pPr marL="342900" indent="-342900">
              <a:lnSpc>
                <a:spcPct val="90000"/>
              </a:lnSpc>
              <a:buClr>
                <a:schemeClr val="tx1"/>
              </a:buClr>
              <a:buSzPct val="60000"/>
              <a:buFont typeface="Wingdings" pitchFamily="2" charset="2"/>
              <a:buChar char="Ø"/>
              <a:defRPr/>
            </a:pPr>
            <a:endParaRPr lang="en-US" sz="2000" dirty="0">
              <a:latin typeface="Arial" pitchFamily="34" charset="0"/>
              <a:cs typeface="Arial" pitchFamily="34" charset="0"/>
            </a:endParaRPr>
          </a:p>
          <a:p>
            <a:pPr marL="342900" indent="-342900">
              <a:lnSpc>
                <a:spcPct val="90000"/>
              </a:lnSpc>
              <a:buClr>
                <a:schemeClr val="tx1"/>
              </a:buClr>
              <a:buSzPct val="60000"/>
              <a:buFont typeface="Wingdings" pitchFamily="2" charset="2"/>
              <a:buChar char="Ø"/>
              <a:defRPr/>
            </a:pPr>
            <a:r>
              <a:rPr lang="en-US" sz="2000" b="1" dirty="0">
                <a:solidFill>
                  <a:srgbClr val="FF0000"/>
                </a:solidFill>
                <a:latin typeface="Arial" pitchFamily="34" charset="0"/>
                <a:cs typeface="Arial" pitchFamily="34" charset="0"/>
              </a:rPr>
              <a:t>Complete</a:t>
            </a:r>
            <a:r>
              <a:rPr lang="en-US" sz="2000" dirty="0">
                <a:latin typeface="Arial" pitchFamily="34" charset="0"/>
                <a:cs typeface="Arial" pitchFamily="34" charset="0"/>
              </a:rPr>
              <a:t> – All questions have been answered error free and </a:t>
            </a:r>
            <a:r>
              <a:rPr lang="en-US" sz="2000" b="1" i="1" dirty="0">
                <a:solidFill>
                  <a:srgbClr val="FF0000"/>
                </a:solidFill>
                <a:latin typeface="Arial" pitchFamily="34" charset="0"/>
                <a:cs typeface="Arial" pitchFamily="34" charset="0"/>
              </a:rPr>
              <a:t>submitted</a:t>
            </a:r>
            <a:r>
              <a:rPr lang="en-US" sz="2000" dirty="0">
                <a:latin typeface="Arial" pitchFamily="34" charset="0"/>
                <a:cs typeface="Arial" pitchFamily="34" charset="0"/>
              </a:rPr>
              <a:t> to grantor.</a:t>
            </a:r>
          </a:p>
          <a:p>
            <a:pPr>
              <a:lnSpc>
                <a:spcPct val="90000"/>
              </a:lnSpc>
              <a:buFont typeface="Wingdings" pitchFamily="2" charset="2"/>
              <a:buNone/>
              <a:defRPr/>
            </a:pPr>
            <a:endParaRPr lang="en-US" sz="2000" dirty="0">
              <a:latin typeface="Arial" pitchFamily="34" charset="0"/>
              <a:cs typeface="Arial" pitchFamily="34" charset="0"/>
            </a:endParaRPr>
          </a:p>
        </p:txBody>
      </p:sp>
      <p:sp>
        <p:nvSpPr>
          <p:cNvPr id="3" name="Date Placeholder 2">
            <a:extLst>
              <a:ext uri="{FF2B5EF4-FFF2-40B4-BE49-F238E27FC236}">
                <a16:creationId xmlns:a16="http://schemas.microsoft.com/office/drawing/2014/main" id="{0E473262-B13C-4960-BFFF-148A48609AC9}"/>
              </a:ext>
            </a:extLst>
          </p:cNvPr>
          <p:cNvSpPr>
            <a:spLocks noGrp="1"/>
          </p:cNvSpPr>
          <p:nvPr>
            <p:ph type="dt" sz="half" idx="10"/>
          </p:nvPr>
        </p:nvSpPr>
        <p:spPr/>
        <p:txBody>
          <a:bodyPr/>
          <a:lstStyle/>
          <a:p>
            <a:fld id="{A761721E-5DAF-4D68-8BC9-D2C3EEDF5516}" type="datetime1">
              <a:rPr lang="en-US" smtClean="0"/>
              <a:t>9/19/2024</a:t>
            </a:fld>
            <a:endParaRPr lang="en-US"/>
          </a:p>
        </p:txBody>
      </p:sp>
    </p:spTree>
    <p:extLst>
      <p:ext uri="{BB962C8B-B14F-4D97-AF65-F5344CB8AC3E}">
        <p14:creationId xmlns:p14="http://schemas.microsoft.com/office/powerpoint/2010/main" val="1808110426"/>
      </p:ext>
    </p:extLst>
  </p:cSld>
  <p:clrMapOvr>
    <a:masterClrMapping/>
  </p:clrMapOvr>
  <p:transition spd="slow" advTm="46406"/>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295400" y="381000"/>
            <a:ext cx="6781800" cy="609600"/>
          </a:xfrm>
          <a:prstGeom prst="rect">
            <a:avLst/>
          </a:prstGeom>
        </p:spPr>
        <p:txBody>
          <a:bodyPr>
            <a:normAutofit/>
          </a:bodyPr>
          <a:lstStyle/>
          <a:p>
            <a:pPr algn="ctr">
              <a:defRPr/>
            </a:pPr>
            <a:r>
              <a:rPr lang="en-US" sz="3200" b="1" u="sng" dirty="0">
                <a:solidFill>
                  <a:schemeClr val="tx1"/>
                </a:solidFill>
                <a:effectLst>
                  <a:outerShdw blurRad="38100" dist="38100" dir="2700000" algn="tl">
                    <a:srgbClr val="000000">
                      <a:alpha val="43137"/>
                    </a:srgbClr>
                  </a:outerShdw>
                </a:effectLst>
                <a:latin typeface="Arial" pitchFamily="34" charset="0"/>
                <a:cs typeface="Arial" pitchFamily="34" charset="0"/>
              </a:rPr>
              <a:t>PMT Reporting Periods</a:t>
            </a:r>
          </a:p>
        </p:txBody>
      </p:sp>
      <p:sp>
        <p:nvSpPr>
          <p:cNvPr id="27651" name="Rectangle 3"/>
          <p:cNvSpPr>
            <a:spLocks noGrp="1" noChangeArrowheads="1"/>
          </p:cNvSpPr>
          <p:nvPr>
            <p:ph sz="quarter" idx="4294967295"/>
          </p:nvPr>
        </p:nvSpPr>
        <p:spPr>
          <a:xfrm>
            <a:off x="304800" y="1219200"/>
            <a:ext cx="8763000" cy="4724400"/>
          </a:xfrm>
          <a:prstGeom prst="rect">
            <a:avLst/>
          </a:prstGeom>
        </p:spPr>
        <p:txBody>
          <a:bodyPr>
            <a:normAutofit fontScale="92500"/>
          </a:bodyPr>
          <a:lstStyle/>
          <a:p>
            <a:pPr>
              <a:lnSpc>
                <a:spcPct val="80000"/>
              </a:lnSpc>
              <a:buFont typeface="Wingdings" pitchFamily="2" charset="2"/>
              <a:buNone/>
            </a:pPr>
            <a:r>
              <a:rPr lang="en-US" sz="2200" b="1" dirty="0">
                <a:latin typeface="Arial" pitchFamily="34" charset="0"/>
                <a:cs typeface="Arial" pitchFamily="34" charset="0"/>
              </a:rPr>
              <a:t>PMT Reports are </a:t>
            </a:r>
            <a:r>
              <a:rPr lang="en-US" sz="2200" b="1" dirty="0">
                <a:solidFill>
                  <a:srgbClr val="FF0000"/>
                </a:solidFill>
                <a:latin typeface="Arial" pitchFamily="34" charset="0"/>
                <a:cs typeface="Arial" pitchFamily="34" charset="0"/>
              </a:rPr>
              <a:t>REQUIRED Quarterly</a:t>
            </a:r>
            <a:r>
              <a:rPr lang="en-US" sz="2200" b="1" dirty="0">
                <a:latin typeface="Arial" pitchFamily="34" charset="0"/>
                <a:cs typeface="Arial" pitchFamily="34" charset="0"/>
              </a:rPr>
              <a:t>!</a:t>
            </a:r>
          </a:p>
          <a:p>
            <a:pPr>
              <a:lnSpc>
                <a:spcPct val="80000"/>
              </a:lnSpc>
              <a:buFont typeface="Wingdings" pitchFamily="2" charset="2"/>
              <a:buNone/>
            </a:pPr>
            <a:r>
              <a:rPr lang="en-US" sz="2200" dirty="0">
                <a:latin typeface="Arial" pitchFamily="34" charset="0"/>
                <a:cs typeface="Arial" pitchFamily="34" charset="0"/>
              </a:rPr>
              <a:t>…and are </a:t>
            </a:r>
            <a:r>
              <a:rPr lang="en-US" sz="2200" dirty="0">
                <a:solidFill>
                  <a:srgbClr val="FF0000"/>
                </a:solidFill>
                <a:latin typeface="Arial" pitchFamily="34" charset="0"/>
                <a:cs typeface="Arial" pitchFamily="34" charset="0"/>
              </a:rPr>
              <a:t>due the 10th </a:t>
            </a:r>
            <a:r>
              <a:rPr lang="en-US" sz="2200" dirty="0">
                <a:latin typeface="Arial" pitchFamily="34" charset="0"/>
                <a:cs typeface="Arial" pitchFamily="34" charset="0"/>
              </a:rPr>
              <a:t>of the month following the close of a quarter.</a:t>
            </a:r>
          </a:p>
          <a:p>
            <a:pPr>
              <a:lnSpc>
                <a:spcPct val="80000"/>
              </a:lnSpc>
              <a:buFont typeface="Wingdings" pitchFamily="2" charset="2"/>
              <a:buNone/>
            </a:pPr>
            <a:r>
              <a:rPr lang="en-US" sz="2200" dirty="0">
                <a:latin typeface="Arial" pitchFamily="34" charset="0"/>
                <a:cs typeface="Arial" pitchFamily="34" charset="0"/>
              </a:rPr>
              <a:t> </a:t>
            </a:r>
          </a:p>
          <a:p>
            <a:pPr marL="342900" lvl="4" indent="-342900">
              <a:lnSpc>
                <a:spcPct val="150000"/>
              </a:lnSpc>
              <a:buFont typeface="Wingdings" pitchFamily="2" charset="2"/>
              <a:buChar char="Ø"/>
            </a:pPr>
            <a:r>
              <a:rPr lang="en-US" sz="2200" b="1" dirty="0">
                <a:latin typeface="Arial" pitchFamily="34" charset="0"/>
                <a:cs typeface="Arial" pitchFamily="34" charset="0"/>
              </a:rPr>
              <a:t>October 1 – December 31 </a:t>
            </a:r>
            <a:r>
              <a:rPr lang="en-US" sz="2200" dirty="0">
                <a:latin typeface="Arial" pitchFamily="34" charset="0"/>
                <a:cs typeface="Arial" pitchFamily="34" charset="0"/>
              </a:rPr>
              <a:t>(due January 10)</a:t>
            </a:r>
          </a:p>
          <a:p>
            <a:pPr marL="342900" lvl="4" indent="-342900">
              <a:lnSpc>
                <a:spcPct val="150000"/>
              </a:lnSpc>
              <a:buFont typeface="Wingdings" pitchFamily="2" charset="2"/>
              <a:buChar char="Ø"/>
            </a:pPr>
            <a:r>
              <a:rPr lang="en-US" sz="2200" b="1" dirty="0">
                <a:latin typeface="Arial" pitchFamily="34" charset="0"/>
                <a:cs typeface="Arial" pitchFamily="34" charset="0"/>
              </a:rPr>
              <a:t>January 1 – March 31 </a:t>
            </a:r>
            <a:r>
              <a:rPr lang="en-US" sz="2200" dirty="0">
                <a:latin typeface="Arial" pitchFamily="34" charset="0"/>
                <a:cs typeface="Arial" pitchFamily="34" charset="0"/>
              </a:rPr>
              <a:t>(due April 10)</a:t>
            </a:r>
          </a:p>
          <a:p>
            <a:pPr marL="342900" lvl="4" indent="-342900">
              <a:lnSpc>
                <a:spcPct val="150000"/>
              </a:lnSpc>
              <a:buFont typeface="Wingdings" pitchFamily="2" charset="2"/>
              <a:buChar char="Ø"/>
            </a:pPr>
            <a:r>
              <a:rPr lang="en-US" sz="2200" b="1" dirty="0">
                <a:latin typeface="Arial" pitchFamily="34" charset="0"/>
                <a:cs typeface="Arial" pitchFamily="34" charset="0"/>
              </a:rPr>
              <a:t>April 1 - June 30 </a:t>
            </a:r>
            <a:r>
              <a:rPr lang="en-US" sz="2200" dirty="0">
                <a:latin typeface="Arial" pitchFamily="34" charset="0"/>
                <a:cs typeface="Arial" pitchFamily="34" charset="0"/>
              </a:rPr>
              <a:t>(due July 10)</a:t>
            </a:r>
          </a:p>
          <a:p>
            <a:pPr marL="342900" lvl="4" indent="-342900">
              <a:lnSpc>
                <a:spcPct val="150000"/>
              </a:lnSpc>
              <a:buFont typeface="Wingdings" pitchFamily="2" charset="2"/>
              <a:buChar char="Ø"/>
            </a:pPr>
            <a:r>
              <a:rPr lang="en-US" sz="2200" b="1" dirty="0">
                <a:latin typeface="Arial" pitchFamily="34" charset="0"/>
                <a:cs typeface="Arial" pitchFamily="34" charset="0"/>
              </a:rPr>
              <a:t>July 1 – September 31 </a:t>
            </a:r>
            <a:r>
              <a:rPr lang="en-US" sz="2000" dirty="0">
                <a:latin typeface="Arial" pitchFamily="34" charset="0"/>
                <a:cs typeface="Arial" pitchFamily="34" charset="0"/>
              </a:rPr>
              <a:t>(due October 10)</a:t>
            </a:r>
            <a:endParaRPr lang="en-US" sz="2200" dirty="0">
              <a:latin typeface="Arial" pitchFamily="34" charset="0"/>
              <a:cs typeface="Arial" pitchFamily="34" charset="0"/>
            </a:endParaRPr>
          </a:p>
          <a:p>
            <a:pPr marL="0" lvl="4" indent="0">
              <a:lnSpc>
                <a:spcPct val="150000"/>
              </a:lnSpc>
              <a:buNone/>
            </a:pPr>
            <a:r>
              <a:rPr lang="en-US" sz="2200" b="1" u="sng" dirty="0">
                <a:latin typeface="Arial" pitchFamily="34" charset="0"/>
                <a:cs typeface="Arial" pitchFamily="34" charset="0"/>
              </a:rPr>
              <a:t>By the 10</a:t>
            </a:r>
            <a:r>
              <a:rPr lang="en-US" sz="2200" b="1" u="sng" baseline="30000" dirty="0">
                <a:latin typeface="Arial" pitchFamily="34" charset="0"/>
                <a:cs typeface="Arial" pitchFamily="34" charset="0"/>
              </a:rPr>
              <a:t>th</a:t>
            </a:r>
            <a:r>
              <a:rPr lang="en-US" sz="2200" b="1" u="sng" dirty="0">
                <a:latin typeface="Arial" pitchFamily="34" charset="0"/>
                <a:cs typeface="Arial" pitchFamily="34" charset="0"/>
              </a:rPr>
              <a:t> of the month that these reports are due, the BJA PMT Report must be completed in the PMT Website and that report must be uploaded to the corresponding PMT Quarter tab in the GEMS system.  </a:t>
            </a:r>
          </a:p>
        </p:txBody>
      </p:sp>
      <p:sp>
        <p:nvSpPr>
          <p:cNvPr id="3" name="Date Placeholder 2">
            <a:extLst>
              <a:ext uri="{FF2B5EF4-FFF2-40B4-BE49-F238E27FC236}">
                <a16:creationId xmlns:a16="http://schemas.microsoft.com/office/drawing/2014/main" id="{85E17AB0-AEED-4159-BFA6-869345347350}"/>
              </a:ext>
            </a:extLst>
          </p:cNvPr>
          <p:cNvSpPr>
            <a:spLocks noGrp="1"/>
          </p:cNvSpPr>
          <p:nvPr>
            <p:ph type="dt" sz="half" idx="10"/>
          </p:nvPr>
        </p:nvSpPr>
        <p:spPr/>
        <p:txBody>
          <a:bodyPr/>
          <a:lstStyle/>
          <a:p>
            <a:fld id="{390E7759-ECBB-4345-9E1D-35C8DC42AB91}" type="datetime1">
              <a:rPr lang="en-US" smtClean="0"/>
              <a:t>9/19/2024</a:t>
            </a:fld>
            <a:endParaRPr lang="en-US"/>
          </a:p>
        </p:txBody>
      </p:sp>
    </p:spTree>
    <p:extLst>
      <p:ext uri="{BB962C8B-B14F-4D97-AF65-F5344CB8AC3E}">
        <p14:creationId xmlns:p14="http://schemas.microsoft.com/office/powerpoint/2010/main" val="3033930066"/>
      </p:ext>
    </p:extLst>
  </p:cSld>
  <p:clrMapOvr>
    <a:masterClrMapping/>
  </p:clrMapOvr>
  <p:transition spd="slow" advTm="33553"/>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295400" y="304800"/>
            <a:ext cx="6781800" cy="609600"/>
          </a:xfrm>
          <a:prstGeom prst="rect">
            <a:avLst/>
          </a:prstGeom>
        </p:spPr>
        <p:txBody>
          <a:bodyPr>
            <a:normAutofit fontScale="90000"/>
          </a:bodyPr>
          <a:lstStyle/>
          <a:p>
            <a:pPr algn="ctr">
              <a:defRPr/>
            </a:pPr>
            <a:r>
              <a:rPr lang="en-US" sz="3600" b="1" u="sng" dirty="0">
                <a:solidFill>
                  <a:schemeClr val="tx1"/>
                </a:solidFill>
                <a:effectLst>
                  <a:outerShdw blurRad="38100" dist="38100" dir="2700000" algn="tl">
                    <a:srgbClr val="000000">
                      <a:alpha val="43137"/>
                    </a:srgbClr>
                  </a:outerShdw>
                </a:effectLst>
                <a:latin typeface="Arial" pitchFamily="34" charset="0"/>
                <a:cs typeface="Arial" pitchFamily="34" charset="0"/>
              </a:rPr>
              <a:t>Criminal Justice Planning Team</a:t>
            </a:r>
          </a:p>
        </p:txBody>
      </p:sp>
      <p:sp>
        <p:nvSpPr>
          <p:cNvPr id="368643" name="Rectangle 3"/>
          <p:cNvSpPr>
            <a:spLocks noGrp="1" noChangeArrowheads="1"/>
          </p:cNvSpPr>
          <p:nvPr>
            <p:ph sz="quarter" idx="4294967295"/>
          </p:nvPr>
        </p:nvSpPr>
        <p:spPr>
          <a:xfrm>
            <a:off x="381000" y="1143000"/>
            <a:ext cx="8305800" cy="4800600"/>
          </a:xfrm>
          <a:prstGeom prst="rect">
            <a:avLst/>
          </a:prstGeom>
          <a:extLst>
            <a:ext uri="{AF507438-7753-43E0-B8FC-AC1667EBCBE1}">
              <a14:hiddenEffects xmlns:a14="http://schemas.microsoft.com/office/drawing/2010/main">
                <a:effectLst>
                  <a:outerShdw dist="35921" dir="2700000" algn="ctr" rotWithShape="0">
                    <a:schemeClr val="bg1"/>
                  </a:outerShdw>
                </a:effectLst>
              </a14:hiddenEffects>
            </a:ext>
          </a:extLst>
        </p:spPr>
        <p:txBody>
          <a:bodyPr>
            <a:normAutofit fontScale="92500" lnSpcReduction="20000"/>
          </a:bodyPr>
          <a:lstStyle/>
          <a:p>
            <a:pPr algn="ctr">
              <a:lnSpc>
                <a:spcPct val="80000"/>
              </a:lnSpc>
              <a:buClr>
                <a:srgbClr val="000066"/>
              </a:buClr>
              <a:buSzPct val="90000"/>
              <a:buFont typeface="Wingdings" pitchFamily="2" charset="2"/>
              <a:buNone/>
              <a:defRPr/>
            </a:pPr>
            <a:endParaRPr lang="en-US" sz="2600" dirty="0">
              <a:latin typeface="Arial" pitchFamily="34" charset="0"/>
              <a:cs typeface="Arial" pitchFamily="34" charset="0"/>
            </a:endParaRPr>
          </a:p>
          <a:p>
            <a:pPr algn="ctr">
              <a:lnSpc>
                <a:spcPct val="80000"/>
              </a:lnSpc>
              <a:buClr>
                <a:srgbClr val="000066"/>
              </a:buClr>
              <a:buSzPct val="90000"/>
              <a:buFont typeface="Wingdings" pitchFamily="2" charset="2"/>
              <a:buNone/>
              <a:defRPr/>
            </a:pPr>
            <a:r>
              <a:rPr lang="en-US" sz="2600" dirty="0">
                <a:latin typeface="Arial" pitchFamily="34" charset="0"/>
                <a:cs typeface="Arial" pitchFamily="34" charset="0"/>
              </a:rPr>
              <a:t>Navin K. Puri, </a:t>
            </a:r>
            <a:r>
              <a:rPr lang="en-US" sz="2600" dirty="0">
                <a:latin typeface="Arial" pitchFamily="34" charset="0"/>
                <a:cs typeface="Arial" pitchFamily="34" charset="0"/>
                <a:hlinkClick r:id="rId3"/>
              </a:rPr>
              <a:t>Navin.Puri1@ncdps.gov</a:t>
            </a:r>
            <a:endParaRPr lang="en-US" sz="2600" dirty="0">
              <a:latin typeface="Arial" pitchFamily="34" charset="0"/>
              <a:cs typeface="Arial" pitchFamily="34" charset="0"/>
            </a:endParaRPr>
          </a:p>
          <a:p>
            <a:pPr algn="ctr">
              <a:lnSpc>
                <a:spcPct val="80000"/>
              </a:lnSpc>
              <a:buClr>
                <a:srgbClr val="000066"/>
              </a:buClr>
              <a:buSzPct val="90000"/>
              <a:buFont typeface="Wingdings" pitchFamily="2" charset="2"/>
              <a:buNone/>
              <a:defRPr/>
            </a:pPr>
            <a:r>
              <a:rPr lang="en-US" sz="2600" dirty="0">
                <a:latin typeface="Arial" pitchFamily="34" charset="0"/>
                <a:cs typeface="Arial" pitchFamily="34" charset="0"/>
              </a:rPr>
              <a:t>     Keyon Ashe, </a:t>
            </a:r>
            <a:r>
              <a:rPr lang="en-US" sz="2600" dirty="0">
                <a:latin typeface="Arial" pitchFamily="34" charset="0"/>
                <a:cs typeface="Arial" pitchFamily="34" charset="0"/>
                <a:hlinkClick r:id="rId4"/>
              </a:rPr>
              <a:t>Keyon.Ashe1@ncdps.gov</a:t>
            </a:r>
            <a:endParaRPr lang="en-US" sz="2600" dirty="0">
              <a:latin typeface="Arial" pitchFamily="34" charset="0"/>
              <a:cs typeface="Arial" pitchFamily="34" charset="0"/>
            </a:endParaRPr>
          </a:p>
          <a:p>
            <a:pPr marL="0" marR="0" indent="0">
              <a:spcBef>
                <a:spcPts val="0"/>
              </a:spcBef>
              <a:spcAft>
                <a:spcPts val="0"/>
              </a:spcAft>
              <a:buNone/>
            </a:pPr>
            <a:r>
              <a:rPr lang="en-US" sz="2600" dirty="0">
                <a:latin typeface="Arial" pitchFamily="34" charset="0"/>
                <a:cs typeface="Arial" pitchFamily="34" charset="0"/>
              </a:rPr>
              <a:t>               Matthew Stuart, </a:t>
            </a:r>
            <a:r>
              <a:rPr lang="en-US" sz="2600" u="sng" dirty="0">
                <a:solidFill>
                  <a:srgbClr val="0563C1"/>
                </a:solidFill>
                <a:effectLst/>
                <a:latin typeface="Calibri" panose="020F0502020204030204" pitchFamily="34" charset="0"/>
                <a:ea typeface="Calibri" panose="020F0502020204030204" pitchFamily="34" charset="0"/>
                <a:hlinkClick r:id="rId5"/>
              </a:rPr>
              <a:t>Matthew.A.Stuart@</a:t>
            </a:r>
            <a:r>
              <a:rPr lang="en-US" sz="2600" u="sng" dirty="0">
                <a:solidFill>
                  <a:srgbClr val="0563C1"/>
                </a:solidFill>
                <a:latin typeface="Calibri" panose="020F0502020204030204" pitchFamily="34" charset="0"/>
                <a:ea typeface="Calibri" panose="020F0502020204030204" pitchFamily="34" charset="0"/>
                <a:hlinkClick r:id="rId5"/>
              </a:rPr>
              <a:t>ncdps</a:t>
            </a:r>
            <a:r>
              <a:rPr lang="en-US" sz="2600" u="sng" dirty="0">
                <a:solidFill>
                  <a:srgbClr val="0563C1"/>
                </a:solidFill>
                <a:effectLst/>
                <a:latin typeface="Calibri" panose="020F0502020204030204" pitchFamily="34" charset="0"/>
                <a:ea typeface="Calibri" panose="020F0502020204030204" pitchFamily="34" charset="0"/>
                <a:hlinkClick r:id="rId5"/>
              </a:rPr>
              <a:t>.</a:t>
            </a:r>
            <a:r>
              <a:rPr lang="en-US" sz="2600" dirty="0">
                <a:latin typeface="Arial" pitchFamily="34" charset="0"/>
                <a:cs typeface="Arial" pitchFamily="34" charset="0"/>
                <a:hlinkClick r:id="rId4"/>
              </a:rPr>
              <a:t>g</a:t>
            </a:r>
            <a:r>
              <a:rPr lang="en-US" sz="2600" u="sng" dirty="0">
                <a:solidFill>
                  <a:srgbClr val="0563C1"/>
                </a:solidFill>
                <a:effectLst/>
                <a:latin typeface="Calibri" panose="020F0502020204030204" pitchFamily="34" charset="0"/>
                <a:ea typeface="Calibri" panose="020F0502020204030204" pitchFamily="34" charset="0"/>
                <a:hlinkClick r:id="rId6"/>
              </a:rPr>
              <a:t>ov</a:t>
            </a:r>
            <a:endParaRPr lang="en-US" sz="2600" dirty="0">
              <a:latin typeface="Arial" pitchFamily="34" charset="0"/>
              <a:cs typeface="Arial" pitchFamily="34" charset="0"/>
            </a:endParaRPr>
          </a:p>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Keith Bugner, </a:t>
            </a:r>
            <a:r>
              <a:rPr lang="en-US" sz="2400" dirty="0">
                <a:latin typeface="Arial" pitchFamily="34" charset="0"/>
                <a:cs typeface="Arial" pitchFamily="34" charset="0"/>
                <a:hlinkClick r:id="rId7"/>
              </a:rPr>
              <a:t>keith.bugner@ncdps.gov</a:t>
            </a: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1800" dirty="0">
              <a:latin typeface="Arial" pitchFamily="34" charset="0"/>
              <a:cs typeface="Arial" pitchFamily="34" charset="0"/>
            </a:endParaRPr>
          </a:p>
          <a:p>
            <a:pPr algn="ctr">
              <a:lnSpc>
                <a:spcPct val="80000"/>
              </a:lnSpc>
              <a:buClr>
                <a:srgbClr val="000066"/>
              </a:buClr>
              <a:buSzPct val="90000"/>
              <a:buFont typeface="Wingdings" pitchFamily="2" charset="2"/>
              <a:buNone/>
              <a:defRPr/>
            </a:pPr>
            <a:endParaRPr lang="en-US" sz="2400" dirty="0">
              <a:solidFill>
                <a:srgbClr val="FF9900"/>
              </a:solidFill>
              <a:latin typeface="Arial" pitchFamily="34" charset="0"/>
              <a:cs typeface="Arial" pitchFamily="34" charset="0"/>
            </a:endParaRPr>
          </a:p>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…Please contact the Criminal Justice Planning Team</a:t>
            </a:r>
          </a:p>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for PMT reporting assistance.</a:t>
            </a:r>
          </a:p>
          <a:p>
            <a:pPr algn="ctr">
              <a:lnSpc>
                <a:spcPct val="80000"/>
              </a:lnSpc>
              <a:buClr>
                <a:srgbClr val="000066"/>
              </a:buClr>
              <a:buSzPct val="90000"/>
              <a:buFont typeface="Wingdings" pitchFamily="2" charset="2"/>
              <a:buNone/>
              <a:defRPr/>
            </a:pPr>
            <a:r>
              <a:rPr lang="en-US" sz="2400" dirty="0">
                <a:latin typeface="Arial" pitchFamily="34" charset="0"/>
                <a:cs typeface="Arial" pitchFamily="34" charset="0"/>
              </a:rPr>
              <a:t>If no one is available, please contact </a:t>
            </a: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gn="ctr">
              <a:lnSpc>
                <a:spcPct val="80000"/>
              </a:lnSpc>
              <a:buClr>
                <a:srgbClr val="000066"/>
              </a:buClr>
              <a:buSzPct val="90000"/>
              <a:buFont typeface="Wingdings" pitchFamily="2" charset="2"/>
              <a:buNone/>
              <a:defRPr/>
            </a:pPr>
            <a:r>
              <a:rPr lang="en-US" sz="2800" dirty="0">
                <a:latin typeface="Arial" pitchFamily="34" charset="0"/>
                <a:cs typeface="Arial" pitchFamily="34" charset="0"/>
              </a:rPr>
              <a:t>The BJA PMT Help Desk at 1-888-252-6867 </a:t>
            </a:r>
          </a:p>
          <a:p>
            <a:pPr algn="ctr">
              <a:lnSpc>
                <a:spcPct val="80000"/>
              </a:lnSpc>
              <a:buClr>
                <a:srgbClr val="000066"/>
              </a:buClr>
              <a:buSzPct val="90000"/>
              <a:buFont typeface="Wingdings" pitchFamily="2" charset="2"/>
              <a:buNone/>
              <a:defRPr/>
            </a:pPr>
            <a:endParaRPr lang="en-US" sz="2400" dirty="0">
              <a:latin typeface="Arial" pitchFamily="34" charset="0"/>
              <a:cs typeface="Arial" pitchFamily="34" charset="0"/>
            </a:endParaRPr>
          </a:p>
          <a:p>
            <a:pPr>
              <a:lnSpc>
                <a:spcPct val="80000"/>
              </a:lnSpc>
              <a:buClr>
                <a:srgbClr val="000066"/>
              </a:buClr>
              <a:buSzPct val="90000"/>
              <a:buFont typeface="Wingdings" pitchFamily="2" charset="2"/>
              <a:buNone/>
              <a:defRPr/>
            </a:pPr>
            <a:endParaRPr lang="en-US" sz="2400" dirty="0">
              <a:solidFill>
                <a:srgbClr val="FF9900"/>
              </a:solidFill>
              <a:latin typeface="Arial" pitchFamily="34" charset="0"/>
              <a:cs typeface="Arial" pitchFamily="34" charset="0"/>
            </a:endParaRPr>
          </a:p>
        </p:txBody>
      </p:sp>
      <p:sp>
        <p:nvSpPr>
          <p:cNvPr id="3" name="Date Placeholder 2">
            <a:extLst>
              <a:ext uri="{FF2B5EF4-FFF2-40B4-BE49-F238E27FC236}">
                <a16:creationId xmlns:a16="http://schemas.microsoft.com/office/drawing/2014/main" id="{6B549D57-4D32-4B4E-A376-5C0C4B3D2548}"/>
              </a:ext>
            </a:extLst>
          </p:cNvPr>
          <p:cNvSpPr>
            <a:spLocks noGrp="1"/>
          </p:cNvSpPr>
          <p:nvPr>
            <p:ph type="dt" sz="half" idx="10"/>
          </p:nvPr>
        </p:nvSpPr>
        <p:spPr/>
        <p:txBody>
          <a:bodyPr/>
          <a:lstStyle/>
          <a:p>
            <a:fld id="{49626DE2-0C21-4DDF-BAB7-F7B907975779}" type="datetime1">
              <a:rPr lang="en-US" smtClean="0"/>
              <a:t>9/19/2024</a:t>
            </a:fld>
            <a:endParaRPr lang="en-US"/>
          </a:p>
        </p:txBody>
      </p:sp>
    </p:spTree>
    <p:extLst>
      <p:ext uri="{BB962C8B-B14F-4D97-AF65-F5344CB8AC3E}">
        <p14:creationId xmlns:p14="http://schemas.microsoft.com/office/powerpoint/2010/main" val="819773260"/>
      </p:ext>
    </p:extLst>
  </p:cSld>
  <p:clrMapOvr>
    <a:masterClrMapping/>
  </p:clrMapOvr>
  <p:transition spd="slow" advTm="22817"/>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ADDDF-041D-0113-FA6F-9606A5AC3E4D}"/>
              </a:ext>
            </a:extLst>
          </p:cNvPr>
          <p:cNvSpPr>
            <a:spLocks noGrp="1"/>
          </p:cNvSpPr>
          <p:nvPr>
            <p:ph type="ctrTitle"/>
          </p:nvPr>
        </p:nvSpPr>
        <p:spPr/>
        <p:txBody>
          <a:bodyPr/>
          <a:lstStyle/>
          <a:p>
            <a:r>
              <a:rPr lang="en-US" dirty="0"/>
              <a:t>Important Notes</a:t>
            </a:r>
          </a:p>
        </p:txBody>
      </p:sp>
      <p:sp>
        <p:nvSpPr>
          <p:cNvPr id="3" name="Subtitle 2">
            <a:extLst>
              <a:ext uri="{FF2B5EF4-FFF2-40B4-BE49-F238E27FC236}">
                <a16:creationId xmlns:a16="http://schemas.microsoft.com/office/drawing/2014/main" id="{55F8BD48-0FB6-8B6F-6150-CD609CEFD8B0}"/>
              </a:ext>
            </a:extLst>
          </p:cNvPr>
          <p:cNvSpPr>
            <a:spLocks noGrp="1"/>
          </p:cNvSpPr>
          <p:nvPr>
            <p:ph type="subTitle" idx="1"/>
          </p:nvPr>
        </p:nvSpPr>
        <p:spPr/>
        <p:txBody>
          <a:bodyPr/>
          <a:lstStyle/>
          <a:p>
            <a:r>
              <a:rPr lang="en-US" dirty="0"/>
              <a:t>Web sites, reporting and other good stuff</a:t>
            </a:r>
          </a:p>
        </p:txBody>
      </p:sp>
      <p:sp>
        <p:nvSpPr>
          <p:cNvPr id="4" name="Date Placeholder 3">
            <a:extLst>
              <a:ext uri="{FF2B5EF4-FFF2-40B4-BE49-F238E27FC236}">
                <a16:creationId xmlns:a16="http://schemas.microsoft.com/office/drawing/2014/main" id="{1363030C-B082-8DEB-9196-85063F9D28F7}"/>
              </a:ext>
            </a:extLst>
          </p:cNvPr>
          <p:cNvSpPr>
            <a:spLocks noGrp="1"/>
          </p:cNvSpPr>
          <p:nvPr>
            <p:ph type="dt" sz="half" idx="10"/>
          </p:nvPr>
        </p:nvSpPr>
        <p:spPr/>
        <p:txBody>
          <a:bodyPr/>
          <a:lstStyle/>
          <a:p>
            <a:fld id="{CB7E4B38-BD47-47EF-854E-B75EAB9462E0}" type="datetime1">
              <a:rPr lang="en-US" smtClean="0"/>
              <a:t>9/19/2024</a:t>
            </a:fld>
            <a:endParaRPr lang="en-US" dirty="0"/>
          </a:p>
        </p:txBody>
      </p:sp>
    </p:spTree>
    <p:extLst>
      <p:ext uri="{BB962C8B-B14F-4D97-AF65-F5344CB8AC3E}">
        <p14:creationId xmlns:p14="http://schemas.microsoft.com/office/powerpoint/2010/main" val="8617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38F584-6E94-3ED3-416A-49DB9299DE20}"/>
              </a:ext>
            </a:extLst>
          </p:cNvPr>
          <p:cNvSpPr>
            <a:spLocks noGrp="1"/>
          </p:cNvSpPr>
          <p:nvPr>
            <p:ph type="dt" sz="half" idx="10"/>
          </p:nvPr>
        </p:nvSpPr>
        <p:spPr/>
        <p:txBody>
          <a:bodyPr/>
          <a:lstStyle/>
          <a:p>
            <a:fld id="{E92B57ED-EA4E-478E-8D15-916E6CAA6922}" type="datetime1">
              <a:rPr lang="en-US" smtClean="0"/>
              <a:t>9/19/2024</a:t>
            </a:fld>
            <a:endParaRPr lang="en-US" dirty="0"/>
          </a:p>
        </p:txBody>
      </p:sp>
      <p:sp>
        <p:nvSpPr>
          <p:cNvPr id="5" name="TextBox 4">
            <a:extLst>
              <a:ext uri="{FF2B5EF4-FFF2-40B4-BE49-F238E27FC236}">
                <a16:creationId xmlns:a16="http://schemas.microsoft.com/office/drawing/2014/main" id="{C2F63197-4C91-00E7-61DC-0E0D99932CFE}"/>
              </a:ext>
            </a:extLst>
          </p:cNvPr>
          <p:cNvSpPr txBox="1"/>
          <p:nvPr/>
        </p:nvSpPr>
        <p:spPr>
          <a:xfrm>
            <a:off x="381000" y="1524000"/>
            <a:ext cx="8382000" cy="2585323"/>
          </a:xfrm>
          <a:prstGeom prst="rect">
            <a:avLst/>
          </a:prstGeom>
          <a:noFill/>
        </p:spPr>
        <p:txBody>
          <a:bodyPr wrap="square" rtlCol="0">
            <a:spAutoFit/>
          </a:bodyPr>
          <a:lstStyle/>
          <a:p>
            <a:r>
              <a:rPr lang="en-US" dirty="0"/>
              <a:t>Web sites:</a:t>
            </a:r>
          </a:p>
          <a:p>
            <a:pPr marL="742950" lvl="1" indent="-285750">
              <a:buFont typeface="Arial" panose="020B0604020202020204" pitchFamily="34" charset="0"/>
              <a:buChar char="•"/>
            </a:pPr>
            <a:r>
              <a:rPr lang="en-US" dirty="0"/>
              <a:t>GCC home page:  </a:t>
            </a:r>
            <a:r>
              <a:rPr lang="en-US" dirty="0">
                <a:hlinkClick r:id="rId2"/>
              </a:rPr>
              <a:t>https://ncdps.gov/gcc</a:t>
            </a:r>
            <a:r>
              <a:rPr lang="en-US" dirty="0"/>
              <a:t> </a:t>
            </a:r>
          </a:p>
          <a:p>
            <a:pPr marL="742950" lvl="1" indent="-285750">
              <a:buFont typeface="Arial" panose="020B0604020202020204" pitchFamily="34" charset="0"/>
              <a:buChar char="•"/>
            </a:pPr>
            <a:r>
              <a:rPr lang="en-US" dirty="0"/>
              <a:t>Enterprise Business Systems (EBS):  </a:t>
            </a:r>
            <a:r>
              <a:rPr lang="en-US" dirty="0">
                <a:hlinkClick r:id="rId3"/>
              </a:rPr>
              <a:t>https://www.ebs.nc.gov</a:t>
            </a:r>
            <a:endParaRPr lang="en-US" dirty="0"/>
          </a:p>
          <a:p>
            <a:pPr marL="742950" lvl="1" indent="-285750">
              <a:buFont typeface="Arial" panose="020B0604020202020204" pitchFamily="34" charset="0"/>
              <a:buChar char="•"/>
            </a:pPr>
            <a:r>
              <a:rPr lang="en-US" dirty="0"/>
              <a:t>EBS User Add/Change:  </a:t>
            </a:r>
            <a:r>
              <a:rPr lang="en-US" dirty="0">
                <a:hlinkClick r:id="rId4"/>
              </a:rPr>
              <a:t>https://www.ebs.nc.gov/sap/crmaccess/</a:t>
            </a:r>
            <a:endParaRPr lang="en-US" dirty="0"/>
          </a:p>
          <a:p>
            <a:pPr marL="742950" lvl="1" indent="-285750">
              <a:buFont typeface="Arial" panose="020B0604020202020204" pitchFamily="34" charset="0"/>
              <a:buChar char="•"/>
            </a:pPr>
            <a:r>
              <a:rPr lang="en-US" dirty="0"/>
              <a:t>PMT Reporting:  </a:t>
            </a:r>
            <a:r>
              <a:rPr lang="en-US" dirty="0">
                <a:hlinkClick r:id="rId5"/>
              </a:rPr>
              <a:t>https://bjapmt.ojp.gov</a:t>
            </a:r>
            <a:endParaRPr lang="en-US" dirty="0"/>
          </a:p>
          <a:p>
            <a:pPr marL="742950" lvl="1" indent="-285750">
              <a:buFont typeface="Arial" panose="020B0604020202020204" pitchFamily="34" charset="0"/>
              <a:buChar char="•"/>
            </a:pPr>
            <a:endParaRPr lang="en-US" dirty="0"/>
          </a:p>
          <a:p>
            <a:r>
              <a:rPr lang="en-US" dirty="0"/>
              <a:t>Prior quarter PMT reports:  You are responsible for submitting for any grant quarters prior to the date your grant opened.  PMT instructions will be covered later.</a:t>
            </a:r>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1844457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EB89-D6A9-4F9B-B567-335848A2F70B}"/>
              </a:ext>
            </a:extLst>
          </p:cNvPr>
          <p:cNvSpPr>
            <a:spLocks noGrp="1"/>
          </p:cNvSpPr>
          <p:nvPr>
            <p:ph type="ctrTitle"/>
          </p:nvPr>
        </p:nvSpPr>
        <p:spPr/>
        <p:txBody>
          <a:bodyPr/>
          <a:lstStyle/>
          <a:p>
            <a:r>
              <a:rPr lang="en-US" dirty="0"/>
              <a:t>First Steps</a:t>
            </a:r>
          </a:p>
        </p:txBody>
      </p:sp>
      <p:sp>
        <p:nvSpPr>
          <p:cNvPr id="3" name="Subtitle 2">
            <a:extLst>
              <a:ext uri="{FF2B5EF4-FFF2-40B4-BE49-F238E27FC236}">
                <a16:creationId xmlns:a16="http://schemas.microsoft.com/office/drawing/2014/main" id="{B7603D74-F753-8F9D-9AF7-62B320AFDD11}"/>
              </a:ext>
            </a:extLst>
          </p:cNvPr>
          <p:cNvSpPr>
            <a:spLocks noGrp="1"/>
          </p:cNvSpPr>
          <p:nvPr>
            <p:ph type="subTitle" idx="1"/>
          </p:nvPr>
        </p:nvSpPr>
        <p:spPr/>
        <p:txBody>
          <a:bodyPr/>
          <a:lstStyle/>
          <a:p>
            <a:r>
              <a:rPr lang="en-US" dirty="0"/>
              <a:t>Self assessment, budget review/update, procurement</a:t>
            </a:r>
          </a:p>
        </p:txBody>
      </p:sp>
      <p:sp>
        <p:nvSpPr>
          <p:cNvPr id="4" name="Date Placeholder 3">
            <a:extLst>
              <a:ext uri="{FF2B5EF4-FFF2-40B4-BE49-F238E27FC236}">
                <a16:creationId xmlns:a16="http://schemas.microsoft.com/office/drawing/2014/main" id="{4590E393-43D9-84A1-3E3C-369FC9DBA0C9}"/>
              </a:ext>
            </a:extLst>
          </p:cNvPr>
          <p:cNvSpPr>
            <a:spLocks noGrp="1"/>
          </p:cNvSpPr>
          <p:nvPr>
            <p:ph type="dt" sz="half" idx="10"/>
          </p:nvPr>
        </p:nvSpPr>
        <p:spPr/>
        <p:txBody>
          <a:bodyPr/>
          <a:lstStyle/>
          <a:p>
            <a:fld id="{2097D9F2-1C20-4E1F-9A98-202938BE7F46}" type="datetime1">
              <a:rPr lang="en-US" smtClean="0"/>
              <a:t>9/19/2024</a:t>
            </a:fld>
            <a:endParaRPr lang="en-US" dirty="0"/>
          </a:p>
        </p:txBody>
      </p:sp>
    </p:spTree>
    <p:extLst>
      <p:ext uri="{BB962C8B-B14F-4D97-AF65-F5344CB8AC3E}">
        <p14:creationId xmlns:p14="http://schemas.microsoft.com/office/powerpoint/2010/main" val="849656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38F584-6E94-3ED3-416A-49DB9299DE20}"/>
              </a:ext>
            </a:extLst>
          </p:cNvPr>
          <p:cNvSpPr>
            <a:spLocks noGrp="1"/>
          </p:cNvSpPr>
          <p:nvPr>
            <p:ph type="dt" sz="half" idx="10"/>
          </p:nvPr>
        </p:nvSpPr>
        <p:spPr/>
        <p:txBody>
          <a:bodyPr/>
          <a:lstStyle/>
          <a:p>
            <a:fld id="{DA1C2A72-C0EA-488E-B520-274EF31C4077}" type="datetime1">
              <a:rPr lang="en-US" smtClean="0"/>
              <a:t>9/19/2024</a:t>
            </a:fld>
            <a:endParaRPr lang="en-US" dirty="0"/>
          </a:p>
        </p:txBody>
      </p:sp>
      <p:sp>
        <p:nvSpPr>
          <p:cNvPr id="5" name="TextBox 4">
            <a:extLst>
              <a:ext uri="{FF2B5EF4-FFF2-40B4-BE49-F238E27FC236}">
                <a16:creationId xmlns:a16="http://schemas.microsoft.com/office/drawing/2014/main" id="{C2F63197-4C91-00E7-61DC-0E0D99932CFE}"/>
              </a:ext>
            </a:extLst>
          </p:cNvPr>
          <p:cNvSpPr txBox="1"/>
          <p:nvPr/>
        </p:nvSpPr>
        <p:spPr>
          <a:xfrm>
            <a:off x="381000" y="1524000"/>
            <a:ext cx="8382000" cy="4801314"/>
          </a:xfrm>
          <a:prstGeom prst="rect">
            <a:avLst/>
          </a:prstGeom>
          <a:noFill/>
        </p:spPr>
        <p:txBody>
          <a:bodyPr wrap="square" rtlCol="0">
            <a:spAutoFit/>
          </a:bodyPr>
          <a:lstStyle/>
          <a:p>
            <a:pPr marL="342900" indent="-342900">
              <a:buFont typeface="+mj-lt"/>
              <a:buAutoNum type="arabicPeriod"/>
            </a:pPr>
            <a:r>
              <a:rPr lang="en-US" u="sng" dirty="0"/>
              <a:t>Self-assessment:</a:t>
            </a:r>
            <a:r>
              <a:rPr lang="en-US" dirty="0"/>
              <a:t>  Complete and return self-assessment form attached to introduction letter.</a:t>
            </a:r>
          </a:p>
          <a:p>
            <a:pPr marL="342900" indent="-342900">
              <a:buFont typeface="+mj-lt"/>
              <a:buAutoNum type="arabicPeriod"/>
            </a:pPr>
            <a:r>
              <a:rPr lang="en-US" u="sng" dirty="0"/>
              <a:t>Budget Review and Procurement Start</a:t>
            </a:r>
          </a:p>
          <a:p>
            <a:pPr marL="800100" lvl="1" indent="-342900">
              <a:buFont typeface="+mj-lt"/>
              <a:buAutoNum type="alphaLcPeriod"/>
            </a:pPr>
            <a:r>
              <a:rPr lang="en-US" dirty="0"/>
              <a:t>Perform a quick review of your project budget, determine if anything needs updating from when grant was submitted.</a:t>
            </a:r>
          </a:p>
          <a:p>
            <a:pPr marL="800100" lvl="1" indent="-342900">
              <a:buFont typeface="+mj-lt"/>
              <a:buAutoNum type="alphaLcPeriod"/>
            </a:pPr>
            <a:r>
              <a:rPr lang="en-US" dirty="0"/>
              <a:t>If changes are needed, complete an EBS Change Request, budget section.  Your GA can help with this.  DO THIS AS SOON AS YOU SEE THE NEED.</a:t>
            </a:r>
          </a:p>
          <a:p>
            <a:pPr marL="342900" indent="-342900">
              <a:buFont typeface="+mj-lt"/>
              <a:buAutoNum type="arabicPeriod"/>
            </a:pPr>
            <a:r>
              <a:rPr lang="en-US" u="sng" dirty="0"/>
              <a:t>Procurement Process Start.</a:t>
            </a:r>
          </a:p>
          <a:p>
            <a:pPr marL="800100" lvl="1" indent="-342900">
              <a:buFont typeface="+mj-lt"/>
              <a:buAutoNum type="alphaLcPeriod"/>
            </a:pPr>
            <a:r>
              <a:rPr lang="en-US" dirty="0"/>
              <a:t>Procurement MUST follow your agency’s procurement process.</a:t>
            </a:r>
          </a:p>
          <a:p>
            <a:pPr marL="800100" lvl="1" indent="-342900">
              <a:buFont typeface="+mj-lt"/>
              <a:buAutoNum type="alphaLcPeriod"/>
            </a:pPr>
            <a:r>
              <a:rPr lang="en-US" i="1" u="sng" dirty="0"/>
              <a:t>GCC Requirements</a:t>
            </a:r>
            <a:endParaRPr lang="en-US" dirty="0"/>
          </a:p>
          <a:p>
            <a:pPr marL="1314450" lvl="2" indent="-400050">
              <a:buFont typeface="+mj-lt"/>
              <a:buAutoNum type="romanLcPeriod"/>
            </a:pPr>
            <a:r>
              <a:rPr lang="en-US" dirty="0"/>
              <a:t>Procurements &gt;= $10,000 must have three informal bids/quotes </a:t>
            </a:r>
            <a:r>
              <a:rPr lang="en-US" u="sng" dirty="0"/>
              <a:t>OR</a:t>
            </a:r>
            <a:r>
              <a:rPr lang="en-US" dirty="0"/>
              <a:t> approved sole source provider request.  </a:t>
            </a:r>
            <a:r>
              <a:rPr lang="en-US" i="1" dirty="0"/>
              <a:t>If your policy is stricter, follow it (See 3a, above).</a:t>
            </a:r>
            <a:r>
              <a:rPr lang="en-US" dirty="0"/>
              <a:t> </a:t>
            </a:r>
          </a:p>
          <a:p>
            <a:pPr marL="1314450" lvl="2" indent="-400050">
              <a:buFont typeface="+mj-lt"/>
              <a:buAutoNum type="romanLcPeriod"/>
            </a:pPr>
            <a:r>
              <a:rPr lang="en-US" dirty="0"/>
              <a:t>Split procurements to avoid bids/quotes are prohibited by Federal regulations.</a:t>
            </a:r>
          </a:p>
          <a:p>
            <a:pPr marL="1314450" lvl="2" indent="-400050">
              <a:buFont typeface="+mj-lt"/>
              <a:buAutoNum type="romanLcPeriod"/>
            </a:pPr>
            <a:r>
              <a:rPr lang="en-US" dirty="0"/>
              <a:t>Reimbursement requests are due once funds have been obligated, items received, paid for, and documented.</a:t>
            </a:r>
          </a:p>
        </p:txBody>
      </p:sp>
    </p:spTree>
    <p:extLst>
      <p:ext uri="{BB962C8B-B14F-4D97-AF65-F5344CB8AC3E}">
        <p14:creationId xmlns:p14="http://schemas.microsoft.com/office/powerpoint/2010/main" val="9392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38F584-6E94-3ED3-416A-49DB9299DE20}"/>
              </a:ext>
            </a:extLst>
          </p:cNvPr>
          <p:cNvSpPr>
            <a:spLocks noGrp="1"/>
          </p:cNvSpPr>
          <p:nvPr>
            <p:ph type="dt" sz="half" idx="10"/>
          </p:nvPr>
        </p:nvSpPr>
        <p:spPr/>
        <p:txBody>
          <a:bodyPr/>
          <a:lstStyle/>
          <a:p>
            <a:fld id="{C9912E5C-6ADF-4F99-9B9C-FA5AA42A8F8F}" type="datetime1">
              <a:rPr lang="en-US" smtClean="0"/>
              <a:t>9/19/2024</a:t>
            </a:fld>
            <a:endParaRPr lang="en-US" dirty="0"/>
          </a:p>
        </p:txBody>
      </p:sp>
      <p:sp>
        <p:nvSpPr>
          <p:cNvPr id="5" name="TextBox 4">
            <a:extLst>
              <a:ext uri="{FF2B5EF4-FFF2-40B4-BE49-F238E27FC236}">
                <a16:creationId xmlns:a16="http://schemas.microsoft.com/office/drawing/2014/main" id="{C2F63197-4C91-00E7-61DC-0E0D99932CFE}"/>
              </a:ext>
            </a:extLst>
          </p:cNvPr>
          <p:cNvSpPr txBox="1"/>
          <p:nvPr/>
        </p:nvSpPr>
        <p:spPr>
          <a:xfrm>
            <a:off x="381000" y="1524000"/>
            <a:ext cx="8382000" cy="3970318"/>
          </a:xfrm>
          <a:prstGeom prst="rect">
            <a:avLst/>
          </a:prstGeom>
          <a:noFill/>
        </p:spPr>
        <p:txBody>
          <a:bodyPr wrap="square" rtlCol="0">
            <a:spAutoFit/>
          </a:bodyPr>
          <a:lstStyle/>
          <a:p>
            <a:r>
              <a:rPr lang="en-US" dirty="0"/>
              <a:t>Reports you Must Submit – see attachment to letter for details</a:t>
            </a:r>
          </a:p>
          <a:p>
            <a:pPr marL="800100" lvl="1" indent="-342900">
              <a:buFont typeface="+mj-lt"/>
              <a:buAutoNum type="alphaLcPeriod"/>
            </a:pPr>
            <a:r>
              <a:rPr lang="en-US" dirty="0"/>
              <a:t>Performance Management Tool (PMT)</a:t>
            </a:r>
          </a:p>
          <a:p>
            <a:pPr marL="1314450" lvl="2" indent="-400050">
              <a:buFont typeface="+mj-lt"/>
              <a:buAutoNum type="romanLcPeriod"/>
            </a:pPr>
            <a:r>
              <a:rPr lang="en-US" dirty="0"/>
              <a:t>Quarterly report required by US DOJ</a:t>
            </a:r>
          </a:p>
          <a:p>
            <a:pPr marL="1314450" lvl="2" indent="-400050">
              <a:buFont typeface="+mj-lt"/>
              <a:buAutoNum type="romanLcPeriod"/>
            </a:pPr>
            <a:r>
              <a:rPr lang="en-US" dirty="0"/>
              <a:t>Completed on DOJ website (more later)</a:t>
            </a:r>
          </a:p>
          <a:p>
            <a:pPr marL="1314450" lvl="2" indent="-400050">
              <a:buFont typeface="+mj-lt"/>
              <a:buAutoNum type="romanLcPeriod"/>
            </a:pPr>
            <a:r>
              <a:rPr lang="en-US" dirty="0"/>
              <a:t>Question and answer format</a:t>
            </a:r>
          </a:p>
          <a:p>
            <a:pPr marL="1314450" lvl="2" indent="-400050">
              <a:buFont typeface="+mj-lt"/>
              <a:buAutoNum type="romanLcPeriod"/>
            </a:pPr>
            <a:r>
              <a:rPr lang="en-US" dirty="0"/>
              <a:t>Copy of completed report to be upload to EBS as activity</a:t>
            </a:r>
          </a:p>
          <a:p>
            <a:pPr marL="800100" lvl="1" indent="-342900">
              <a:buFont typeface="+mj-lt"/>
              <a:buAutoNum type="alphaLcPeriod"/>
            </a:pPr>
            <a:r>
              <a:rPr lang="en-US" dirty="0"/>
              <a:t>Grant Utilization Update</a:t>
            </a:r>
          </a:p>
          <a:p>
            <a:pPr lvl="2"/>
            <a:r>
              <a:rPr lang="en-US" dirty="0"/>
              <a:t>A quarterly summary of funds obligated and progress notes.  Look for an email from your GA for details.</a:t>
            </a:r>
          </a:p>
          <a:p>
            <a:pPr marL="800100" lvl="1" indent="-342900">
              <a:buFont typeface="+mj-lt"/>
              <a:buAutoNum type="alphaLcPeriod"/>
            </a:pPr>
            <a:r>
              <a:rPr lang="en-US" dirty="0"/>
              <a:t>Annual Progress Report(s)</a:t>
            </a:r>
          </a:p>
          <a:p>
            <a:pPr lvl="2"/>
            <a:r>
              <a:rPr lang="en-US" dirty="0"/>
              <a:t>An annual (per Federal fiscal year) report card on how well your project met your goals and objectives.  Report template (Annual Progress Report) is found in the </a:t>
            </a:r>
            <a:r>
              <a:rPr lang="en-US" i="1" dirty="0"/>
              <a:t>Grant Information &gt; Grant Forms &gt; Post Award </a:t>
            </a:r>
            <a:r>
              <a:rPr lang="en-US" dirty="0"/>
              <a:t>section of the GCC website.</a:t>
            </a:r>
          </a:p>
        </p:txBody>
      </p:sp>
    </p:spTree>
    <p:extLst>
      <p:ext uri="{BB962C8B-B14F-4D97-AF65-F5344CB8AC3E}">
        <p14:creationId xmlns:p14="http://schemas.microsoft.com/office/powerpoint/2010/main" val="295957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EB89-D6A9-4F9B-B567-335848A2F70B}"/>
              </a:ext>
            </a:extLst>
          </p:cNvPr>
          <p:cNvSpPr>
            <a:spLocks noGrp="1"/>
          </p:cNvSpPr>
          <p:nvPr>
            <p:ph type="ctrTitle"/>
          </p:nvPr>
        </p:nvSpPr>
        <p:spPr/>
        <p:txBody>
          <a:bodyPr/>
          <a:lstStyle/>
          <a:p>
            <a:r>
              <a:rPr lang="en-US" dirty="0"/>
              <a:t>Reimbursements</a:t>
            </a:r>
          </a:p>
        </p:txBody>
      </p:sp>
      <p:sp>
        <p:nvSpPr>
          <p:cNvPr id="3" name="Subtitle 2">
            <a:extLst>
              <a:ext uri="{FF2B5EF4-FFF2-40B4-BE49-F238E27FC236}">
                <a16:creationId xmlns:a16="http://schemas.microsoft.com/office/drawing/2014/main" id="{B7603D74-F753-8F9D-9AF7-62B320AFDD11}"/>
              </a:ext>
            </a:extLst>
          </p:cNvPr>
          <p:cNvSpPr>
            <a:spLocks noGrp="1"/>
          </p:cNvSpPr>
          <p:nvPr>
            <p:ph type="subTitle" idx="1"/>
          </p:nvPr>
        </p:nvSpPr>
        <p:spPr/>
        <p:txBody>
          <a:bodyPr/>
          <a:lstStyle/>
          <a:p>
            <a:r>
              <a:rPr lang="en-US" dirty="0"/>
              <a:t>Ins and Outs of Getting Paid</a:t>
            </a:r>
          </a:p>
        </p:txBody>
      </p:sp>
      <p:sp>
        <p:nvSpPr>
          <p:cNvPr id="4" name="Date Placeholder 3">
            <a:extLst>
              <a:ext uri="{FF2B5EF4-FFF2-40B4-BE49-F238E27FC236}">
                <a16:creationId xmlns:a16="http://schemas.microsoft.com/office/drawing/2014/main" id="{4590E393-43D9-84A1-3E3C-369FC9DBA0C9}"/>
              </a:ext>
            </a:extLst>
          </p:cNvPr>
          <p:cNvSpPr>
            <a:spLocks noGrp="1"/>
          </p:cNvSpPr>
          <p:nvPr>
            <p:ph type="dt" sz="half" idx="10"/>
          </p:nvPr>
        </p:nvSpPr>
        <p:spPr/>
        <p:txBody>
          <a:bodyPr/>
          <a:lstStyle/>
          <a:p>
            <a:fld id="{326B26A3-B5CE-477C-8C72-CBC60410CE2A}" type="datetime1">
              <a:rPr lang="en-US" smtClean="0"/>
              <a:t>9/19/2024</a:t>
            </a:fld>
            <a:endParaRPr lang="en-US" dirty="0"/>
          </a:p>
        </p:txBody>
      </p:sp>
    </p:spTree>
    <p:extLst>
      <p:ext uri="{BB962C8B-B14F-4D97-AF65-F5344CB8AC3E}">
        <p14:creationId xmlns:p14="http://schemas.microsoft.com/office/powerpoint/2010/main" val="19023373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PStheme">
  <a:themeElements>
    <a:clrScheme name="Custom 2">
      <a:dk1>
        <a:srgbClr val="39639D"/>
      </a:dk1>
      <a:lt1>
        <a:sysClr val="window" lastClr="FFFFFF"/>
      </a:lt1>
      <a:dk2>
        <a:srgbClr val="464646"/>
      </a:dk2>
      <a:lt2>
        <a:srgbClr val="DEF5FA"/>
      </a:lt2>
      <a:accent1>
        <a:srgbClr val="DA1F28"/>
      </a:accent1>
      <a:accent2>
        <a:srgbClr val="DA1F28"/>
      </a:accent2>
      <a:accent3>
        <a:srgbClr val="DA1F28"/>
      </a:accent3>
      <a:accent4>
        <a:srgbClr val="DA1F28"/>
      </a:accent4>
      <a:accent5>
        <a:srgbClr val="DA1F28"/>
      </a:accent5>
      <a:accent6>
        <a:srgbClr val="DA1F28"/>
      </a:accent6>
      <a:hlink>
        <a:srgbClr val="DA1F28"/>
      </a:hlink>
      <a:folHlink>
        <a:srgbClr val="DA1F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2e8b66b-77c7-4e81-a05f-0d25e975c8aa">
      <UserInfo>
        <DisplayName>Valand, Caroline</DisplayName>
        <AccountId>1187</AccountId>
        <AccountType/>
      </UserInfo>
      <UserInfo>
        <DisplayName>Johnson, Angel</DisplayName>
        <AccountId>1188</AccountId>
        <AccountType/>
      </UserInfo>
      <UserInfo>
        <DisplayName>Harrington, Betty</DisplayName>
        <AccountId>229</AccountId>
        <AccountType/>
      </UserInfo>
    </SharedWithUsers>
    <Committee xmlns="f797936c-5bab-486f-b602-f66e524a2321" xsi:nil="true"/>
    <DateandTime xmlns="f797936c-5bab-486f-b602-f66e524a2321" xsi:nil="true"/>
    <lcf76f155ced4ddcb4097134ff3c332f xmlns="f797936c-5bab-486f-b602-f66e524a2321">
      <Terms xmlns="http://schemas.microsoft.com/office/infopath/2007/PartnerControls"/>
    </lcf76f155ced4ddcb4097134ff3c332f>
    <TaxCatchAll xmlns="82e8b66b-77c7-4e81-a05f-0d25e975c8aa" xsi:nil="true"/>
    <Processorentityimpacted xmlns="f797936c-5bab-486f-b602-f66e524a2321" xsi:nil="true"/>
    <FundingSource xmlns="f797936c-5bab-486f-b602-f66e524a2321" xsi:nil="true"/>
    <TypeofDocument xmlns="f797936c-5bab-486f-b602-f66e524a23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53C39EF1114D4F8E7A9FE78ABD89EA" ma:contentTypeVersion="30" ma:contentTypeDescription="Create a new document." ma:contentTypeScope="" ma:versionID="cb843d4f583a796df31656e858110d03">
  <xsd:schema xmlns:xsd="http://www.w3.org/2001/XMLSchema" xmlns:xs="http://www.w3.org/2001/XMLSchema" xmlns:p="http://schemas.microsoft.com/office/2006/metadata/properties" xmlns:ns2="f797936c-5bab-486f-b602-f66e524a2321" xmlns:ns3="82e8b66b-77c7-4e81-a05f-0d25e975c8aa" targetNamespace="http://schemas.microsoft.com/office/2006/metadata/properties" ma:root="true" ma:fieldsID="f76f6b24c11075bd833e865833e86796" ns2:_="" ns3:_="">
    <xsd:import namespace="f797936c-5bab-486f-b602-f66e524a2321"/>
    <xsd:import namespace="82e8b66b-77c7-4e81-a05f-0d25e975c8a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DateandTime" minOccurs="0"/>
                <xsd:element ref="ns2:MediaServiceLocation" minOccurs="0"/>
                <xsd:element ref="ns2:MediaServiceObjectDetectorVersions" minOccurs="0"/>
                <xsd:element ref="ns2:Committee" minOccurs="0"/>
                <xsd:element ref="ns2:FundingSource" minOccurs="0"/>
                <xsd:element ref="ns2:Processorentityimpacted" minOccurs="0"/>
                <xsd:element ref="ns2:TypeofDocument"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97936c-5bab-486f-b602-f66e524a2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DateandTime" ma:index="21" nillable="true" ma:displayName="Impact Level Fed, State, GCC" ma:description="Entity Impact Level Federal, State, Local GCC&#10;" ma:format="Dropdown" ma:internalName="DateandTime">
      <xsd:simpleType>
        <xsd:restriction base="dms:Choice">
          <xsd:enumeration value="Federal"/>
          <xsd:enumeration value="State"/>
          <xsd:enumeration value="GCC"/>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Committee" ma:index="24" nillable="true" ma:displayName="Committee" ma:description="Sort by Committee" ma:format="Dropdown" ma:internalName="Committee">
      <xsd:simpleType>
        <xsd:restriction base="dms:Choice">
          <xsd:enumeration value="CVS"/>
          <xsd:enumeration value="CJI"/>
          <xsd:enumeration value="JJ"/>
          <xsd:enumeration value="CJA"/>
          <xsd:enumeration value="All Committees"/>
          <xsd:enumeration value="Commission"/>
          <xsd:enumeration value="Planning"/>
        </xsd:restriction>
      </xsd:simpleType>
    </xsd:element>
    <xsd:element name="FundingSource" ma:index="25" nillable="true" ma:displayName="Funding Source" ma:description="Sort by applicable funding source" ma:format="Dropdown" ma:internalName="FundingSource">
      <xsd:simpleType>
        <xsd:restriction base="dms:Choice">
          <xsd:enumeration value="VOCA"/>
          <xsd:enumeration value="VAWA"/>
          <xsd:enumeration value="BYRNE-JAG"/>
          <xsd:enumeration value="JJ"/>
          <xsd:enumeration value="Coverdell"/>
          <xsd:enumeration value="PSN"/>
          <xsd:enumeration value="SCIP"/>
          <xsd:enumeration value="RSAT"/>
          <xsd:enumeration value="State"/>
          <xsd:enumeration value="SORNA"/>
          <xsd:enumeration value="Choice 11"/>
        </xsd:restriction>
      </xsd:simpleType>
    </xsd:element>
    <xsd:element name="Processorentityimpacted" ma:index="26" nillable="true" ma:displayName="Process or entity impacted" ma:description="This is the process that the document impacts." ma:format="Dropdown" ma:internalName="Processorentityimpacted">
      <xsd:simpleType>
        <xsd:union memberTypes="dms:Text">
          <xsd:simpleType>
            <xsd:restriction base="dms:Choice">
              <xsd:enumeration value="Application"/>
              <xsd:enumeration value="Document Locker"/>
              <xsd:enumeration value="Special Conditions"/>
              <xsd:enumeration value="RFA"/>
              <xsd:enumeration value="Scoring"/>
              <xsd:enumeration value="Committee"/>
              <xsd:enumeration value="Award"/>
              <xsd:enumeration value="Meeting"/>
              <xsd:enumeration value="EBS"/>
            </xsd:restriction>
          </xsd:simpleType>
        </xsd:union>
      </xsd:simpleType>
    </xsd:element>
    <xsd:element name="TypeofDocument" ma:index="27" nillable="true" ma:displayName="Type of Document" ma:description="Document Type" ma:format="Dropdown" ma:internalName="TypeofDocument">
      <xsd:simpleType>
        <xsd:restriction base="dms:Choice">
          <xsd:enumeration value="Report"/>
          <xsd:enumeration value="Tracking"/>
          <xsd:enumeration value="Presentation"/>
          <xsd:enumeration value="Minutes"/>
          <xsd:enumeration value="Form"/>
          <xsd:enumeration value="SOP"/>
          <xsd:enumeration value="Process"/>
          <xsd:enumeration value="EBS"/>
          <xsd:enumeration value="Email Template"/>
          <xsd:enumeration value="Documentation"/>
          <xsd:enumeration value="Budget"/>
          <xsd:enumeration value="Best Practice"/>
          <xsd:enumeration value="Choice 13"/>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e8b66b-77c7-4e81-a05f-0d25e975c8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496a249-1db4-4250-bcf8-987fb11f43e6}" ma:internalName="TaxCatchAll" ma:showField="CatchAllData" ma:web="82e8b66b-77c7-4e81-a05f-0d25e975c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925F5-A9C2-456D-A70F-6CAD98AAF1D2}">
  <ds:schemaRefs>
    <ds:schemaRef ds:uri="http://schemas.microsoft.com/sharepoint/v3/contenttype/forms"/>
  </ds:schemaRefs>
</ds:datastoreItem>
</file>

<file path=customXml/itemProps2.xml><?xml version="1.0" encoding="utf-8"?>
<ds:datastoreItem xmlns:ds="http://schemas.openxmlformats.org/officeDocument/2006/customXml" ds:itemID="{675F1444-3C09-46D0-98FE-C246871789F0}">
  <ds:schemaRefs>
    <ds:schemaRef ds:uri="http://purl.org/dc/terms/"/>
    <ds:schemaRef ds:uri="http://schemas.openxmlformats.org/package/2006/metadata/core-properties"/>
    <ds:schemaRef ds:uri="http://schemas.microsoft.com/office/2006/documentManagement/types"/>
    <ds:schemaRef ds:uri="82e8b66b-77c7-4e81-a05f-0d25e975c8aa"/>
    <ds:schemaRef ds:uri="f797936c-5bab-486f-b602-f66e524a2321"/>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743457E-FB92-4626-84A3-88D351F10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97936c-5bab-486f-b602-f66e524a2321"/>
    <ds:schemaRef ds:uri="82e8b66b-77c7-4e81-a05f-0d25e975c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DPStheme</Template>
  <TotalTime>8385</TotalTime>
  <Words>2651</Words>
  <Application>Microsoft Office PowerPoint</Application>
  <PresentationFormat>On-screen Show (4:3)</PresentationFormat>
  <Paragraphs>289</Paragraphs>
  <Slides>38</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ＭＳ Ｐゴシック</vt:lpstr>
      <vt:lpstr>Arial</vt:lpstr>
      <vt:lpstr>Arial Narrow</vt:lpstr>
      <vt:lpstr>Calibri</vt:lpstr>
      <vt:lpstr>Times</vt:lpstr>
      <vt:lpstr>Times New Roman</vt:lpstr>
      <vt:lpstr>Verdana</vt:lpstr>
      <vt:lpstr>Wingdings</vt:lpstr>
      <vt:lpstr>Wingdings 2</vt:lpstr>
      <vt:lpstr>Wingdings 3</vt:lpstr>
      <vt:lpstr>DPStheme</vt:lpstr>
      <vt:lpstr>PowerPoint Presentation</vt:lpstr>
      <vt:lpstr>Grant Opening</vt:lpstr>
      <vt:lpstr>PowerPoint Presentation</vt:lpstr>
      <vt:lpstr>Important Notes</vt:lpstr>
      <vt:lpstr>PowerPoint Presentation</vt:lpstr>
      <vt:lpstr>First Steps</vt:lpstr>
      <vt:lpstr>PowerPoint Presentation</vt:lpstr>
      <vt:lpstr>PowerPoint Presentation</vt:lpstr>
      <vt:lpstr>Reimbursements</vt:lpstr>
      <vt:lpstr>PowerPoint Presentation</vt:lpstr>
      <vt:lpstr>PowerPoint Presentation</vt:lpstr>
      <vt:lpstr>Program Performance Measures for  Justice Assistance Grant (JAG) Programs</vt:lpstr>
      <vt:lpstr>Performance Measurement Tool (PMT)</vt:lpstr>
      <vt:lpstr>Website</vt:lpstr>
      <vt:lpstr>Terms Used</vt:lpstr>
      <vt:lpstr>Step 1: Log In</vt:lpstr>
      <vt:lpstr>Step 1: Log In</vt:lpstr>
      <vt:lpstr>Step 1: Log In</vt:lpstr>
      <vt:lpstr>Step 2: Profile</vt:lpstr>
      <vt:lpstr>Step 2: Profile</vt:lpstr>
      <vt:lpstr> Step 3: Information and Resources </vt:lpstr>
      <vt:lpstr>Step 4: Subrecipient Awards</vt:lpstr>
      <vt:lpstr>Step 4: Subrecipient Awards</vt:lpstr>
      <vt:lpstr>Step 5: General Award Information</vt:lpstr>
      <vt:lpstr>Step 6: Data Entry</vt:lpstr>
      <vt:lpstr>Step 6: Data Entry</vt:lpstr>
      <vt:lpstr>Step 6: Data Entry (Goals and Objectives)</vt:lpstr>
      <vt:lpstr>Step 6: Data Entry (Goals and Objectives)</vt:lpstr>
      <vt:lpstr>Step 6: Data Entry (Review)</vt:lpstr>
      <vt:lpstr>Step 6: Data Entry (Complete)</vt:lpstr>
      <vt:lpstr>Step 6: Data Entry (Complete)</vt:lpstr>
      <vt:lpstr>Step 6: Data Entry (Complete)</vt:lpstr>
      <vt:lpstr>Helpful Hints</vt:lpstr>
      <vt:lpstr>Helpful Hints</vt:lpstr>
      <vt:lpstr>Resources</vt:lpstr>
      <vt:lpstr>PowerPoint Presentation</vt:lpstr>
      <vt:lpstr>PMT Reporting Periods</vt:lpstr>
      <vt:lpstr>Criminal Justice Planning Team</vt:lpstr>
    </vt:vector>
  </TitlesOfParts>
  <Company>NC CC&amp;PS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Kathy</dc:creator>
  <cp:lastModifiedBy>Smith, Mary Kathryn</cp:lastModifiedBy>
  <cp:revision>63</cp:revision>
  <cp:lastPrinted>2022-09-13T14:20:24Z</cp:lastPrinted>
  <dcterms:created xsi:type="dcterms:W3CDTF">2012-07-26T16:23:26Z</dcterms:created>
  <dcterms:modified xsi:type="dcterms:W3CDTF">2024-09-19T16:16:38Z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0x0101006553C39EF1114D4F8E7A9FE78ABD89EA</vt:lpwstr>
  </property>
  <property fmtid="{D5CDD505-2E9C-101B-9397-08002B2CF9AE}" pid="3" name="MediaServiceImageTags">
    <vt:lpwstr/>
  </property>
</Properties>
</file>