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handoutMasterIdLst>
    <p:handoutMasterId r:id="rId47"/>
  </p:handoutMasterIdLst>
  <p:sldIdLst>
    <p:sldId id="666" r:id="rId5"/>
    <p:sldId id="640" r:id="rId6"/>
    <p:sldId id="667" r:id="rId7"/>
    <p:sldId id="679" r:id="rId8"/>
    <p:sldId id="684" r:id="rId9"/>
    <p:sldId id="702" r:id="rId10"/>
    <p:sldId id="300" r:id="rId11"/>
    <p:sldId id="704" r:id="rId12"/>
    <p:sldId id="260" r:id="rId13"/>
    <p:sldId id="261" r:id="rId14"/>
    <p:sldId id="263" r:id="rId15"/>
    <p:sldId id="264" r:id="rId16"/>
    <p:sldId id="262" r:id="rId17"/>
    <p:sldId id="265" r:id="rId18"/>
    <p:sldId id="266" r:id="rId19"/>
    <p:sldId id="267" r:id="rId20"/>
    <p:sldId id="268" r:id="rId21"/>
    <p:sldId id="269" r:id="rId22"/>
    <p:sldId id="270" r:id="rId23"/>
    <p:sldId id="271" r:id="rId24"/>
    <p:sldId id="272" r:id="rId25"/>
    <p:sldId id="280" r:id="rId26"/>
    <p:sldId id="281" r:id="rId27"/>
    <p:sldId id="282" r:id="rId28"/>
    <p:sldId id="296" r:id="rId29"/>
    <p:sldId id="297" r:id="rId30"/>
    <p:sldId id="256" r:id="rId31"/>
    <p:sldId id="386" r:id="rId32"/>
    <p:sldId id="703" r:id="rId33"/>
    <p:sldId id="343" r:id="rId34"/>
    <p:sldId id="394" r:id="rId35"/>
    <p:sldId id="345" r:id="rId36"/>
    <p:sldId id="395" r:id="rId37"/>
    <p:sldId id="388" r:id="rId38"/>
    <p:sldId id="706" r:id="rId39"/>
    <p:sldId id="396" r:id="rId40"/>
    <p:sldId id="393" r:id="rId41"/>
    <p:sldId id="705" r:id="rId42"/>
    <p:sldId id="390" r:id="rId43"/>
    <p:sldId id="391" r:id="rId44"/>
    <p:sldId id="641"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FFFF9"/>
    <a:srgbClr val="DDF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p:cViewPr>
        <p:scale>
          <a:sx n="100" d="100"/>
          <a:sy n="100" d="100"/>
        </p:scale>
        <p:origin x="612" y="201"/>
      </p:cViewPr>
      <p:guideLst>
        <p:guide orient="horz" pos="2160"/>
        <p:guide pos="2880"/>
      </p:guideLst>
    </p:cSldViewPr>
  </p:slideViewPr>
  <p:notesTextViewPr>
    <p:cViewPr>
      <p:scale>
        <a:sx n="1" d="1"/>
        <a:sy n="1" d="1"/>
      </p:scale>
      <p:origin x="0" y="0"/>
    </p:cViewPr>
  </p:notesTextViewPr>
  <p:sorterViewPr>
    <p:cViewPr>
      <p:scale>
        <a:sx n="100" d="100"/>
        <a:sy n="100" d="100"/>
      </p:scale>
      <p:origin x="0" y="-195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11F11D-05BD-415F-9ACB-21CC3E7BFBB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6482CFF0-E6FD-4ED9-96EF-CDA5F3F2FF9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a:t>10/30/2024</a:t>
            </a:r>
            <a:endParaRPr lang="en-US" dirty="0"/>
          </a:p>
        </p:txBody>
      </p:sp>
      <p:sp>
        <p:nvSpPr>
          <p:cNvPr id="4" name="Footer Placeholder 3">
            <a:extLst>
              <a:ext uri="{FF2B5EF4-FFF2-40B4-BE49-F238E27FC236}">
                <a16:creationId xmlns:a16="http://schemas.microsoft.com/office/drawing/2014/main" id="{B76CB38C-0187-47E5-B02D-66C70CD1790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69A3EA-1E5D-457B-81DF-E43731AFE69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55B23F-8B67-4F7D-BDCA-4B1566F6676D}" type="slidenum">
              <a:rPr lang="en-US" smtClean="0"/>
              <a:t>‹#›</a:t>
            </a:fld>
            <a:endParaRPr lang="en-US" dirty="0"/>
          </a:p>
        </p:txBody>
      </p:sp>
    </p:spTree>
    <p:extLst>
      <p:ext uri="{BB962C8B-B14F-4D97-AF65-F5344CB8AC3E}">
        <p14:creationId xmlns:p14="http://schemas.microsoft.com/office/powerpoint/2010/main" val="73305992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a:t>10/30/2024</a:t>
            </a:r>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9107CC0-7FDF-41A2-B062-359C52C6902B}" type="slidenum">
              <a:rPr lang="en-US" smtClean="0"/>
              <a:t>‹#›</a:t>
            </a:fld>
            <a:endParaRPr lang="en-US" dirty="0"/>
          </a:p>
        </p:txBody>
      </p:sp>
    </p:spTree>
    <p:extLst>
      <p:ext uri="{BB962C8B-B14F-4D97-AF65-F5344CB8AC3E}">
        <p14:creationId xmlns:p14="http://schemas.microsoft.com/office/powerpoint/2010/main" val="454906721"/>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1</a:t>
            </a:fld>
            <a:endParaRPr lang="en-US" dirty="0"/>
          </a:p>
        </p:txBody>
      </p:sp>
      <p:sp>
        <p:nvSpPr>
          <p:cNvPr id="5" name="Date Placeholder 4">
            <a:extLst>
              <a:ext uri="{FF2B5EF4-FFF2-40B4-BE49-F238E27FC236}">
                <a16:creationId xmlns:a16="http://schemas.microsoft.com/office/drawing/2014/main" id="{CDAAD96C-3331-0C1D-C49F-32F0C8203DDC}"/>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6FD1AEFE-D062-F4B3-5332-3A0FBCEEAFF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65274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(Summarize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you some background, </a:t>
            </a:r>
            <a:r>
              <a:rPr lang="en-US"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also provided some helpful resources below to assist you in learning more about the effectiveness of VAWA and how the program has evolved over the years. (Summarize)</a:t>
            </a:r>
          </a:p>
        </p:txBody>
      </p:sp>
      <p:sp>
        <p:nvSpPr>
          <p:cNvPr id="4" name="Slide Number Placeholder 3"/>
          <p:cNvSpPr>
            <a:spLocks noGrp="1"/>
          </p:cNvSpPr>
          <p:nvPr>
            <p:ph type="sldNum" sz="quarter" idx="5"/>
          </p:nvPr>
        </p:nvSpPr>
        <p:spPr/>
        <p:txBody>
          <a:bodyPr/>
          <a:lstStyle/>
          <a:p>
            <a:fld id="{09107CC0-7FDF-41A2-B062-359C52C6902B}" type="slidenum">
              <a:rPr lang="en-US" smtClean="0"/>
              <a:t>29</a:t>
            </a:fld>
            <a:endParaRPr lang="en-US"/>
          </a:p>
        </p:txBody>
      </p:sp>
      <p:sp>
        <p:nvSpPr>
          <p:cNvPr id="5" name="Date Placeholder 4">
            <a:extLst>
              <a:ext uri="{FF2B5EF4-FFF2-40B4-BE49-F238E27FC236}">
                <a16:creationId xmlns:a16="http://schemas.microsoft.com/office/drawing/2014/main" id="{FA77CB80-B5EC-E98E-6761-F73F89C88412}"/>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B16E5758-3D46-DAC7-B8BE-C6D466936BC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38431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(Summarize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support applicants as you navigate this funding opportunity. We encourage you to READ and RE-READ the RFA and have it close to you when working on your application. We have provided specific program information and resources to support you along the way. The STOP </a:t>
            </a:r>
            <a:r>
              <a:rPr lang="en-US" dirty="0" err="1"/>
              <a:t>acrynm</a:t>
            </a:r>
            <a:r>
              <a:rPr lang="en-US" dirty="0"/>
              <a:t> stands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9107CC0-7FDF-41A2-B062-359C52C6902B}" type="slidenum">
              <a:rPr lang="en-US" smtClean="0"/>
              <a:t>30</a:t>
            </a:fld>
            <a:endParaRPr lang="en-US"/>
          </a:p>
        </p:txBody>
      </p:sp>
      <p:sp>
        <p:nvSpPr>
          <p:cNvPr id="5" name="Date Placeholder 4">
            <a:extLst>
              <a:ext uri="{FF2B5EF4-FFF2-40B4-BE49-F238E27FC236}">
                <a16:creationId xmlns:a16="http://schemas.microsoft.com/office/drawing/2014/main" id="{7D9B7275-8567-4EBD-6E4C-4BE434C95F00}"/>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1EC3BAE1-73F2-0DC5-16CF-C9348EBB698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58569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Before you begin your application, you want to review the…</a:t>
            </a:r>
            <a:r>
              <a:rPr lang="en-US" i="1" dirty="0"/>
              <a:t>(Read Slide)</a:t>
            </a:r>
          </a:p>
          <a:p>
            <a:endParaRPr lang="en-US" b="0" dirty="0"/>
          </a:p>
        </p:txBody>
      </p:sp>
      <p:sp>
        <p:nvSpPr>
          <p:cNvPr id="4" name="Slide Number Placeholder 3"/>
          <p:cNvSpPr>
            <a:spLocks noGrp="1"/>
          </p:cNvSpPr>
          <p:nvPr>
            <p:ph type="sldNum" sz="quarter" idx="5"/>
          </p:nvPr>
        </p:nvSpPr>
        <p:spPr/>
        <p:txBody>
          <a:bodyPr/>
          <a:lstStyle/>
          <a:p>
            <a:fld id="{09107CC0-7FDF-41A2-B062-359C52C6902B}" type="slidenum">
              <a:rPr lang="en-US" smtClean="0"/>
              <a:t>31</a:t>
            </a:fld>
            <a:endParaRPr lang="en-US"/>
          </a:p>
        </p:txBody>
      </p:sp>
      <p:sp>
        <p:nvSpPr>
          <p:cNvPr id="5" name="Date Placeholder 4">
            <a:extLst>
              <a:ext uri="{FF2B5EF4-FFF2-40B4-BE49-F238E27FC236}">
                <a16:creationId xmlns:a16="http://schemas.microsoft.com/office/drawing/2014/main" id="{41F530FA-EB0E-E048-8E33-2C7365C6F7D2}"/>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2E1AF15C-79D5-8F8A-AA94-2E756BD3F0D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48178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Before you begin your application, you want to review the…</a:t>
            </a:r>
            <a:r>
              <a:rPr lang="en-US" i="1" dirty="0"/>
              <a:t>(Read Slide)</a:t>
            </a:r>
          </a:p>
          <a:p>
            <a:endParaRPr lang="en-US" b="0" dirty="0"/>
          </a:p>
        </p:txBody>
      </p:sp>
      <p:sp>
        <p:nvSpPr>
          <p:cNvPr id="4" name="Slide Number Placeholder 3"/>
          <p:cNvSpPr>
            <a:spLocks noGrp="1"/>
          </p:cNvSpPr>
          <p:nvPr>
            <p:ph type="sldNum" sz="quarter" idx="5"/>
          </p:nvPr>
        </p:nvSpPr>
        <p:spPr/>
        <p:txBody>
          <a:bodyPr/>
          <a:lstStyle/>
          <a:p>
            <a:fld id="{09107CC0-7FDF-41A2-B062-359C52C6902B}" type="slidenum">
              <a:rPr lang="en-US" smtClean="0"/>
              <a:t>32</a:t>
            </a:fld>
            <a:endParaRPr lang="en-US"/>
          </a:p>
        </p:txBody>
      </p:sp>
      <p:sp>
        <p:nvSpPr>
          <p:cNvPr id="5" name="Date Placeholder 4">
            <a:extLst>
              <a:ext uri="{FF2B5EF4-FFF2-40B4-BE49-F238E27FC236}">
                <a16:creationId xmlns:a16="http://schemas.microsoft.com/office/drawing/2014/main" id="{00B0A412-139A-570B-9758-CF7A3E6D7E0C}"/>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49593961-C38B-7B75-991C-86FD35B5B79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1399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Before you begin your application, you want to review the…</a:t>
            </a:r>
            <a:r>
              <a:rPr lang="en-US" i="1" dirty="0"/>
              <a:t>(Read Slide)</a:t>
            </a:r>
          </a:p>
          <a:p>
            <a:endParaRPr lang="en-US" b="0" dirty="0"/>
          </a:p>
        </p:txBody>
      </p:sp>
      <p:sp>
        <p:nvSpPr>
          <p:cNvPr id="4" name="Slide Number Placeholder 3"/>
          <p:cNvSpPr>
            <a:spLocks noGrp="1"/>
          </p:cNvSpPr>
          <p:nvPr>
            <p:ph type="sldNum" sz="quarter" idx="5"/>
          </p:nvPr>
        </p:nvSpPr>
        <p:spPr/>
        <p:txBody>
          <a:bodyPr/>
          <a:lstStyle/>
          <a:p>
            <a:fld id="{09107CC0-7FDF-41A2-B062-359C52C6902B}" type="slidenum">
              <a:rPr lang="en-US" smtClean="0"/>
              <a:t>33</a:t>
            </a:fld>
            <a:endParaRPr lang="en-US"/>
          </a:p>
        </p:txBody>
      </p:sp>
      <p:sp>
        <p:nvSpPr>
          <p:cNvPr id="5" name="Date Placeholder 4">
            <a:extLst>
              <a:ext uri="{FF2B5EF4-FFF2-40B4-BE49-F238E27FC236}">
                <a16:creationId xmlns:a16="http://schemas.microsoft.com/office/drawing/2014/main" id="{63F6C619-8DCB-4F5E-9444-CEE8F43B739D}"/>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96929A33-CACA-0A5E-975F-ECDA9409662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719066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a:t>
            </a:r>
            <a:r>
              <a:rPr lang="en-US" i="1" dirty="0"/>
              <a:t>read slide</a:t>
            </a:r>
          </a:p>
        </p:txBody>
      </p:sp>
      <p:sp>
        <p:nvSpPr>
          <p:cNvPr id="4" name="Slide Number Placeholder 3"/>
          <p:cNvSpPr>
            <a:spLocks noGrp="1"/>
          </p:cNvSpPr>
          <p:nvPr>
            <p:ph type="sldNum" sz="quarter" idx="5"/>
          </p:nvPr>
        </p:nvSpPr>
        <p:spPr/>
        <p:txBody>
          <a:bodyPr/>
          <a:lstStyle/>
          <a:p>
            <a:fld id="{09107CC0-7FDF-41A2-B062-359C52C6902B}" type="slidenum">
              <a:rPr lang="en-US" smtClean="0"/>
              <a:t>34</a:t>
            </a:fld>
            <a:endParaRPr lang="en-US"/>
          </a:p>
        </p:txBody>
      </p:sp>
      <p:sp>
        <p:nvSpPr>
          <p:cNvPr id="5" name="Date Placeholder 4">
            <a:extLst>
              <a:ext uri="{FF2B5EF4-FFF2-40B4-BE49-F238E27FC236}">
                <a16:creationId xmlns:a16="http://schemas.microsoft.com/office/drawing/2014/main" id="{4FC812A0-4C92-979E-3B94-F0C0478C9263}"/>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00868BA0-9202-C3D9-EACC-D0DFA74D925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9081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07CC0-7FDF-41A2-B062-359C52C6902B}" type="slidenum">
              <a:rPr lang="en-US" smtClean="0"/>
              <a:t>35</a:t>
            </a:fld>
            <a:endParaRPr lang="en-US"/>
          </a:p>
        </p:txBody>
      </p:sp>
      <p:sp>
        <p:nvSpPr>
          <p:cNvPr id="5" name="Date Placeholder 4">
            <a:extLst>
              <a:ext uri="{FF2B5EF4-FFF2-40B4-BE49-F238E27FC236}">
                <a16:creationId xmlns:a16="http://schemas.microsoft.com/office/drawing/2014/main" id="{4CF8B2A2-6188-1EE3-1795-BC0F99D80C48}"/>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301703C3-9790-901C-DCB6-FCA74A039BF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8995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07CC0-7FDF-41A2-B062-359C52C6902B}" type="slidenum">
              <a:rPr lang="en-US" smtClean="0"/>
              <a:t>37</a:t>
            </a:fld>
            <a:endParaRPr lang="en-US"/>
          </a:p>
        </p:txBody>
      </p:sp>
      <p:sp>
        <p:nvSpPr>
          <p:cNvPr id="5" name="Date Placeholder 4">
            <a:extLst>
              <a:ext uri="{FF2B5EF4-FFF2-40B4-BE49-F238E27FC236}">
                <a16:creationId xmlns:a16="http://schemas.microsoft.com/office/drawing/2014/main" id="{4CF8B2A2-6188-1EE3-1795-BC0F99D80C48}"/>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301703C3-9790-901C-DCB6-FCA74A039BF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0115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07CC0-7FDF-41A2-B062-359C52C6902B}" type="slidenum">
              <a:rPr lang="en-US" smtClean="0"/>
              <a:t>38</a:t>
            </a:fld>
            <a:endParaRPr lang="en-US"/>
          </a:p>
        </p:txBody>
      </p:sp>
      <p:sp>
        <p:nvSpPr>
          <p:cNvPr id="5" name="Date Placeholder 4">
            <a:extLst>
              <a:ext uri="{FF2B5EF4-FFF2-40B4-BE49-F238E27FC236}">
                <a16:creationId xmlns:a16="http://schemas.microsoft.com/office/drawing/2014/main" id="{4CF8B2A2-6188-1EE3-1795-BC0F99D80C48}"/>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301703C3-9790-901C-DCB6-FCA74A039BF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45310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fld id="{09107CC0-7FDF-41A2-B062-359C52C6902B}" type="slidenum">
              <a:rPr lang="en-US" smtClean="0"/>
              <a:t>39</a:t>
            </a:fld>
            <a:endParaRPr lang="en-US"/>
          </a:p>
        </p:txBody>
      </p:sp>
      <p:sp>
        <p:nvSpPr>
          <p:cNvPr id="5" name="Date Placeholder 4">
            <a:extLst>
              <a:ext uri="{FF2B5EF4-FFF2-40B4-BE49-F238E27FC236}">
                <a16:creationId xmlns:a16="http://schemas.microsoft.com/office/drawing/2014/main" id="{EE78E943-67D9-B603-2D58-ECF590E67F69}"/>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4F915934-BCB6-EAC9-A3B5-3E77F55CF47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11075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2</a:t>
            </a:fld>
            <a:endParaRPr lang="en-US" dirty="0"/>
          </a:p>
        </p:txBody>
      </p:sp>
      <p:sp>
        <p:nvSpPr>
          <p:cNvPr id="5" name="Date Placeholder 4">
            <a:extLst>
              <a:ext uri="{FF2B5EF4-FFF2-40B4-BE49-F238E27FC236}">
                <a16:creationId xmlns:a16="http://schemas.microsoft.com/office/drawing/2014/main" id="{32C7508B-27C2-2D2D-5628-368BFAC684DD}"/>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57250FAA-63B7-54FC-CC9E-D65282C4B01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267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wanted to point out some VAWA specific documents for VAWA STOP applicants.</a:t>
            </a:r>
          </a:p>
        </p:txBody>
      </p:sp>
      <p:sp>
        <p:nvSpPr>
          <p:cNvPr id="4" name="Slide Number Placeholder 3"/>
          <p:cNvSpPr>
            <a:spLocks noGrp="1"/>
          </p:cNvSpPr>
          <p:nvPr>
            <p:ph type="sldNum" sz="quarter" idx="5"/>
          </p:nvPr>
        </p:nvSpPr>
        <p:spPr/>
        <p:txBody>
          <a:bodyPr/>
          <a:lstStyle/>
          <a:p>
            <a:fld id="{09107CC0-7FDF-41A2-B062-359C52C6902B}" type="slidenum">
              <a:rPr lang="en-US" smtClean="0"/>
              <a:t>40</a:t>
            </a:fld>
            <a:endParaRPr lang="en-US"/>
          </a:p>
        </p:txBody>
      </p:sp>
      <p:sp>
        <p:nvSpPr>
          <p:cNvPr id="5" name="Date Placeholder 4">
            <a:extLst>
              <a:ext uri="{FF2B5EF4-FFF2-40B4-BE49-F238E27FC236}">
                <a16:creationId xmlns:a16="http://schemas.microsoft.com/office/drawing/2014/main" id="{1CB00B1D-573B-154D-99ED-26F88E02CEAE}"/>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DC2B8880-F728-682B-109C-D4BB27A1E68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526549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41</a:t>
            </a:fld>
            <a:endParaRPr lang="en-US" dirty="0"/>
          </a:p>
        </p:txBody>
      </p:sp>
      <p:sp>
        <p:nvSpPr>
          <p:cNvPr id="5" name="Date Placeholder 4">
            <a:extLst>
              <a:ext uri="{FF2B5EF4-FFF2-40B4-BE49-F238E27FC236}">
                <a16:creationId xmlns:a16="http://schemas.microsoft.com/office/drawing/2014/main" id="{65DAC62C-3485-9209-7777-5FE6FD25B3CE}"/>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92C2FA46-5F66-46F0-AEEB-AB205FB7EDC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269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3</a:t>
            </a:fld>
            <a:endParaRPr lang="en-US" dirty="0"/>
          </a:p>
        </p:txBody>
      </p:sp>
      <p:sp>
        <p:nvSpPr>
          <p:cNvPr id="5" name="Date Placeholder 4">
            <a:extLst>
              <a:ext uri="{FF2B5EF4-FFF2-40B4-BE49-F238E27FC236}">
                <a16:creationId xmlns:a16="http://schemas.microsoft.com/office/drawing/2014/main" id="{041CB382-148A-2D00-9965-A469E6AFB869}"/>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B70F896D-F9C9-932F-589C-2A94CE87E2A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5543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4</a:t>
            </a:fld>
            <a:endParaRPr lang="en-US" dirty="0"/>
          </a:p>
        </p:txBody>
      </p:sp>
      <p:sp>
        <p:nvSpPr>
          <p:cNvPr id="5" name="Date Placeholder 4">
            <a:extLst>
              <a:ext uri="{FF2B5EF4-FFF2-40B4-BE49-F238E27FC236}">
                <a16:creationId xmlns:a16="http://schemas.microsoft.com/office/drawing/2014/main" id="{62E4BCB4-6D6B-2A41-C78B-91A5A67DB5A7}"/>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4F075E5B-4264-0473-51F9-69CD3714A80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51310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5</a:t>
            </a:fld>
            <a:endParaRPr lang="en-US" dirty="0"/>
          </a:p>
        </p:txBody>
      </p:sp>
      <p:sp>
        <p:nvSpPr>
          <p:cNvPr id="5" name="Date Placeholder 4">
            <a:extLst>
              <a:ext uri="{FF2B5EF4-FFF2-40B4-BE49-F238E27FC236}">
                <a16:creationId xmlns:a16="http://schemas.microsoft.com/office/drawing/2014/main" id="{654CCD22-4881-BC15-8507-B02AC66FA1F9}"/>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5D524A0A-DE1D-C475-3E4B-20F2DF59E17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0000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07CC0-7FDF-41A2-B062-359C52C6902B}" type="slidenum">
              <a:rPr lang="en-US" smtClean="0"/>
              <a:t>6</a:t>
            </a:fld>
            <a:endParaRPr lang="en-US" dirty="0"/>
          </a:p>
        </p:txBody>
      </p:sp>
      <p:sp>
        <p:nvSpPr>
          <p:cNvPr id="5" name="Date Placeholder 4">
            <a:extLst>
              <a:ext uri="{FF2B5EF4-FFF2-40B4-BE49-F238E27FC236}">
                <a16:creationId xmlns:a16="http://schemas.microsoft.com/office/drawing/2014/main" id="{639BEE77-75E7-4D24-683C-DAF0DF65E139}"/>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259FB5F0-7AC1-2E8B-6B38-971E52C1A34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0318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Narrator: </a:t>
            </a:r>
            <a:r>
              <a:rPr lang="en-US" b="0" dirty="0"/>
              <a:t>My name is Daun Brown Hairston, and I will be presenting on the Governor’s Crime Commissions VAWA funding source. </a:t>
            </a:r>
            <a:endParaRPr lang="en-US" b="0" i="0" dirty="0"/>
          </a:p>
        </p:txBody>
      </p:sp>
      <p:sp>
        <p:nvSpPr>
          <p:cNvPr id="4" name="Slide Number Placeholder 3"/>
          <p:cNvSpPr>
            <a:spLocks noGrp="1"/>
          </p:cNvSpPr>
          <p:nvPr>
            <p:ph type="sldNum" sz="quarter" idx="5"/>
          </p:nvPr>
        </p:nvSpPr>
        <p:spPr/>
        <p:txBody>
          <a:bodyPr/>
          <a:lstStyle/>
          <a:p>
            <a:fld id="{09107CC0-7FDF-41A2-B062-359C52C6902B}" type="slidenum">
              <a:rPr lang="en-US" smtClean="0"/>
              <a:t>8</a:t>
            </a:fld>
            <a:endParaRPr lang="en-US"/>
          </a:p>
        </p:txBody>
      </p:sp>
      <p:sp>
        <p:nvSpPr>
          <p:cNvPr id="5" name="Date Placeholder 4">
            <a:extLst>
              <a:ext uri="{FF2B5EF4-FFF2-40B4-BE49-F238E27FC236}">
                <a16:creationId xmlns:a16="http://schemas.microsoft.com/office/drawing/2014/main" id="{09071EBE-3073-52EC-A0AA-6A1026F02B3B}"/>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A3CDD436-9460-9A83-8D84-311AF752706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58865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Narrator: </a:t>
            </a:r>
            <a:r>
              <a:rPr lang="en-US" b="0" dirty="0"/>
              <a:t>My name is Daun Brown Hairston, and I will be presenting on the Governor’s Crime Commissions VAWA funding source. </a:t>
            </a:r>
            <a:endParaRPr lang="en-US" b="0" i="0" dirty="0"/>
          </a:p>
        </p:txBody>
      </p:sp>
      <p:sp>
        <p:nvSpPr>
          <p:cNvPr id="4" name="Slide Number Placeholder 3"/>
          <p:cNvSpPr>
            <a:spLocks noGrp="1"/>
          </p:cNvSpPr>
          <p:nvPr>
            <p:ph type="sldNum" sz="quarter" idx="5"/>
          </p:nvPr>
        </p:nvSpPr>
        <p:spPr/>
        <p:txBody>
          <a:bodyPr/>
          <a:lstStyle/>
          <a:p>
            <a:fld id="{09107CC0-7FDF-41A2-B062-359C52C6902B}" type="slidenum">
              <a:rPr lang="en-US" smtClean="0"/>
              <a:t>27</a:t>
            </a:fld>
            <a:endParaRPr lang="en-US"/>
          </a:p>
        </p:txBody>
      </p:sp>
      <p:sp>
        <p:nvSpPr>
          <p:cNvPr id="5" name="Date Placeholder 4">
            <a:extLst>
              <a:ext uri="{FF2B5EF4-FFF2-40B4-BE49-F238E27FC236}">
                <a16:creationId xmlns:a16="http://schemas.microsoft.com/office/drawing/2014/main" id="{09071EBE-3073-52EC-A0AA-6A1026F02B3B}"/>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A3CDD436-9460-9A83-8D84-311AF752706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18117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(Summarize Slide)</a:t>
            </a:r>
          </a:p>
          <a:p>
            <a:r>
              <a:rPr lang="en-US" dirty="0"/>
              <a:t>The GCC VAWA Funding source administers 2 Federal grants. </a:t>
            </a:r>
          </a:p>
        </p:txBody>
      </p:sp>
      <p:sp>
        <p:nvSpPr>
          <p:cNvPr id="4" name="Slide Number Placeholder 3"/>
          <p:cNvSpPr>
            <a:spLocks noGrp="1"/>
          </p:cNvSpPr>
          <p:nvPr>
            <p:ph type="sldNum" sz="quarter" idx="5"/>
          </p:nvPr>
        </p:nvSpPr>
        <p:spPr/>
        <p:txBody>
          <a:bodyPr/>
          <a:lstStyle/>
          <a:p>
            <a:fld id="{09107CC0-7FDF-41A2-B062-359C52C6902B}" type="slidenum">
              <a:rPr lang="en-US" smtClean="0"/>
              <a:t>28</a:t>
            </a:fld>
            <a:endParaRPr lang="en-US"/>
          </a:p>
        </p:txBody>
      </p:sp>
      <p:sp>
        <p:nvSpPr>
          <p:cNvPr id="5" name="Date Placeholder 4">
            <a:extLst>
              <a:ext uri="{FF2B5EF4-FFF2-40B4-BE49-F238E27FC236}">
                <a16:creationId xmlns:a16="http://schemas.microsoft.com/office/drawing/2014/main" id="{053F9A86-05E3-4213-44C3-17B9DFF127C3}"/>
              </a:ext>
            </a:extLst>
          </p:cNvPr>
          <p:cNvSpPr>
            <a:spLocks noGrp="1"/>
          </p:cNvSpPr>
          <p:nvPr>
            <p:ph type="dt" idx="1"/>
          </p:nvPr>
        </p:nvSpPr>
        <p:spPr/>
        <p:txBody>
          <a:bodyPr/>
          <a:lstStyle/>
          <a:p>
            <a:r>
              <a:rPr lang="en-US"/>
              <a:t>10/30/2024</a:t>
            </a:r>
            <a:endParaRPr lang="en-US" dirty="0"/>
          </a:p>
        </p:txBody>
      </p:sp>
      <p:sp>
        <p:nvSpPr>
          <p:cNvPr id="6" name="Footer Placeholder 5">
            <a:extLst>
              <a:ext uri="{FF2B5EF4-FFF2-40B4-BE49-F238E27FC236}">
                <a16:creationId xmlns:a16="http://schemas.microsoft.com/office/drawing/2014/main" id="{B350BE92-977C-1F2E-4078-6223493D998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73791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bg1"/>
                </a:solidFill>
                <a:effectLst>
                  <a:outerShdw blurRad="31750" dist="25400" dir="5400000" algn="tl" rotWithShape="0">
                    <a:srgbClr val="000000">
                      <a:alpha val="25000"/>
                    </a:srgbClr>
                  </a:outerShdw>
                </a:effectLst>
              </a:defRPr>
            </a:lvl1pPr>
            <a:extLst/>
          </a:lstStyle>
          <a:p>
            <a:r>
              <a:rPr kumimoji="0" lang="en-US"/>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lvl1pPr>
              <a:defRPr>
                <a:solidFill>
                  <a:srgbClr val="FFFFFF"/>
                </a:solidFill>
              </a:defRPr>
            </a:lvl1pPr>
            <a:extLst/>
          </a:lstStyle>
          <a:p>
            <a:r>
              <a:rPr lang="en-US"/>
              <a:t>October 30, 2024</a:t>
            </a:r>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a:t>Governor's Crime Commission</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17D969-FAF6-4667-9EED-A6C98B22320E}"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extLst/>
          </a:lstStyle>
          <a:p>
            <a:r>
              <a:rPr lang="en-US"/>
              <a:t>Governor's Crime Commission</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6" name="Title 5"/>
          <p:cNvSpPr>
            <a:spLocks noGrp="1"/>
          </p:cNvSpPr>
          <p:nvPr>
            <p:ph type="title"/>
          </p:nvPr>
        </p:nvSpPr>
        <p:spPr/>
        <p:txBody>
          <a:bodyPr rtlCol="0"/>
          <a:lstStyle>
            <a:lvl1pPr>
              <a:defRPr>
                <a:solidFill>
                  <a:schemeClr val="bg1"/>
                </a:solidFill>
              </a:defRPr>
            </a:lvl1pPr>
            <a:extLst/>
          </a:lstStyle>
          <a:p>
            <a:r>
              <a:rPr kumimoji="0" lang="en-US" dirty="0"/>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ternat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extLst/>
          </a:lstStyle>
          <a:p>
            <a:r>
              <a:rPr lang="en-US"/>
              <a:t>Governor's Crime Commission</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6" name="Title 5"/>
          <p:cNvSpPr>
            <a:spLocks noGrp="1"/>
          </p:cNvSpPr>
          <p:nvPr>
            <p:ph type="title"/>
          </p:nvPr>
        </p:nvSpPr>
        <p:spPr/>
        <p:txBody>
          <a:bodyPr rtlCol="0"/>
          <a:lstStyle>
            <a:lvl1pPr>
              <a:defRPr>
                <a:solidFill>
                  <a:schemeClr val="tx1"/>
                </a:solidFill>
              </a:defRPr>
            </a:lvl1pPr>
            <a:extLst/>
          </a:lstStyle>
          <a:p>
            <a:r>
              <a:rPr kumimoji="0" lang="en-US"/>
              <a:t>Click to edit Master title style</a:t>
            </a:r>
            <a:endParaRPr kumimoji="0" lang="en-US" dirty="0"/>
          </a:p>
        </p:txBody>
      </p:sp>
    </p:spTree>
    <p:extLst>
      <p:ext uri="{BB962C8B-B14F-4D97-AF65-F5344CB8AC3E}">
        <p14:creationId xmlns:p14="http://schemas.microsoft.com/office/powerpoint/2010/main" val="205285446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30, 2024</a:t>
            </a:r>
            <a:endParaRPr lang="en-US" dirty="0"/>
          </a:p>
        </p:txBody>
      </p:sp>
      <p:sp>
        <p:nvSpPr>
          <p:cNvPr id="3" name="Footer Placeholder 2"/>
          <p:cNvSpPr>
            <a:spLocks noGrp="1"/>
          </p:cNvSpPr>
          <p:nvPr>
            <p:ph type="ftr" sz="quarter" idx="11"/>
          </p:nvPr>
        </p:nvSpPr>
        <p:spPr/>
        <p:txBody>
          <a:bodyPr/>
          <a:lstStyle/>
          <a:p>
            <a:r>
              <a:rPr lang="en-US"/>
              <a:t>Governor's Crime Commission</a:t>
            </a:r>
            <a:endParaRPr lang="en-US" dirty="0"/>
          </a:p>
        </p:txBody>
      </p:sp>
      <p:sp>
        <p:nvSpPr>
          <p:cNvPr id="4" name="Slide Number Placeholder 3"/>
          <p:cNvSpPr>
            <a:spLocks noGrp="1"/>
          </p:cNvSpPr>
          <p:nvPr>
            <p:ph type="sldNum" sz="quarter" idx="12"/>
          </p:nvPr>
        </p:nvSpPr>
        <p:spPr/>
        <p:txBody>
          <a:bodyPr/>
          <a:lstStyle/>
          <a:p>
            <a:fld id="{5217D969-FAF6-4667-9EED-A6C98B22320E}"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Alternat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30, 2024</a:t>
            </a:r>
            <a:endParaRPr lang="en-US" dirty="0"/>
          </a:p>
        </p:txBody>
      </p:sp>
      <p:sp>
        <p:nvSpPr>
          <p:cNvPr id="3" name="Footer Placeholder 2"/>
          <p:cNvSpPr>
            <a:spLocks noGrp="1"/>
          </p:cNvSpPr>
          <p:nvPr>
            <p:ph type="ftr" sz="quarter" idx="11"/>
          </p:nvPr>
        </p:nvSpPr>
        <p:spPr/>
        <p:txBody>
          <a:bodyPr/>
          <a:lstStyle/>
          <a:p>
            <a:r>
              <a:rPr lang="en-US"/>
              <a:t>Governor's Crime Commission</a:t>
            </a:r>
            <a:endParaRPr lang="en-US" dirty="0"/>
          </a:p>
        </p:txBody>
      </p:sp>
      <p:sp>
        <p:nvSpPr>
          <p:cNvPr id="4" name="Slide Number Placeholder 3"/>
          <p:cNvSpPr>
            <a:spLocks noGrp="1"/>
          </p:cNvSpPr>
          <p:nvPr>
            <p:ph type="sldNum" sz="quarter" idx="12"/>
          </p:nvPr>
        </p:nvSpPr>
        <p:spPr/>
        <p:txBody>
          <a:bodyPr/>
          <a:lstStyle/>
          <a:p>
            <a:fld id="{5217D969-FAF6-4667-9EED-A6C98B22320E}" type="slidenum">
              <a:rPr lang="en-US" smtClean="0"/>
              <a:t>‹#›</a:t>
            </a:fld>
            <a:endParaRPr lang="en-US" dirty="0"/>
          </a:p>
        </p:txBody>
      </p:sp>
    </p:spTree>
    <p:extLst>
      <p:ext uri="{BB962C8B-B14F-4D97-AF65-F5344CB8AC3E}">
        <p14:creationId xmlns:p14="http://schemas.microsoft.com/office/powerpoint/2010/main" val="1592053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lvl1pPr>
              <a:defRPr>
                <a:solidFill>
                  <a:schemeClr val="bg1"/>
                </a:solidFill>
              </a:defRPr>
            </a:lvl1pPr>
            <a:extLst/>
          </a:lstStyle>
          <a:p>
            <a:r>
              <a:rPr lang="en-US"/>
              <a:t>October 30, 2024</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solidFill>
                  <a:srgbClr val="FFC000"/>
                </a:solidFill>
              </a:defRPr>
            </a:lvl1pPr>
            <a:lvl2pPr>
              <a:buNone/>
              <a:defRPr sz="1200"/>
            </a:lvl2pPr>
            <a:lvl3pPr>
              <a:buNone/>
              <a:defRPr sz="1000"/>
            </a:lvl3pPr>
            <a:lvl4pPr>
              <a:buNone/>
              <a:defRPr sz="900"/>
            </a:lvl4pPr>
            <a:lvl5pPr>
              <a:buNone/>
              <a:defRPr sz="900"/>
            </a:lvl5pPr>
            <a:extLst/>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a:xfrm>
            <a:off x="6727032" y="6407944"/>
            <a:ext cx="1920240" cy="365760"/>
          </a:xfrm>
        </p:spPr>
        <p:txBody>
          <a:bodyPr/>
          <a:lstStyle>
            <a:lvl1pPr>
              <a:defRPr>
                <a:solidFill>
                  <a:schemeClr val="bg1"/>
                </a:solidFill>
              </a:defRPr>
            </a:lvl1pPr>
            <a:extLst/>
          </a:lstStyle>
          <a:p>
            <a:r>
              <a:rPr lang="en-US"/>
              <a:t>October 30, 2024</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395345381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bg1"/>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Alternate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tx1"/>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extLst>
      <p:ext uri="{BB962C8B-B14F-4D97-AF65-F5344CB8AC3E}">
        <p14:creationId xmlns:p14="http://schemas.microsoft.com/office/powerpoint/2010/main" val="144071926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3278368"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228600" y="189968"/>
            <a:ext cx="4191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hasCustomPrompt="1"/>
          </p:nvPr>
        </p:nvSpPr>
        <p:spPr>
          <a:xfrm>
            <a:off x="228600" y="4865122"/>
            <a:ext cx="4191000" cy="562672"/>
          </a:xfrm>
          <a:noFill/>
        </p:spPr>
        <p:txBody>
          <a:bodyPr anchor="t">
            <a:normAutofit/>
            <a:sp3d prstMaterial="softEdge"/>
          </a:bodyPr>
          <a:lstStyle>
            <a:lvl1pPr marR="0" algn="r" rtl="0" eaLnBrk="1" latinLnBrk="0" hangingPunct="1">
              <a:spcBef>
                <a:spcPct val="0"/>
              </a:spcBef>
              <a:buNone/>
              <a:defRPr kumimoji="0" lang="en-US" sz="2400" b="0" kern="1200" dirty="0">
                <a:solidFill>
                  <a:schemeClr val="bg1"/>
                </a:solidFill>
                <a:effectLst>
                  <a:outerShdw blurRad="50800" dist="25000" dir="5400000" algn="t" rotWithShape="0">
                    <a:prstClr val="black">
                      <a:alpha val="45000"/>
                    </a:prstClr>
                  </a:outerShdw>
                </a:effectLst>
                <a:latin typeface="+mj-lt"/>
                <a:ea typeface="+mj-ea"/>
                <a:cs typeface="Arial" pitchFamily="34" charset="0"/>
              </a:defRPr>
            </a:lvl1pPr>
            <a:extLst/>
          </a:lstStyle>
          <a:p>
            <a:r>
              <a:rPr kumimoji="0" lang="en-US" dirty="0"/>
              <a:t>Click to add title</a:t>
            </a:r>
          </a:p>
        </p:txBody>
      </p:sp>
      <p:sp>
        <p:nvSpPr>
          <p:cNvPr id="14" name="Picture Placeholder 2"/>
          <p:cNvSpPr>
            <a:spLocks noGrp="1"/>
          </p:cNvSpPr>
          <p:nvPr>
            <p:ph type="pic" idx="13"/>
          </p:nvPr>
        </p:nvSpPr>
        <p:spPr>
          <a:xfrm>
            <a:off x="4698600" y="182880"/>
            <a:ext cx="4191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17" name="Text Placeholder 3"/>
          <p:cNvSpPr>
            <a:spLocks noGrp="1"/>
          </p:cNvSpPr>
          <p:nvPr>
            <p:ph type="body" sz="half" idx="14"/>
          </p:nvPr>
        </p:nvSpPr>
        <p:spPr>
          <a:xfrm>
            <a:off x="5638800" y="5449825"/>
            <a:ext cx="3276600"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22" name="Text Placeholder 21"/>
          <p:cNvSpPr>
            <a:spLocks noGrp="1"/>
          </p:cNvSpPr>
          <p:nvPr>
            <p:ph type="body" sz="quarter" idx="15" hasCustomPrompt="1"/>
          </p:nvPr>
        </p:nvSpPr>
        <p:spPr>
          <a:xfrm>
            <a:off x="4724400" y="4876800"/>
            <a:ext cx="4191000" cy="566928"/>
          </a:xfrm>
        </p:spPr>
        <p:txBody>
          <a:bodyPr>
            <a:normAutofit/>
          </a:bodyPr>
          <a:lstStyle>
            <a:lvl1pPr marL="109728" marR="0" indent="0" algn="r" rtl="0" eaLnBrk="1" latinLnBrk="0" hangingPunct="1">
              <a:spcBef>
                <a:spcPct val="0"/>
              </a:spcBef>
              <a:buNone/>
              <a:defRPr kumimoji="0" lang="en-US" sz="2400" b="0" kern="1200" dirty="0" smtClean="0">
                <a:solidFill>
                  <a:schemeClr val="bg1"/>
                </a:solidFill>
                <a:effectLst>
                  <a:outerShdw blurRad="50800" dist="25000" dir="5400000" algn="t" rotWithShape="0">
                    <a:prstClr val="black">
                      <a:alpha val="45000"/>
                    </a:prstClr>
                  </a:outerShdw>
                </a:effectLst>
                <a:latin typeface="+mj-lt"/>
                <a:ea typeface="+mj-ea"/>
                <a:cs typeface="Arial" pitchFamily="34" charset="0"/>
              </a:defRPr>
            </a:lvl1pPr>
          </a:lstStyle>
          <a:p>
            <a:pPr lvl="0"/>
            <a:r>
              <a:rPr kumimoji="0" lang="en-US" dirty="0"/>
              <a:t>Click to add title</a:t>
            </a:r>
            <a:endParaRPr lang="en-US" dirty="0"/>
          </a:p>
        </p:txBody>
      </p:sp>
    </p:spTree>
    <p:extLst>
      <p:ext uri="{BB962C8B-B14F-4D97-AF65-F5344CB8AC3E}">
        <p14:creationId xmlns:p14="http://schemas.microsoft.com/office/powerpoint/2010/main" val="38937758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ternate 2 Pictures w/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4" name="Text Placeholder 3"/>
          <p:cNvSpPr>
            <a:spLocks noGrp="1"/>
          </p:cNvSpPr>
          <p:nvPr>
            <p:ph type="body" sz="half" idx="2"/>
          </p:nvPr>
        </p:nvSpPr>
        <p:spPr>
          <a:xfrm>
            <a:off x="1141232" y="5443402"/>
            <a:ext cx="3278368"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228600" y="189968"/>
            <a:ext cx="4191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hasCustomPrompt="1"/>
          </p:nvPr>
        </p:nvSpPr>
        <p:spPr>
          <a:xfrm>
            <a:off x="228600" y="4865122"/>
            <a:ext cx="4191000" cy="562672"/>
          </a:xfrm>
          <a:noFill/>
        </p:spPr>
        <p:txBody>
          <a:bodyPr anchor="t">
            <a:normAutofit/>
            <a:sp3d prstMaterial="softEdge"/>
          </a:bodyPr>
          <a:lstStyle>
            <a:lvl1pPr marR="0" algn="r" rtl="0" eaLnBrk="1" latinLnBrk="0" hangingPunct="1">
              <a:spcBef>
                <a:spcPct val="0"/>
              </a:spcBef>
              <a:buNone/>
              <a:defRPr kumimoji="0" lang="en-US" sz="2400" b="0" kern="1200" dirty="0">
                <a:solidFill>
                  <a:schemeClr val="tx1"/>
                </a:solidFill>
                <a:effectLst>
                  <a:outerShdw blurRad="50800" dist="25000" dir="5400000" algn="t" rotWithShape="0">
                    <a:prstClr val="black">
                      <a:alpha val="45000"/>
                    </a:prstClr>
                  </a:outerShdw>
                </a:effectLst>
                <a:latin typeface="+mj-lt"/>
                <a:ea typeface="+mj-ea"/>
                <a:cs typeface="Arial" pitchFamily="34" charset="0"/>
              </a:defRPr>
            </a:lvl1pPr>
            <a:extLst/>
          </a:lstStyle>
          <a:p>
            <a:r>
              <a:rPr kumimoji="0" lang="en-US" dirty="0"/>
              <a:t>Click to add title</a:t>
            </a:r>
          </a:p>
        </p:txBody>
      </p:sp>
      <p:sp>
        <p:nvSpPr>
          <p:cNvPr id="14" name="Picture Placeholder 2"/>
          <p:cNvSpPr>
            <a:spLocks noGrp="1"/>
          </p:cNvSpPr>
          <p:nvPr>
            <p:ph type="pic" idx="13"/>
          </p:nvPr>
        </p:nvSpPr>
        <p:spPr>
          <a:xfrm>
            <a:off x="4698600" y="182880"/>
            <a:ext cx="4191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17" name="Text Placeholder 3"/>
          <p:cNvSpPr>
            <a:spLocks noGrp="1"/>
          </p:cNvSpPr>
          <p:nvPr>
            <p:ph type="body" sz="half" idx="14"/>
          </p:nvPr>
        </p:nvSpPr>
        <p:spPr>
          <a:xfrm>
            <a:off x="5638800" y="5449825"/>
            <a:ext cx="3276600"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22" name="Text Placeholder 21"/>
          <p:cNvSpPr>
            <a:spLocks noGrp="1"/>
          </p:cNvSpPr>
          <p:nvPr>
            <p:ph type="body" sz="quarter" idx="15" hasCustomPrompt="1"/>
          </p:nvPr>
        </p:nvSpPr>
        <p:spPr>
          <a:xfrm>
            <a:off x="4724400" y="4876800"/>
            <a:ext cx="4191000" cy="566928"/>
          </a:xfrm>
        </p:spPr>
        <p:txBody>
          <a:bodyPr>
            <a:normAutofit/>
          </a:bodyPr>
          <a:lstStyle>
            <a:lvl1pPr marL="109728" marR="0" indent="0" algn="r" rtl="0" eaLnBrk="1" latinLnBrk="0" hangingPunct="1">
              <a:spcBef>
                <a:spcPct val="0"/>
              </a:spcBef>
              <a:buNone/>
              <a:defRPr kumimoji="0" lang="en-US" sz="2400" b="0" kern="1200" dirty="0" smtClean="0">
                <a:solidFill>
                  <a:schemeClr val="tx1"/>
                </a:solidFill>
                <a:effectLst>
                  <a:outerShdw blurRad="50800" dist="25000" dir="5400000" algn="t" rotWithShape="0">
                    <a:prstClr val="black">
                      <a:alpha val="45000"/>
                    </a:prstClr>
                  </a:outerShdw>
                </a:effectLst>
                <a:latin typeface="+mj-lt"/>
                <a:ea typeface="+mj-ea"/>
                <a:cs typeface="Arial" pitchFamily="34" charset="0"/>
              </a:defRPr>
            </a:lvl1pPr>
          </a:lstStyle>
          <a:p>
            <a:pPr lvl="0"/>
            <a:r>
              <a:rPr kumimoji="0" lang="en-US" dirty="0"/>
              <a:t>Click to add title</a:t>
            </a:r>
            <a:endParaRPr lang="en-US" dirty="0"/>
          </a:p>
        </p:txBody>
      </p:sp>
    </p:spTree>
    <p:extLst>
      <p:ext uri="{BB962C8B-B14F-4D97-AF65-F5344CB8AC3E}">
        <p14:creationId xmlns:p14="http://schemas.microsoft.com/office/powerpoint/2010/main" val="276378153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sp>
        <p:nvSpPr>
          <p:cNvPr id="30" name="Date Placeholder 29"/>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19" name="Footer Placeholder 18"/>
          <p:cNvSpPr>
            <a:spLocks noGrp="1"/>
          </p:cNvSpPr>
          <p:nvPr>
            <p:ph type="ftr" sz="quarter" idx="11"/>
          </p:nvPr>
        </p:nvSpPr>
        <p:spPr/>
        <p:txBody>
          <a:bodyPr/>
          <a:lstStyle>
            <a:lvl1pPr>
              <a:defRPr>
                <a:solidFill>
                  <a:schemeClr val="tx1"/>
                </a:solidFill>
              </a:defRPr>
            </a:lvl1pPr>
            <a:extLst/>
          </a:lstStyle>
          <a:p>
            <a:r>
              <a:rPr lang="en-US"/>
              <a:t>Governor's Crime Commission</a:t>
            </a:r>
            <a:endParaRPr lang="en-US" dirty="0"/>
          </a:p>
        </p:txBody>
      </p:sp>
      <p:sp>
        <p:nvSpPr>
          <p:cNvPr id="27" name="Slide Number Placeholder 2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1931740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October 30, 2024</a:t>
            </a:r>
            <a:endParaRPr lang="en-US" dirty="0"/>
          </a:p>
        </p:txBody>
      </p:sp>
      <p:sp>
        <p:nvSpPr>
          <p:cNvPr id="5" name="Footer Placeholder 4"/>
          <p:cNvSpPr>
            <a:spLocks noGrp="1"/>
          </p:cNvSpPr>
          <p:nvPr>
            <p:ph type="ftr" sz="quarter" idx="11"/>
          </p:nvPr>
        </p:nvSpPr>
        <p:spPr/>
        <p:txBody>
          <a:bodyPr/>
          <a:lstStyle/>
          <a:p>
            <a:r>
              <a:rPr lang="en-US"/>
              <a:t>Governor's Crime Commission</a:t>
            </a:r>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October 30, 2024</a:t>
            </a:r>
            <a:endParaRPr lang="en-US" dirty="0"/>
          </a:p>
        </p:txBody>
      </p:sp>
      <p:sp>
        <p:nvSpPr>
          <p:cNvPr id="5" name="Footer Placeholder 4"/>
          <p:cNvSpPr>
            <a:spLocks noGrp="1"/>
          </p:cNvSpPr>
          <p:nvPr>
            <p:ph type="ftr" sz="quarter" idx="11"/>
          </p:nvPr>
        </p:nvSpPr>
        <p:spPr/>
        <p:txBody>
          <a:bodyPr/>
          <a:lstStyle/>
          <a:p>
            <a:r>
              <a:rPr lang="en-US"/>
              <a:t>Governor's Crime Commission</a:t>
            </a:r>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October 30, 2024</a:t>
            </a:r>
            <a:endParaRPr lang="en-US" dirty="0"/>
          </a:p>
        </p:txBody>
      </p:sp>
      <p:sp>
        <p:nvSpPr>
          <p:cNvPr id="5" name="Footer Placeholder 4"/>
          <p:cNvSpPr>
            <a:spLocks noGrp="1"/>
          </p:cNvSpPr>
          <p:nvPr>
            <p:ph type="ftr" sz="quarter" idx="11"/>
          </p:nvPr>
        </p:nvSpPr>
        <p:spPr/>
        <p:txBody>
          <a:bodyPr/>
          <a:lstStyle/>
          <a:p>
            <a:r>
              <a:rPr lang="en-US"/>
              <a:t>Governor's Crime Commission</a:t>
            </a:r>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lternat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r>
              <a:rPr lang="en-US"/>
              <a:t>October 30, 2024</a:t>
            </a:r>
            <a:endParaRPr lang="en-US" dirty="0"/>
          </a:p>
        </p:txBody>
      </p:sp>
      <p:sp>
        <p:nvSpPr>
          <p:cNvPr id="5" name="Footer Placeholder 4"/>
          <p:cNvSpPr>
            <a:spLocks noGrp="1"/>
          </p:cNvSpPr>
          <p:nvPr>
            <p:ph type="ftr" sz="quarter" idx="11"/>
          </p:nvPr>
        </p:nvSpPr>
        <p:spPr/>
        <p:txBody>
          <a:bodyPr/>
          <a:lstStyle/>
          <a:p>
            <a:r>
              <a:rPr lang="en-US"/>
              <a:t>Governor's Crime Commission</a:t>
            </a:r>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
        <p:nvSpPr>
          <p:cNvPr id="7" name="Title 6"/>
          <p:cNvSpPr>
            <a:spLocks noGrp="1"/>
          </p:cNvSpPr>
          <p:nvPr>
            <p:ph type="title"/>
          </p:nvPr>
        </p:nvSpPr>
        <p:spPr/>
        <p:txBody>
          <a:bodyPr rtlCol="0"/>
          <a:lstStyle>
            <a:lvl1pPr>
              <a:defRPr>
                <a:solidFill>
                  <a:schemeClr val="bg1"/>
                </a:solidFill>
              </a:defRPr>
            </a:lvl1pPr>
            <a:extLst/>
          </a:lstStyle>
          <a:p>
            <a:r>
              <a:rPr kumimoji="0" lang="en-US" dirty="0"/>
              <a:t>Click to edit Master title style</a:t>
            </a:r>
          </a:p>
        </p:txBody>
      </p:sp>
    </p:spTree>
    <p:extLst>
      <p:ext uri="{BB962C8B-B14F-4D97-AF65-F5344CB8AC3E}">
        <p14:creationId xmlns:p14="http://schemas.microsoft.com/office/powerpoint/2010/main" val="66072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solidFill>
                  <a:schemeClr val="bg2"/>
                </a:solidFill>
                <a:effectLst>
                  <a:outerShdw blurRad="31750" dist="25400" dir="5400000" algn="tl" rotWithShape="0">
                    <a:srgbClr val="000000">
                      <a:alpha val="25000"/>
                    </a:srgbClr>
                  </a:outerShdw>
                </a:effectLst>
              </a:defRPr>
            </a:lvl1pPr>
            <a:extLst/>
          </a:lstStyle>
          <a:p>
            <a:r>
              <a:rPr kumimoji="0" lang="en-US"/>
              <a:t>Click to edit Master title style</a:t>
            </a:r>
            <a:endParaRPr kumimoji="0" lang="en-US" dirty="0"/>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extLst/>
          </a:lstStyle>
          <a:p>
            <a:r>
              <a:rPr lang="en-US"/>
              <a:t>Governor's Crime Commission</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648200" y="1481328"/>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8" name="Title 7"/>
          <p:cNvSpPr>
            <a:spLocks noGrp="1"/>
          </p:cNvSpPr>
          <p:nvPr>
            <p:ph type="title"/>
          </p:nvPr>
        </p:nvSpPr>
        <p:spPr/>
        <p:txBody>
          <a:bodyPr rtlCol="0"/>
          <a:lstStyle>
            <a:lvl1pPr>
              <a:defRPr>
                <a:solidFill>
                  <a:schemeClr val="bg2"/>
                </a:solidFill>
              </a:defRPr>
            </a:lvl1pPr>
            <a:extLst/>
          </a:lstStyle>
          <a:p>
            <a:r>
              <a:rPr kumimoji="0" lang="en-US"/>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Alternat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481328"/>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October 30, 2024</a:t>
            </a:r>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extLst/>
          </a:lstStyle>
          <a:p>
            <a:r>
              <a:rPr lang="en-US"/>
              <a:t>Governor's Crime Commission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8" name="Title 7"/>
          <p:cNvSpPr>
            <a:spLocks noGrp="1"/>
          </p:cNvSpPr>
          <p:nvPr>
            <p:ph type="title"/>
          </p:nvPr>
        </p:nvSpPr>
        <p:spPr/>
        <p:txBody>
          <a:bodyPr rtlCol="0"/>
          <a:lstStyle>
            <a:lvl1pPr>
              <a:defRPr>
                <a:solidFill>
                  <a:schemeClr val="tx1"/>
                </a:solidFill>
              </a:defRPr>
            </a:lvl1pPr>
            <a:extLst/>
          </a:lstStyle>
          <a:p>
            <a:r>
              <a:rPr kumimoji="0" lang="en-US" dirty="0"/>
              <a:t>Click to edit Master title style</a:t>
            </a:r>
          </a:p>
        </p:txBody>
      </p:sp>
    </p:spTree>
    <p:extLst>
      <p:ext uri="{BB962C8B-B14F-4D97-AF65-F5344CB8AC3E}">
        <p14:creationId xmlns:p14="http://schemas.microsoft.com/office/powerpoint/2010/main" val="26443639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2578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2578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5"/>
            <a:ext cx="4040188" cy="3737306"/>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Content Placeholder 5"/>
          <p:cNvSpPr>
            <a:spLocks noGrp="1"/>
          </p:cNvSpPr>
          <p:nvPr>
            <p:ph sz="quarter" idx="4"/>
          </p:nvPr>
        </p:nvSpPr>
        <p:spPr>
          <a:xfrm>
            <a:off x="4645025" y="1444295"/>
            <a:ext cx="4041775" cy="3737306"/>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6"/>
          <p:cNvSpPr>
            <a:spLocks noGrp="1"/>
          </p:cNvSpPr>
          <p:nvPr>
            <p:ph type="dt" sz="half" idx="10"/>
          </p:nvPr>
        </p:nvSpPr>
        <p:spPr/>
        <p:txBody>
          <a:bodyPr/>
          <a:lstStyle>
            <a:lvl1pPr>
              <a:defRPr>
                <a:solidFill>
                  <a:schemeClr val="bg1"/>
                </a:solidFill>
              </a:defRPr>
            </a:lvl1pPr>
            <a:extLst/>
          </a:lstStyle>
          <a:p>
            <a:r>
              <a:rPr lang="en-US"/>
              <a:t>October 30, 2024</a:t>
            </a:r>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extLst/>
          </a:lstStyle>
          <a:p>
            <a:r>
              <a:rPr lang="en-US"/>
              <a:t>Governor's Crime Commission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Alternate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solidFill>
                  <a:schemeClr val="bg1"/>
                </a:solidFill>
              </a:defRPr>
            </a:lvl1pPr>
            <a:extLst/>
          </a:lstStyle>
          <a:p>
            <a:r>
              <a:rPr kumimoji="0" lang="en-US" dirty="0"/>
              <a:t>Click to edit Master title style</a:t>
            </a:r>
          </a:p>
        </p:txBody>
      </p:sp>
      <p:sp>
        <p:nvSpPr>
          <p:cNvPr id="3" name="Text Placeholder 2"/>
          <p:cNvSpPr>
            <a:spLocks noGrp="1"/>
          </p:cNvSpPr>
          <p:nvPr>
            <p:ph type="body" idx="1"/>
          </p:nvPr>
        </p:nvSpPr>
        <p:spPr>
          <a:xfrm>
            <a:off x="457200" y="52578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2578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5"/>
            <a:ext cx="4040188" cy="3737306"/>
          </a:xfrm>
          <a:ln>
            <a:noFill/>
            <a:prstDash val="sysDash"/>
            <a:miter lim="800000"/>
          </a:ln>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1444295"/>
            <a:ext cx="4041775" cy="3737306"/>
          </a:xfrm>
          <a:ln>
            <a:noFill/>
            <a:prstDash val="sysDash"/>
            <a:miter lim="800000"/>
          </a:ln>
        </p:spPr>
        <p:txBody>
          <a:bodyPr/>
          <a:lstStyle>
            <a:lvl1pPr>
              <a:spcBef>
                <a:spcPts val="0"/>
              </a:spcBef>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lvl1pPr>
              <a:defRPr>
                <a:solidFill>
                  <a:schemeClr val="bg1"/>
                </a:solidFill>
              </a:defRPr>
            </a:lvl1pPr>
            <a:extLst/>
          </a:lstStyle>
          <a:p>
            <a:r>
              <a:rPr lang="en-US"/>
              <a:t>October 30, 2024</a:t>
            </a:r>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extLst/>
          </a:lstStyle>
          <a:p>
            <a:r>
              <a:rPr lang="en-US"/>
              <a:t>Governor's Crime Commission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6564961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bg1"/>
                </a:solidFill>
              </a:defRPr>
            </a:lvl1pPr>
            <a:extLst/>
          </a:lstStyle>
          <a:p>
            <a:r>
              <a:rPr lang="en-US"/>
              <a:t>October 30, 2024</a:t>
            </a:r>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bg1"/>
                </a:solidFill>
              </a:defRPr>
            </a:lvl1pPr>
            <a:extLst/>
          </a:lstStyle>
          <a:p>
            <a:r>
              <a:rPr lang="en-US"/>
              <a:t>Governor's Crime Commission</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bg1"/>
                </a:solidFill>
              </a:defRPr>
            </a:lvl1pPr>
            <a:extLst/>
          </a:lstStyle>
          <a:p>
            <a:fld id="{5217D969-FAF6-4667-9EED-A6C98B22320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85" r:id="rId4"/>
    <p:sldLayoutId id="2147483675" r:id="rId5"/>
    <p:sldLayoutId id="2147483676" r:id="rId6"/>
    <p:sldLayoutId id="2147483686" r:id="rId7"/>
    <p:sldLayoutId id="2147483677" r:id="rId8"/>
    <p:sldLayoutId id="2147483687" r:id="rId9"/>
    <p:sldLayoutId id="2147483678" r:id="rId10"/>
    <p:sldLayoutId id="2147483688" r:id="rId11"/>
    <p:sldLayoutId id="2147483679" r:id="rId12"/>
    <p:sldLayoutId id="2147483689" r:id="rId13"/>
    <p:sldLayoutId id="2147483680" r:id="rId14"/>
    <p:sldLayoutId id="2147483690" r:id="rId15"/>
    <p:sldLayoutId id="2147483681" r:id="rId16"/>
    <p:sldLayoutId id="2147483691" r:id="rId17"/>
    <p:sldLayoutId id="2147483693" r:id="rId18"/>
    <p:sldLayoutId id="2147483694" r:id="rId19"/>
    <p:sldLayoutId id="2147483682" r:id="rId20"/>
    <p:sldLayoutId id="2147483683" r:id="rId21"/>
  </p:sldLayoutIdLst>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sandy.dixon@ncdps.gov" TargetMode="External"/><Relationship Id="rId7" Type="http://schemas.openxmlformats.org/officeDocument/2006/relationships/hyperlink" Target="mailto:amanda.m.endicott@ncdps.gov"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mailto:daun.brown-hairston@ncdps.gov" TargetMode="External"/><Relationship Id="rId5" Type="http://schemas.openxmlformats.org/officeDocument/2006/relationships/hyperlink" Target="mailto:lindsay.bohan@ncdps.gov" TargetMode="External"/><Relationship Id="rId4" Type="http://schemas.openxmlformats.org/officeDocument/2006/relationships/hyperlink" Target="mailto:grace.clougherty@ncdps.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ncdps.gov/gccforms"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www.justice.gov/ovw/grant-program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justice.gov/ovw/reports-congress#s1" TargetMode="External"/><Relationship Id="rId4" Type="http://schemas.openxmlformats.org/officeDocument/2006/relationships/hyperlink" Target="https://www.vawamei.org/grant-program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D65D-289E-4585-BCD7-E97FB833EA83}"/>
              </a:ext>
            </a:extLst>
          </p:cNvPr>
          <p:cNvSpPr>
            <a:spLocks noGrp="1"/>
          </p:cNvSpPr>
          <p:nvPr>
            <p:ph type="ctrTitle"/>
          </p:nvPr>
        </p:nvSpPr>
        <p:spPr/>
        <p:txBody>
          <a:bodyPr anchor="t"/>
          <a:lstStyle/>
          <a:p>
            <a:pPr algn="ctr"/>
            <a:r>
              <a:rPr lang="en-US" dirty="0"/>
              <a:t>Crime Victim Services</a:t>
            </a:r>
          </a:p>
        </p:txBody>
      </p:sp>
      <p:sp>
        <p:nvSpPr>
          <p:cNvPr id="3" name="Subtitle 2">
            <a:extLst>
              <a:ext uri="{FF2B5EF4-FFF2-40B4-BE49-F238E27FC236}">
                <a16:creationId xmlns:a16="http://schemas.microsoft.com/office/drawing/2014/main" id="{F07ED6E1-57D1-4F20-AA74-A922B019C47A}"/>
              </a:ext>
            </a:extLst>
          </p:cNvPr>
          <p:cNvSpPr>
            <a:spLocks noGrp="1"/>
          </p:cNvSpPr>
          <p:nvPr>
            <p:ph type="subTitle" idx="1"/>
          </p:nvPr>
        </p:nvSpPr>
        <p:spPr/>
        <p:txBody>
          <a:bodyPr>
            <a:normAutofit fontScale="85000" lnSpcReduction="20000"/>
          </a:bodyPr>
          <a:lstStyle/>
          <a:p>
            <a:pPr>
              <a:spcAft>
                <a:spcPts val="600"/>
              </a:spcAft>
            </a:pPr>
            <a:r>
              <a:rPr lang="en-US" dirty="0">
                <a:solidFill>
                  <a:srgbClr val="FFC000"/>
                </a:solidFill>
              </a:rPr>
              <a:t>VOCA Victim Assistance and VAWA STOP</a:t>
            </a:r>
          </a:p>
          <a:p>
            <a:pPr>
              <a:spcAft>
                <a:spcPts val="600"/>
              </a:spcAft>
            </a:pPr>
            <a:r>
              <a:rPr lang="en-US" dirty="0">
                <a:solidFill>
                  <a:srgbClr val="FFC000"/>
                </a:solidFill>
              </a:rPr>
              <a:t>2025 Funding Priorities</a:t>
            </a:r>
          </a:p>
          <a:p>
            <a:pPr>
              <a:spcAft>
                <a:spcPts val="600"/>
              </a:spcAft>
            </a:pPr>
            <a:r>
              <a:rPr lang="en-US" dirty="0">
                <a:solidFill>
                  <a:srgbClr val="FFC000"/>
                </a:solidFill>
              </a:rPr>
              <a:t>Application Period: 12/1/2024 – 1/31/2025</a:t>
            </a:r>
          </a:p>
        </p:txBody>
      </p:sp>
      <p:sp>
        <p:nvSpPr>
          <p:cNvPr id="6" name="Slide Number Placeholder 5">
            <a:extLst>
              <a:ext uri="{FF2B5EF4-FFF2-40B4-BE49-F238E27FC236}">
                <a16:creationId xmlns:a16="http://schemas.microsoft.com/office/drawing/2014/main" id="{949E8B69-435A-4C72-A4A6-2523B79D2FF3}"/>
              </a:ext>
            </a:extLst>
          </p:cNvPr>
          <p:cNvSpPr>
            <a:spLocks noGrp="1"/>
          </p:cNvSpPr>
          <p:nvPr>
            <p:ph type="sldNum" sz="quarter" idx="12"/>
          </p:nvPr>
        </p:nvSpPr>
        <p:spPr/>
        <p:txBody>
          <a:bodyPr/>
          <a:lstStyle/>
          <a:p>
            <a:fld id="{5217D969-FAF6-4667-9EED-A6C98B22320E}" type="slidenum">
              <a:rPr lang="en-US" smtClean="0"/>
              <a:t>1</a:t>
            </a:fld>
            <a:endParaRPr lang="en-US" dirty="0"/>
          </a:p>
        </p:txBody>
      </p:sp>
      <p:sp>
        <p:nvSpPr>
          <p:cNvPr id="8" name="Date Placeholder 7">
            <a:extLst>
              <a:ext uri="{FF2B5EF4-FFF2-40B4-BE49-F238E27FC236}">
                <a16:creationId xmlns:a16="http://schemas.microsoft.com/office/drawing/2014/main" id="{A3B6C7F0-1095-4103-1181-DB373D87A3E6}"/>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91D1CD92-2570-9470-C12A-542DC8D547AC}"/>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4090036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93011"/>
            <a:ext cx="7959090" cy="3456940"/>
          </a:xfrm>
          <a:prstGeom prst="rect">
            <a:avLst/>
          </a:prstGeom>
        </p:spPr>
        <p:txBody>
          <a:bodyPr vert="horz" wrap="square" lIns="0" tIns="12700" rIns="0" bIns="0" rtlCol="0">
            <a:spAutoFit/>
          </a:bodyPr>
          <a:lstStyle/>
          <a:p>
            <a:pPr marL="268605" marR="95885"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Services</a:t>
            </a:r>
            <a:r>
              <a:rPr sz="2700" spc="-65" dirty="0">
                <a:solidFill>
                  <a:srgbClr val="39629D"/>
                </a:solidFill>
                <a:latin typeface="Calibri"/>
                <a:cs typeface="Calibri"/>
              </a:rPr>
              <a:t> </a:t>
            </a:r>
            <a:r>
              <a:rPr sz="2700" dirty="0">
                <a:solidFill>
                  <a:srgbClr val="39629D"/>
                </a:solidFill>
                <a:latin typeface="Calibri"/>
                <a:cs typeface="Calibri"/>
              </a:rPr>
              <a:t>under</a:t>
            </a:r>
            <a:r>
              <a:rPr sz="2700" spc="-70" dirty="0">
                <a:solidFill>
                  <a:srgbClr val="39629D"/>
                </a:solidFill>
                <a:latin typeface="Calibri"/>
                <a:cs typeface="Calibri"/>
              </a:rPr>
              <a:t> </a:t>
            </a:r>
            <a:r>
              <a:rPr sz="2700" dirty="0">
                <a:solidFill>
                  <a:srgbClr val="39629D"/>
                </a:solidFill>
                <a:latin typeface="Calibri"/>
                <a:cs typeface="Calibri"/>
              </a:rPr>
              <a:t>this</a:t>
            </a:r>
            <a:r>
              <a:rPr sz="2700" spc="-65" dirty="0">
                <a:solidFill>
                  <a:srgbClr val="39629D"/>
                </a:solidFill>
                <a:latin typeface="Calibri"/>
                <a:cs typeface="Calibri"/>
              </a:rPr>
              <a:t> </a:t>
            </a:r>
            <a:r>
              <a:rPr sz="2700" dirty="0">
                <a:solidFill>
                  <a:srgbClr val="39629D"/>
                </a:solidFill>
                <a:latin typeface="Calibri"/>
                <a:cs typeface="Calibri"/>
              </a:rPr>
              <a:t>grant</a:t>
            </a:r>
            <a:r>
              <a:rPr sz="2700" spc="-50" dirty="0">
                <a:solidFill>
                  <a:srgbClr val="39629D"/>
                </a:solidFill>
                <a:latin typeface="Calibri"/>
                <a:cs typeface="Calibri"/>
              </a:rPr>
              <a:t> </a:t>
            </a:r>
            <a:r>
              <a:rPr sz="2700" spc="-10" dirty="0">
                <a:solidFill>
                  <a:srgbClr val="39629D"/>
                </a:solidFill>
                <a:latin typeface="Calibri"/>
                <a:cs typeface="Calibri"/>
              </a:rPr>
              <a:t>program</a:t>
            </a:r>
            <a:r>
              <a:rPr sz="2700" spc="-50" dirty="0">
                <a:solidFill>
                  <a:srgbClr val="39629D"/>
                </a:solidFill>
                <a:latin typeface="Calibri"/>
                <a:cs typeface="Calibri"/>
              </a:rPr>
              <a:t> </a:t>
            </a:r>
            <a:r>
              <a:rPr sz="2700" dirty="0">
                <a:solidFill>
                  <a:srgbClr val="39629D"/>
                </a:solidFill>
                <a:latin typeface="Calibri"/>
                <a:cs typeface="Calibri"/>
              </a:rPr>
              <a:t>are</a:t>
            </a:r>
            <a:r>
              <a:rPr sz="2700" spc="-60" dirty="0">
                <a:solidFill>
                  <a:srgbClr val="39629D"/>
                </a:solidFill>
                <a:latin typeface="Calibri"/>
                <a:cs typeface="Calibri"/>
              </a:rPr>
              <a:t> </a:t>
            </a:r>
            <a:r>
              <a:rPr sz="2700" dirty="0">
                <a:solidFill>
                  <a:srgbClr val="39629D"/>
                </a:solidFill>
                <a:latin typeface="Calibri"/>
                <a:cs typeface="Calibri"/>
              </a:rPr>
              <a:t>defined</a:t>
            </a:r>
            <a:r>
              <a:rPr sz="2700" spc="-75" dirty="0">
                <a:solidFill>
                  <a:srgbClr val="39629D"/>
                </a:solidFill>
                <a:latin typeface="Calibri"/>
                <a:cs typeface="Calibri"/>
              </a:rPr>
              <a:t> </a:t>
            </a:r>
            <a:r>
              <a:rPr sz="2700" dirty="0">
                <a:solidFill>
                  <a:srgbClr val="39629D"/>
                </a:solidFill>
                <a:latin typeface="Calibri"/>
                <a:cs typeface="Calibri"/>
              </a:rPr>
              <a:t>as</a:t>
            </a:r>
            <a:r>
              <a:rPr sz="2700" spc="-60" dirty="0">
                <a:solidFill>
                  <a:srgbClr val="39629D"/>
                </a:solidFill>
                <a:latin typeface="Calibri"/>
                <a:cs typeface="Calibri"/>
              </a:rPr>
              <a:t> </a:t>
            </a:r>
            <a:r>
              <a:rPr sz="2700" spc="-10" dirty="0">
                <a:solidFill>
                  <a:srgbClr val="39629D"/>
                </a:solidFill>
                <a:latin typeface="Calibri"/>
                <a:cs typeface="Calibri"/>
              </a:rPr>
              <a:t>those efforts</a:t>
            </a:r>
            <a:r>
              <a:rPr sz="2700" spc="-114" dirty="0">
                <a:solidFill>
                  <a:srgbClr val="39629D"/>
                </a:solidFill>
                <a:latin typeface="Calibri"/>
                <a:cs typeface="Calibri"/>
              </a:rPr>
              <a:t> </a:t>
            </a:r>
            <a:r>
              <a:rPr sz="2700" spc="-20" dirty="0">
                <a:solidFill>
                  <a:srgbClr val="39629D"/>
                </a:solidFill>
                <a:latin typeface="Calibri"/>
                <a:cs typeface="Calibri"/>
              </a:rPr>
              <a:t>that:</a:t>
            </a:r>
            <a:endParaRPr sz="2700">
              <a:latin typeface="Calibri"/>
              <a:cs typeface="Calibri"/>
            </a:endParaRPr>
          </a:p>
          <a:p>
            <a:pPr marL="523875" lvl="1" indent="-227965">
              <a:lnSpc>
                <a:spcPct val="100000"/>
              </a:lnSpc>
              <a:spcBef>
                <a:spcPts val="315"/>
              </a:spcBef>
              <a:buClr>
                <a:srgbClr val="DA1F28"/>
              </a:buClr>
              <a:buFont typeface="Verdana"/>
              <a:buChar char="◦"/>
              <a:tabLst>
                <a:tab pos="523875" algn="l"/>
              </a:tabLst>
            </a:pPr>
            <a:r>
              <a:rPr sz="2300" dirty="0">
                <a:solidFill>
                  <a:srgbClr val="39629D"/>
                </a:solidFill>
                <a:latin typeface="Calibri"/>
                <a:cs typeface="Calibri"/>
              </a:rPr>
              <a:t>Respond</a:t>
            </a:r>
            <a:r>
              <a:rPr sz="2300" spc="-50" dirty="0">
                <a:solidFill>
                  <a:srgbClr val="39629D"/>
                </a:solidFill>
                <a:latin typeface="Calibri"/>
                <a:cs typeface="Calibri"/>
              </a:rPr>
              <a:t> </a:t>
            </a:r>
            <a:r>
              <a:rPr sz="2300" dirty="0">
                <a:solidFill>
                  <a:srgbClr val="39629D"/>
                </a:solidFill>
                <a:latin typeface="Calibri"/>
                <a:cs typeface="Calibri"/>
              </a:rPr>
              <a:t>to</a:t>
            </a:r>
            <a:r>
              <a:rPr sz="2300" spc="-50" dirty="0">
                <a:solidFill>
                  <a:srgbClr val="39629D"/>
                </a:solidFill>
                <a:latin typeface="Calibri"/>
                <a:cs typeface="Calibri"/>
              </a:rPr>
              <a:t> </a:t>
            </a:r>
            <a:r>
              <a:rPr sz="2300" dirty="0">
                <a:solidFill>
                  <a:srgbClr val="39629D"/>
                </a:solidFill>
                <a:latin typeface="Calibri"/>
                <a:cs typeface="Calibri"/>
              </a:rPr>
              <a:t>the</a:t>
            </a:r>
            <a:r>
              <a:rPr sz="2300" spc="-40" dirty="0">
                <a:solidFill>
                  <a:srgbClr val="39629D"/>
                </a:solidFill>
                <a:latin typeface="Calibri"/>
                <a:cs typeface="Calibri"/>
              </a:rPr>
              <a:t> </a:t>
            </a:r>
            <a:r>
              <a:rPr sz="2300" dirty="0">
                <a:solidFill>
                  <a:srgbClr val="39629D"/>
                </a:solidFill>
                <a:latin typeface="Calibri"/>
                <a:cs typeface="Calibri"/>
              </a:rPr>
              <a:t>emotional</a:t>
            </a:r>
            <a:r>
              <a:rPr sz="2300" spc="-45" dirty="0">
                <a:solidFill>
                  <a:srgbClr val="39629D"/>
                </a:solidFill>
                <a:latin typeface="Calibri"/>
                <a:cs typeface="Calibri"/>
              </a:rPr>
              <a:t> </a:t>
            </a:r>
            <a:r>
              <a:rPr sz="2300" dirty="0">
                <a:solidFill>
                  <a:srgbClr val="39629D"/>
                </a:solidFill>
                <a:latin typeface="Calibri"/>
                <a:cs typeface="Calibri"/>
              </a:rPr>
              <a:t>and</a:t>
            </a:r>
            <a:r>
              <a:rPr sz="2300" spc="-55" dirty="0">
                <a:solidFill>
                  <a:srgbClr val="39629D"/>
                </a:solidFill>
                <a:latin typeface="Calibri"/>
                <a:cs typeface="Calibri"/>
              </a:rPr>
              <a:t> </a:t>
            </a:r>
            <a:r>
              <a:rPr sz="2300" dirty="0">
                <a:solidFill>
                  <a:srgbClr val="39629D"/>
                </a:solidFill>
                <a:latin typeface="Calibri"/>
                <a:cs typeface="Calibri"/>
              </a:rPr>
              <a:t>physical</a:t>
            </a:r>
            <a:r>
              <a:rPr sz="2300" spc="-50" dirty="0">
                <a:solidFill>
                  <a:srgbClr val="39629D"/>
                </a:solidFill>
                <a:latin typeface="Calibri"/>
                <a:cs typeface="Calibri"/>
              </a:rPr>
              <a:t> </a:t>
            </a:r>
            <a:r>
              <a:rPr sz="2300" dirty="0">
                <a:solidFill>
                  <a:srgbClr val="39629D"/>
                </a:solidFill>
                <a:latin typeface="Calibri"/>
                <a:cs typeface="Calibri"/>
              </a:rPr>
              <a:t>needs</a:t>
            </a:r>
            <a:r>
              <a:rPr sz="2300" spc="-45" dirty="0">
                <a:solidFill>
                  <a:srgbClr val="39629D"/>
                </a:solidFill>
                <a:latin typeface="Calibri"/>
                <a:cs typeface="Calibri"/>
              </a:rPr>
              <a:t> </a:t>
            </a:r>
            <a:r>
              <a:rPr sz="2300" dirty="0">
                <a:solidFill>
                  <a:srgbClr val="39629D"/>
                </a:solidFill>
                <a:latin typeface="Calibri"/>
                <a:cs typeface="Calibri"/>
              </a:rPr>
              <a:t>of</a:t>
            </a:r>
            <a:r>
              <a:rPr sz="2300" spc="-50" dirty="0">
                <a:solidFill>
                  <a:srgbClr val="39629D"/>
                </a:solidFill>
                <a:latin typeface="Calibri"/>
                <a:cs typeface="Calibri"/>
              </a:rPr>
              <a:t> </a:t>
            </a:r>
            <a:r>
              <a:rPr sz="2300" dirty="0">
                <a:solidFill>
                  <a:srgbClr val="39629D"/>
                </a:solidFill>
                <a:latin typeface="Calibri"/>
                <a:cs typeface="Calibri"/>
              </a:rPr>
              <a:t>crime</a:t>
            </a:r>
            <a:r>
              <a:rPr sz="2300" spc="-50" dirty="0">
                <a:solidFill>
                  <a:srgbClr val="39629D"/>
                </a:solidFill>
                <a:latin typeface="Calibri"/>
                <a:cs typeface="Calibri"/>
              </a:rPr>
              <a:t> </a:t>
            </a:r>
            <a:r>
              <a:rPr sz="2300" spc="-10" dirty="0">
                <a:solidFill>
                  <a:srgbClr val="39629D"/>
                </a:solidFill>
                <a:latin typeface="Calibri"/>
                <a:cs typeface="Calibri"/>
              </a:rPr>
              <a:t>victims;</a:t>
            </a:r>
            <a:endParaRPr sz="2300">
              <a:latin typeface="Calibri"/>
              <a:cs typeface="Calibri"/>
            </a:endParaRPr>
          </a:p>
          <a:p>
            <a:pPr marL="524510" marR="34925" lvl="1" indent="-228600">
              <a:lnSpc>
                <a:spcPct val="100000"/>
              </a:lnSpc>
              <a:spcBef>
                <a:spcPts val="300"/>
              </a:spcBef>
              <a:buClr>
                <a:srgbClr val="DA1F28"/>
              </a:buClr>
              <a:buFont typeface="Verdana"/>
              <a:buChar char="◦"/>
              <a:tabLst>
                <a:tab pos="524510" algn="l"/>
              </a:tabLst>
            </a:pPr>
            <a:r>
              <a:rPr sz="2300" dirty="0">
                <a:solidFill>
                  <a:srgbClr val="39629D"/>
                </a:solidFill>
                <a:latin typeface="Calibri"/>
                <a:cs typeface="Calibri"/>
              </a:rPr>
              <a:t>Assist</a:t>
            </a:r>
            <a:r>
              <a:rPr sz="2300" spc="-45" dirty="0">
                <a:solidFill>
                  <a:srgbClr val="39629D"/>
                </a:solidFill>
                <a:latin typeface="Calibri"/>
                <a:cs typeface="Calibri"/>
              </a:rPr>
              <a:t> </a:t>
            </a:r>
            <a:r>
              <a:rPr sz="2300" dirty="0">
                <a:solidFill>
                  <a:srgbClr val="39629D"/>
                </a:solidFill>
                <a:latin typeface="Calibri"/>
                <a:cs typeface="Calibri"/>
              </a:rPr>
              <a:t>primary</a:t>
            </a:r>
            <a:r>
              <a:rPr sz="2300" spc="-45" dirty="0">
                <a:solidFill>
                  <a:srgbClr val="39629D"/>
                </a:solidFill>
                <a:latin typeface="Calibri"/>
                <a:cs typeface="Calibri"/>
              </a:rPr>
              <a:t> </a:t>
            </a:r>
            <a:r>
              <a:rPr sz="2300" dirty="0">
                <a:solidFill>
                  <a:srgbClr val="39629D"/>
                </a:solidFill>
                <a:latin typeface="Calibri"/>
                <a:cs typeface="Calibri"/>
              </a:rPr>
              <a:t>and</a:t>
            </a:r>
            <a:r>
              <a:rPr sz="2300" spc="-30" dirty="0">
                <a:solidFill>
                  <a:srgbClr val="39629D"/>
                </a:solidFill>
                <a:latin typeface="Calibri"/>
                <a:cs typeface="Calibri"/>
              </a:rPr>
              <a:t> </a:t>
            </a:r>
            <a:r>
              <a:rPr sz="2300" dirty="0">
                <a:solidFill>
                  <a:srgbClr val="39629D"/>
                </a:solidFill>
                <a:latin typeface="Calibri"/>
                <a:cs typeface="Calibri"/>
              </a:rPr>
              <a:t>secondary</a:t>
            </a:r>
            <a:r>
              <a:rPr sz="2300" spc="-40" dirty="0">
                <a:solidFill>
                  <a:srgbClr val="39629D"/>
                </a:solidFill>
                <a:latin typeface="Calibri"/>
                <a:cs typeface="Calibri"/>
              </a:rPr>
              <a:t> </a:t>
            </a:r>
            <a:r>
              <a:rPr sz="2300" dirty="0">
                <a:solidFill>
                  <a:srgbClr val="39629D"/>
                </a:solidFill>
                <a:latin typeface="Calibri"/>
                <a:cs typeface="Calibri"/>
              </a:rPr>
              <a:t>victims</a:t>
            </a:r>
            <a:r>
              <a:rPr sz="2300" spc="-25" dirty="0">
                <a:solidFill>
                  <a:srgbClr val="39629D"/>
                </a:solidFill>
                <a:latin typeface="Calibri"/>
                <a:cs typeface="Calibri"/>
              </a:rPr>
              <a:t> </a:t>
            </a:r>
            <a:r>
              <a:rPr sz="2300" dirty="0">
                <a:solidFill>
                  <a:srgbClr val="39629D"/>
                </a:solidFill>
                <a:latin typeface="Calibri"/>
                <a:cs typeface="Calibri"/>
              </a:rPr>
              <a:t>of</a:t>
            </a:r>
            <a:r>
              <a:rPr sz="2300" spc="-35" dirty="0">
                <a:solidFill>
                  <a:srgbClr val="39629D"/>
                </a:solidFill>
                <a:latin typeface="Calibri"/>
                <a:cs typeface="Calibri"/>
              </a:rPr>
              <a:t> </a:t>
            </a:r>
            <a:r>
              <a:rPr sz="2300" dirty="0">
                <a:solidFill>
                  <a:srgbClr val="39629D"/>
                </a:solidFill>
                <a:latin typeface="Calibri"/>
                <a:cs typeface="Calibri"/>
              </a:rPr>
              <a:t>crime</a:t>
            </a:r>
            <a:r>
              <a:rPr sz="2300" spc="-35" dirty="0">
                <a:solidFill>
                  <a:srgbClr val="39629D"/>
                </a:solidFill>
                <a:latin typeface="Calibri"/>
                <a:cs typeface="Calibri"/>
              </a:rPr>
              <a:t> </a:t>
            </a:r>
            <a:r>
              <a:rPr sz="2300" dirty="0">
                <a:solidFill>
                  <a:srgbClr val="39629D"/>
                </a:solidFill>
                <a:latin typeface="Calibri"/>
                <a:cs typeface="Calibri"/>
              </a:rPr>
              <a:t>to</a:t>
            </a:r>
            <a:r>
              <a:rPr sz="2300" spc="-20" dirty="0">
                <a:solidFill>
                  <a:srgbClr val="39629D"/>
                </a:solidFill>
                <a:latin typeface="Calibri"/>
                <a:cs typeface="Calibri"/>
              </a:rPr>
              <a:t> </a:t>
            </a:r>
            <a:r>
              <a:rPr sz="2300" spc="-10" dirty="0">
                <a:solidFill>
                  <a:srgbClr val="39629D"/>
                </a:solidFill>
                <a:latin typeface="Calibri"/>
                <a:cs typeface="Calibri"/>
              </a:rPr>
              <a:t>stabilize</a:t>
            </a:r>
            <a:r>
              <a:rPr sz="2300" spc="-45" dirty="0">
                <a:solidFill>
                  <a:srgbClr val="39629D"/>
                </a:solidFill>
                <a:latin typeface="Calibri"/>
                <a:cs typeface="Calibri"/>
              </a:rPr>
              <a:t> </a:t>
            </a:r>
            <a:r>
              <a:rPr sz="2300" spc="-10" dirty="0">
                <a:solidFill>
                  <a:srgbClr val="39629D"/>
                </a:solidFill>
                <a:latin typeface="Calibri"/>
                <a:cs typeface="Calibri"/>
              </a:rPr>
              <a:t>their </a:t>
            </a:r>
            <a:r>
              <a:rPr sz="2300" dirty="0">
                <a:solidFill>
                  <a:srgbClr val="39629D"/>
                </a:solidFill>
                <a:latin typeface="Calibri"/>
                <a:cs typeface="Calibri"/>
              </a:rPr>
              <a:t>lives</a:t>
            </a:r>
            <a:r>
              <a:rPr sz="2300" spc="-55" dirty="0">
                <a:solidFill>
                  <a:srgbClr val="39629D"/>
                </a:solidFill>
                <a:latin typeface="Calibri"/>
                <a:cs typeface="Calibri"/>
              </a:rPr>
              <a:t> </a:t>
            </a:r>
            <a:r>
              <a:rPr sz="2300" dirty="0">
                <a:solidFill>
                  <a:srgbClr val="39629D"/>
                </a:solidFill>
                <a:latin typeface="Calibri"/>
                <a:cs typeface="Calibri"/>
              </a:rPr>
              <a:t>after</a:t>
            </a:r>
            <a:r>
              <a:rPr sz="2300" spc="-60" dirty="0">
                <a:solidFill>
                  <a:srgbClr val="39629D"/>
                </a:solidFill>
                <a:latin typeface="Calibri"/>
                <a:cs typeface="Calibri"/>
              </a:rPr>
              <a:t> </a:t>
            </a:r>
            <a:r>
              <a:rPr sz="2300" spc="-10" dirty="0">
                <a:solidFill>
                  <a:srgbClr val="39629D"/>
                </a:solidFill>
                <a:latin typeface="Calibri"/>
                <a:cs typeface="Calibri"/>
              </a:rPr>
              <a:t>victimization;</a:t>
            </a:r>
            <a:endParaRPr sz="2300">
              <a:latin typeface="Calibri"/>
              <a:cs typeface="Calibri"/>
            </a:endParaRPr>
          </a:p>
          <a:p>
            <a:pPr marL="524510" marR="473709" lvl="1" indent="-228600">
              <a:lnSpc>
                <a:spcPct val="100000"/>
              </a:lnSpc>
              <a:spcBef>
                <a:spcPts val="300"/>
              </a:spcBef>
              <a:buClr>
                <a:srgbClr val="DA1F28"/>
              </a:buClr>
              <a:buFont typeface="Verdana"/>
              <a:buChar char="◦"/>
              <a:tabLst>
                <a:tab pos="524510" algn="l"/>
              </a:tabLst>
            </a:pPr>
            <a:r>
              <a:rPr sz="2300" dirty="0">
                <a:solidFill>
                  <a:srgbClr val="39629D"/>
                </a:solidFill>
                <a:latin typeface="Calibri"/>
                <a:cs typeface="Calibri"/>
              </a:rPr>
              <a:t>Assist</a:t>
            </a:r>
            <a:r>
              <a:rPr sz="2300" spc="-55" dirty="0">
                <a:solidFill>
                  <a:srgbClr val="39629D"/>
                </a:solidFill>
                <a:latin typeface="Calibri"/>
                <a:cs typeface="Calibri"/>
              </a:rPr>
              <a:t> </a:t>
            </a:r>
            <a:r>
              <a:rPr sz="2300" dirty="0">
                <a:solidFill>
                  <a:srgbClr val="39629D"/>
                </a:solidFill>
                <a:latin typeface="Calibri"/>
                <a:cs typeface="Calibri"/>
              </a:rPr>
              <a:t>victims</a:t>
            </a:r>
            <a:r>
              <a:rPr sz="2300" spc="-35" dirty="0">
                <a:solidFill>
                  <a:srgbClr val="39629D"/>
                </a:solidFill>
                <a:latin typeface="Calibri"/>
                <a:cs typeface="Calibri"/>
              </a:rPr>
              <a:t> </a:t>
            </a:r>
            <a:r>
              <a:rPr sz="2300" dirty="0">
                <a:solidFill>
                  <a:srgbClr val="39629D"/>
                </a:solidFill>
                <a:latin typeface="Calibri"/>
                <a:cs typeface="Calibri"/>
              </a:rPr>
              <a:t>to</a:t>
            </a:r>
            <a:r>
              <a:rPr sz="2300" spc="-30" dirty="0">
                <a:solidFill>
                  <a:srgbClr val="39629D"/>
                </a:solidFill>
                <a:latin typeface="Calibri"/>
                <a:cs typeface="Calibri"/>
              </a:rPr>
              <a:t> </a:t>
            </a:r>
            <a:r>
              <a:rPr sz="2300" spc="-10" dirty="0">
                <a:solidFill>
                  <a:srgbClr val="39629D"/>
                </a:solidFill>
                <a:latin typeface="Calibri"/>
                <a:cs typeface="Calibri"/>
              </a:rPr>
              <a:t>understand</a:t>
            </a:r>
            <a:r>
              <a:rPr sz="2300" spc="-55" dirty="0">
                <a:solidFill>
                  <a:srgbClr val="39629D"/>
                </a:solidFill>
                <a:latin typeface="Calibri"/>
                <a:cs typeface="Calibri"/>
              </a:rPr>
              <a:t> </a:t>
            </a:r>
            <a:r>
              <a:rPr sz="2300" dirty="0">
                <a:solidFill>
                  <a:srgbClr val="39629D"/>
                </a:solidFill>
                <a:latin typeface="Calibri"/>
                <a:cs typeface="Calibri"/>
              </a:rPr>
              <a:t>and</a:t>
            </a:r>
            <a:r>
              <a:rPr sz="2300" spc="-40" dirty="0">
                <a:solidFill>
                  <a:srgbClr val="39629D"/>
                </a:solidFill>
                <a:latin typeface="Calibri"/>
                <a:cs typeface="Calibri"/>
              </a:rPr>
              <a:t> </a:t>
            </a:r>
            <a:r>
              <a:rPr sz="2300" dirty="0">
                <a:solidFill>
                  <a:srgbClr val="39629D"/>
                </a:solidFill>
                <a:latin typeface="Calibri"/>
                <a:cs typeface="Calibri"/>
              </a:rPr>
              <a:t>participate</a:t>
            </a:r>
            <a:r>
              <a:rPr sz="2300" spc="-35" dirty="0">
                <a:solidFill>
                  <a:srgbClr val="39629D"/>
                </a:solidFill>
                <a:latin typeface="Calibri"/>
                <a:cs typeface="Calibri"/>
              </a:rPr>
              <a:t> </a:t>
            </a:r>
            <a:r>
              <a:rPr sz="2300" dirty="0">
                <a:solidFill>
                  <a:srgbClr val="39629D"/>
                </a:solidFill>
                <a:latin typeface="Calibri"/>
                <a:cs typeface="Calibri"/>
              </a:rPr>
              <a:t>in</a:t>
            </a:r>
            <a:r>
              <a:rPr sz="2300" spc="-45" dirty="0">
                <a:solidFill>
                  <a:srgbClr val="39629D"/>
                </a:solidFill>
                <a:latin typeface="Calibri"/>
                <a:cs typeface="Calibri"/>
              </a:rPr>
              <a:t> </a:t>
            </a:r>
            <a:r>
              <a:rPr sz="2300" dirty="0">
                <a:solidFill>
                  <a:srgbClr val="39629D"/>
                </a:solidFill>
                <a:latin typeface="Calibri"/>
                <a:cs typeface="Calibri"/>
              </a:rPr>
              <a:t>the</a:t>
            </a:r>
            <a:r>
              <a:rPr sz="2300" spc="-35" dirty="0">
                <a:solidFill>
                  <a:srgbClr val="39629D"/>
                </a:solidFill>
                <a:latin typeface="Calibri"/>
                <a:cs typeface="Calibri"/>
              </a:rPr>
              <a:t> </a:t>
            </a:r>
            <a:r>
              <a:rPr sz="2300" spc="-10" dirty="0">
                <a:solidFill>
                  <a:srgbClr val="39629D"/>
                </a:solidFill>
                <a:latin typeface="Calibri"/>
                <a:cs typeface="Calibri"/>
              </a:rPr>
              <a:t>criminal </a:t>
            </a:r>
            <a:r>
              <a:rPr sz="2300" dirty="0">
                <a:solidFill>
                  <a:srgbClr val="39629D"/>
                </a:solidFill>
                <a:latin typeface="Calibri"/>
                <a:cs typeface="Calibri"/>
              </a:rPr>
              <a:t>justice</a:t>
            </a:r>
            <a:r>
              <a:rPr sz="2300" spc="-90" dirty="0">
                <a:solidFill>
                  <a:srgbClr val="39629D"/>
                </a:solidFill>
                <a:latin typeface="Calibri"/>
                <a:cs typeface="Calibri"/>
              </a:rPr>
              <a:t> </a:t>
            </a:r>
            <a:r>
              <a:rPr sz="2300" spc="-10" dirty="0">
                <a:solidFill>
                  <a:srgbClr val="39629D"/>
                </a:solidFill>
                <a:latin typeface="Calibri"/>
                <a:cs typeface="Calibri"/>
              </a:rPr>
              <a:t>system;</a:t>
            </a:r>
            <a:endParaRPr sz="2300">
              <a:latin typeface="Calibri"/>
              <a:cs typeface="Calibri"/>
            </a:endParaRPr>
          </a:p>
          <a:p>
            <a:pPr marL="524510" marR="74930" lvl="1" indent="-228600">
              <a:lnSpc>
                <a:spcPct val="100000"/>
              </a:lnSpc>
              <a:spcBef>
                <a:spcPts val="300"/>
              </a:spcBef>
              <a:buClr>
                <a:srgbClr val="DA1F28"/>
              </a:buClr>
              <a:buFont typeface="Verdana"/>
              <a:buChar char="◦"/>
              <a:tabLst>
                <a:tab pos="524510" algn="l"/>
              </a:tabLst>
            </a:pPr>
            <a:r>
              <a:rPr sz="2300" dirty="0">
                <a:solidFill>
                  <a:srgbClr val="39629D"/>
                </a:solidFill>
                <a:latin typeface="Calibri"/>
                <a:cs typeface="Calibri"/>
              </a:rPr>
              <a:t>Provide</a:t>
            </a:r>
            <a:r>
              <a:rPr sz="2300" spc="-40" dirty="0">
                <a:solidFill>
                  <a:srgbClr val="39629D"/>
                </a:solidFill>
                <a:latin typeface="Calibri"/>
                <a:cs typeface="Calibri"/>
              </a:rPr>
              <a:t> </a:t>
            </a:r>
            <a:r>
              <a:rPr sz="2300" dirty="0">
                <a:solidFill>
                  <a:srgbClr val="39629D"/>
                </a:solidFill>
                <a:latin typeface="Calibri"/>
                <a:cs typeface="Calibri"/>
              </a:rPr>
              <a:t>victims</a:t>
            </a:r>
            <a:r>
              <a:rPr sz="2300" spc="-45" dirty="0">
                <a:solidFill>
                  <a:srgbClr val="39629D"/>
                </a:solidFill>
                <a:latin typeface="Calibri"/>
                <a:cs typeface="Calibri"/>
              </a:rPr>
              <a:t> </a:t>
            </a:r>
            <a:r>
              <a:rPr sz="2300" dirty="0">
                <a:solidFill>
                  <a:srgbClr val="39629D"/>
                </a:solidFill>
                <a:latin typeface="Calibri"/>
                <a:cs typeface="Calibri"/>
              </a:rPr>
              <a:t>of</a:t>
            </a:r>
            <a:r>
              <a:rPr sz="2300" spc="-35" dirty="0">
                <a:solidFill>
                  <a:srgbClr val="39629D"/>
                </a:solidFill>
                <a:latin typeface="Calibri"/>
                <a:cs typeface="Calibri"/>
              </a:rPr>
              <a:t> </a:t>
            </a:r>
            <a:r>
              <a:rPr sz="2300" dirty="0">
                <a:solidFill>
                  <a:srgbClr val="39629D"/>
                </a:solidFill>
                <a:latin typeface="Calibri"/>
                <a:cs typeface="Calibri"/>
              </a:rPr>
              <a:t>crime</a:t>
            </a:r>
            <a:r>
              <a:rPr sz="2300" spc="-30" dirty="0">
                <a:solidFill>
                  <a:srgbClr val="39629D"/>
                </a:solidFill>
                <a:latin typeface="Calibri"/>
                <a:cs typeface="Calibri"/>
              </a:rPr>
              <a:t> </a:t>
            </a:r>
            <a:r>
              <a:rPr sz="2300" dirty="0">
                <a:solidFill>
                  <a:srgbClr val="39629D"/>
                </a:solidFill>
                <a:latin typeface="Calibri"/>
                <a:cs typeface="Calibri"/>
              </a:rPr>
              <a:t>with</a:t>
            </a:r>
            <a:r>
              <a:rPr sz="2300" spc="-35" dirty="0">
                <a:solidFill>
                  <a:srgbClr val="39629D"/>
                </a:solidFill>
                <a:latin typeface="Calibri"/>
                <a:cs typeface="Calibri"/>
              </a:rPr>
              <a:t> </a:t>
            </a:r>
            <a:r>
              <a:rPr sz="2300" dirty="0">
                <a:solidFill>
                  <a:srgbClr val="39629D"/>
                </a:solidFill>
                <a:latin typeface="Calibri"/>
                <a:cs typeface="Calibri"/>
              </a:rPr>
              <a:t>a</a:t>
            </a:r>
            <a:r>
              <a:rPr sz="2300" spc="-35" dirty="0">
                <a:solidFill>
                  <a:srgbClr val="39629D"/>
                </a:solidFill>
                <a:latin typeface="Calibri"/>
                <a:cs typeface="Calibri"/>
              </a:rPr>
              <a:t> </a:t>
            </a:r>
            <a:r>
              <a:rPr sz="2300" dirty="0">
                <a:solidFill>
                  <a:srgbClr val="39629D"/>
                </a:solidFill>
                <a:latin typeface="Calibri"/>
                <a:cs typeface="Calibri"/>
              </a:rPr>
              <a:t>measure</a:t>
            </a:r>
            <a:r>
              <a:rPr sz="2300" spc="-35" dirty="0">
                <a:solidFill>
                  <a:srgbClr val="39629D"/>
                </a:solidFill>
                <a:latin typeface="Calibri"/>
                <a:cs typeface="Calibri"/>
              </a:rPr>
              <a:t> </a:t>
            </a:r>
            <a:r>
              <a:rPr sz="2300" dirty="0">
                <a:solidFill>
                  <a:srgbClr val="39629D"/>
                </a:solidFill>
                <a:latin typeface="Calibri"/>
                <a:cs typeface="Calibri"/>
              </a:rPr>
              <a:t>of</a:t>
            </a:r>
            <a:r>
              <a:rPr sz="2300" spc="-40" dirty="0">
                <a:solidFill>
                  <a:srgbClr val="39629D"/>
                </a:solidFill>
                <a:latin typeface="Calibri"/>
                <a:cs typeface="Calibri"/>
              </a:rPr>
              <a:t> </a:t>
            </a:r>
            <a:r>
              <a:rPr sz="2300" dirty="0">
                <a:solidFill>
                  <a:srgbClr val="39629D"/>
                </a:solidFill>
                <a:latin typeface="Calibri"/>
                <a:cs typeface="Calibri"/>
              </a:rPr>
              <a:t>safety</a:t>
            </a:r>
            <a:r>
              <a:rPr sz="2300" spc="-45" dirty="0">
                <a:solidFill>
                  <a:srgbClr val="39629D"/>
                </a:solidFill>
                <a:latin typeface="Calibri"/>
                <a:cs typeface="Calibri"/>
              </a:rPr>
              <a:t> </a:t>
            </a:r>
            <a:r>
              <a:rPr sz="2300" dirty="0">
                <a:solidFill>
                  <a:srgbClr val="39629D"/>
                </a:solidFill>
                <a:latin typeface="Calibri"/>
                <a:cs typeface="Calibri"/>
              </a:rPr>
              <a:t>and</a:t>
            </a:r>
            <a:r>
              <a:rPr sz="2300" spc="-40" dirty="0">
                <a:solidFill>
                  <a:srgbClr val="39629D"/>
                </a:solidFill>
                <a:latin typeface="Calibri"/>
                <a:cs typeface="Calibri"/>
              </a:rPr>
              <a:t> </a:t>
            </a:r>
            <a:r>
              <a:rPr sz="2300" spc="-10" dirty="0">
                <a:solidFill>
                  <a:srgbClr val="39629D"/>
                </a:solidFill>
                <a:latin typeface="Calibri"/>
                <a:cs typeface="Calibri"/>
              </a:rPr>
              <a:t>security </a:t>
            </a:r>
            <a:r>
              <a:rPr sz="2300" dirty="0">
                <a:solidFill>
                  <a:srgbClr val="39629D"/>
                </a:solidFill>
                <a:latin typeface="Calibri"/>
                <a:cs typeface="Calibri"/>
              </a:rPr>
              <a:t>as</a:t>
            </a:r>
            <a:r>
              <a:rPr sz="2300" spc="-35" dirty="0">
                <a:solidFill>
                  <a:srgbClr val="39629D"/>
                </a:solidFill>
                <a:latin typeface="Calibri"/>
                <a:cs typeface="Calibri"/>
              </a:rPr>
              <a:t> </a:t>
            </a:r>
            <a:r>
              <a:rPr sz="2300" spc="-10" dirty="0">
                <a:solidFill>
                  <a:srgbClr val="39629D"/>
                </a:solidFill>
                <a:latin typeface="Calibri"/>
                <a:cs typeface="Calibri"/>
              </a:rPr>
              <a:t>appropriate</a:t>
            </a:r>
            <a:r>
              <a:rPr sz="2300" spc="-30" dirty="0">
                <a:solidFill>
                  <a:srgbClr val="39629D"/>
                </a:solidFill>
                <a:latin typeface="Calibri"/>
                <a:cs typeface="Calibri"/>
              </a:rPr>
              <a:t> </a:t>
            </a:r>
            <a:r>
              <a:rPr sz="2300" dirty="0">
                <a:solidFill>
                  <a:srgbClr val="39629D"/>
                </a:solidFill>
                <a:latin typeface="Calibri"/>
                <a:cs typeface="Calibri"/>
              </a:rPr>
              <a:t>to</a:t>
            </a:r>
            <a:r>
              <a:rPr sz="2300" spc="-10" dirty="0">
                <a:solidFill>
                  <a:srgbClr val="39629D"/>
                </a:solidFill>
                <a:latin typeface="Calibri"/>
                <a:cs typeface="Calibri"/>
              </a:rPr>
              <a:t> </a:t>
            </a:r>
            <a:r>
              <a:rPr sz="2300" dirty="0">
                <a:solidFill>
                  <a:srgbClr val="39629D"/>
                </a:solidFill>
                <a:latin typeface="Calibri"/>
                <a:cs typeface="Calibri"/>
              </a:rPr>
              <a:t>their</a:t>
            </a:r>
            <a:r>
              <a:rPr sz="2300" spc="-35" dirty="0">
                <a:solidFill>
                  <a:srgbClr val="39629D"/>
                </a:solidFill>
                <a:latin typeface="Calibri"/>
                <a:cs typeface="Calibri"/>
              </a:rPr>
              <a:t> </a:t>
            </a:r>
            <a:r>
              <a:rPr sz="2300" spc="-10" dirty="0">
                <a:solidFill>
                  <a:srgbClr val="39629D"/>
                </a:solidFill>
                <a:latin typeface="Calibri"/>
                <a:cs typeface="Calibri"/>
              </a:rPr>
              <a:t>victimization</a:t>
            </a:r>
            <a:endParaRPr sz="2300">
              <a:latin typeface="Calibri"/>
              <a:cs typeface="Calibri"/>
            </a:endParaRPr>
          </a:p>
        </p:txBody>
      </p:sp>
      <p:pic>
        <p:nvPicPr>
          <p:cNvPr id="3" name="object 3"/>
          <p:cNvPicPr/>
          <p:nvPr/>
        </p:nvPicPr>
        <p:blipFill>
          <a:blip r:embed="rId2" cstate="print"/>
          <a:stretch>
            <a:fillRect/>
          </a:stretch>
        </p:blipFill>
        <p:spPr>
          <a:xfrm>
            <a:off x="530351" y="656844"/>
            <a:ext cx="5722619" cy="48005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10</a:t>
            </a:fld>
            <a:endParaRPr spc="-25" dirty="0"/>
          </a:p>
        </p:txBody>
      </p:sp>
      <p:sp>
        <p:nvSpPr>
          <p:cNvPr id="8" name="Date Placeholder 7">
            <a:extLst>
              <a:ext uri="{FF2B5EF4-FFF2-40B4-BE49-F238E27FC236}">
                <a16:creationId xmlns:a16="http://schemas.microsoft.com/office/drawing/2014/main" id="{89EE52E2-2D12-75B4-1049-0033551DE789}"/>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03B0EC45-B366-4A15-F55F-3F405B43DD2A}"/>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1278" y="732746"/>
            <a:ext cx="7402830" cy="848360"/>
          </a:xfrm>
          <a:prstGeom prst="rect">
            <a:avLst/>
          </a:prstGeom>
        </p:spPr>
        <p:txBody>
          <a:bodyPr vert="horz" wrap="square" lIns="0" tIns="12700" rIns="0" bIns="0" rtlCol="0">
            <a:spAutoFit/>
          </a:bodyPr>
          <a:lstStyle/>
          <a:p>
            <a:pPr marL="268605" marR="5080"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GCC</a:t>
            </a:r>
            <a:r>
              <a:rPr sz="2700" spc="-65" dirty="0">
                <a:solidFill>
                  <a:srgbClr val="39629D"/>
                </a:solidFill>
                <a:latin typeface="Calibri"/>
                <a:cs typeface="Calibri"/>
              </a:rPr>
              <a:t> </a:t>
            </a:r>
            <a:r>
              <a:rPr sz="2700" dirty="0">
                <a:solidFill>
                  <a:srgbClr val="39629D"/>
                </a:solidFill>
                <a:latin typeface="Calibri"/>
                <a:cs typeface="Calibri"/>
              </a:rPr>
              <a:t>is</a:t>
            </a:r>
            <a:r>
              <a:rPr sz="2700" spc="-70" dirty="0">
                <a:solidFill>
                  <a:srgbClr val="39629D"/>
                </a:solidFill>
                <a:latin typeface="Calibri"/>
                <a:cs typeface="Calibri"/>
              </a:rPr>
              <a:t> </a:t>
            </a:r>
            <a:r>
              <a:rPr sz="2700" spc="-10" dirty="0">
                <a:solidFill>
                  <a:srgbClr val="39629D"/>
                </a:solidFill>
                <a:latin typeface="Calibri"/>
                <a:cs typeface="Calibri"/>
              </a:rPr>
              <a:t>federally</a:t>
            </a:r>
            <a:r>
              <a:rPr sz="2700" spc="-60" dirty="0">
                <a:solidFill>
                  <a:srgbClr val="39629D"/>
                </a:solidFill>
                <a:latin typeface="Calibri"/>
                <a:cs typeface="Calibri"/>
              </a:rPr>
              <a:t> </a:t>
            </a:r>
            <a:r>
              <a:rPr sz="2700" dirty="0">
                <a:solidFill>
                  <a:srgbClr val="39629D"/>
                </a:solidFill>
                <a:latin typeface="Calibri"/>
                <a:cs typeface="Calibri"/>
              </a:rPr>
              <a:t>mandated</a:t>
            </a:r>
            <a:r>
              <a:rPr sz="2700" spc="-90" dirty="0">
                <a:solidFill>
                  <a:srgbClr val="39629D"/>
                </a:solidFill>
                <a:latin typeface="Calibri"/>
                <a:cs typeface="Calibri"/>
              </a:rPr>
              <a:t> </a:t>
            </a:r>
            <a:r>
              <a:rPr sz="2700" dirty="0">
                <a:solidFill>
                  <a:srgbClr val="39629D"/>
                </a:solidFill>
                <a:latin typeface="Calibri"/>
                <a:cs typeface="Calibri"/>
              </a:rPr>
              <a:t>to</a:t>
            </a:r>
            <a:r>
              <a:rPr sz="2700" spc="-50" dirty="0">
                <a:solidFill>
                  <a:srgbClr val="39629D"/>
                </a:solidFill>
                <a:latin typeface="Calibri"/>
                <a:cs typeface="Calibri"/>
              </a:rPr>
              <a:t> </a:t>
            </a:r>
            <a:r>
              <a:rPr sz="2700" dirty="0">
                <a:solidFill>
                  <a:srgbClr val="39629D"/>
                </a:solidFill>
                <a:latin typeface="Calibri"/>
                <a:cs typeface="Calibri"/>
              </a:rPr>
              <a:t>allocate</a:t>
            </a:r>
            <a:r>
              <a:rPr sz="2700" spc="-85" dirty="0">
                <a:solidFill>
                  <a:srgbClr val="39629D"/>
                </a:solidFill>
                <a:latin typeface="Calibri"/>
                <a:cs typeface="Calibri"/>
              </a:rPr>
              <a:t> </a:t>
            </a:r>
            <a:r>
              <a:rPr sz="2700" spc="-20" dirty="0">
                <a:solidFill>
                  <a:srgbClr val="39629D"/>
                </a:solidFill>
                <a:latin typeface="Calibri"/>
                <a:cs typeface="Calibri"/>
              </a:rPr>
              <a:t>VOCA </a:t>
            </a:r>
            <a:r>
              <a:rPr sz="2700" dirty="0">
                <a:solidFill>
                  <a:srgbClr val="39629D"/>
                </a:solidFill>
                <a:latin typeface="Calibri"/>
                <a:cs typeface="Calibri"/>
              </a:rPr>
              <a:t>funding</a:t>
            </a:r>
            <a:r>
              <a:rPr lang="en-US" sz="2700" dirty="0">
                <a:solidFill>
                  <a:srgbClr val="39629D"/>
                </a:solidFill>
                <a:latin typeface="Calibri"/>
                <a:cs typeface="Calibri"/>
              </a:rPr>
              <a:t> to the following </a:t>
            </a:r>
            <a:endParaRPr sz="2700" dirty="0">
              <a:latin typeface="Calibri"/>
              <a:cs typeface="Calibri"/>
            </a:endParaRPr>
          </a:p>
        </p:txBody>
      </p:sp>
      <p:pic>
        <p:nvPicPr>
          <p:cNvPr id="3" name="object 3"/>
          <p:cNvPicPr/>
          <p:nvPr/>
        </p:nvPicPr>
        <p:blipFill>
          <a:blip r:embed="rId2" cstate="print"/>
          <a:stretch>
            <a:fillRect/>
          </a:stretch>
        </p:blipFill>
        <p:spPr>
          <a:xfrm>
            <a:off x="2209800" y="197200"/>
            <a:ext cx="4927091" cy="495299"/>
          </a:xfrm>
          <a:prstGeom prst="rect">
            <a:avLst/>
          </a:prstGeom>
        </p:spPr>
      </p:pic>
      <p:graphicFrame>
        <p:nvGraphicFramePr>
          <p:cNvPr id="4" name="object 4"/>
          <p:cNvGraphicFramePr>
            <a:graphicFrameLocks noGrp="1"/>
          </p:cNvGraphicFramePr>
          <p:nvPr/>
        </p:nvGraphicFramePr>
        <p:xfrm>
          <a:off x="827310" y="1581106"/>
          <a:ext cx="7390765" cy="4575902"/>
        </p:xfrm>
        <a:graphic>
          <a:graphicData uri="http://schemas.openxmlformats.org/drawingml/2006/table">
            <a:tbl>
              <a:tblPr firstRow="1" bandRow="1">
                <a:tableStyleId>{2D5ABB26-0587-4C30-8999-92F81FD0307C}</a:tableStyleId>
              </a:tblPr>
              <a:tblGrid>
                <a:gridCol w="1083310">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4983480">
                  <a:extLst>
                    <a:ext uri="{9D8B030D-6E8A-4147-A177-3AD203B41FA5}">
                      <a16:colId xmlns:a16="http://schemas.microsoft.com/office/drawing/2014/main" val="20002"/>
                    </a:ext>
                  </a:extLst>
                </a:gridCol>
              </a:tblGrid>
              <a:tr h="464510">
                <a:tc>
                  <a:txBody>
                    <a:bodyPr/>
                    <a:lstStyle/>
                    <a:p>
                      <a:pPr marL="231140">
                        <a:lnSpc>
                          <a:spcPts val="1370"/>
                        </a:lnSpc>
                      </a:pPr>
                      <a:r>
                        <a:rPr sz="1200" b="1" spc="-10" dirty="0">
                          <a:solidFill>
                            <a:srgbClr val="FFFFFF"/>
                          </a:solidFill>
                          <a:latin typeface="Calibri"/>
                          <a:cs typeface="Calibri"/>
                        </a:rPr>
                        <a:t>Minimum</a:t>
                      </a:r>
                      <a:endParaRPr sz="1200">
                        <a:latin typeface="Calibri"/>
                        <a:cs typeface="Calibri"/>
                      </a:endParaRPr>
                    </a:p>
                    <a:p>
                      <a:pPr marL="188595">
                        <a:lnSpc>
                          <a:spcPct val="100000"/>
                        </a:lnSpc>
                      </a:pPr>
                      <a:r>
                        <a:rPr sz="1200" b="1" spc="-10" dirty="0">
                          <a:solidFill>
                            <a:srgbClr val="FFFFFF"/>
                          </a:solidFill>
                          <a:latin typeface="Calibri"/>
                          <a:cs typeface="Calibri"/>
                        </a:rPr>
                        <a:t>Allocations</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9629D"/>
                    </a:solidFill>
                  </a:tcPr>
                </a:tc>
                <a:tc>
                  <a:txBody>
                    <a:bodyPr/>
                    <a:lstStyle/>
                    <a:p>
                      <a:pPr marL="340360">
                        <a:lnSpc>
                          <a:spcPts val="1370"/>
                        </a:lnSpc>
                      </a:pPr>
                      <a:r>
                        <a:rPr sz="1200" b="1" spc="-10" dirty="0">
                          <a:solidFill>
                            <a:srgbClr val="FFFFFF"/>
                          </a:solidFill>
                          <a:latin typeface="Calibri"/>
                          <a:cs typeface="Calibri"/>
                        </a:rPr>
                        <a:t>Allocation</a:t>
                      </a:r>
                      <a:endParaRPr sz="1200">
                        <a:latin typeface="Calibri"/>
                        <a:cs typeface="Calibri"/>
                      </a:endParaRPr>
                    </a:p>
                    <a:p>
                      <a:pPr marL="381000">
                        <a:lnSpc>
                          <a:spcPct val="100000"/>
                        </a:lnSpc>
                      </a:pPr>
                      <a:r>
                        <a:rPr sz="1200" b="1" spc="-10" dirty="0">
                          <a:solidFill>
                            <a:srgbClr val="FFFFFF"/>
                          </a:solidFill>
                          <a:latin typeface="Calibri"/>
                          <a:cs typeface="Calibri"/>
                        </a:rPr>
                        <a:t>Category</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9629D"/>
                    </a:solidFill>
                  </a:tcPr>
                </a:tc>
                <a:tc>
                  <a:txBody>
                    <a:bodyPr/>
                    <a:lstStyle/>
                    <a:p>
                      <a:pPr marL="67945">
                        <a:lnSpc>
                          <a:spcPts val="1370"/>
                        </a:lnSpc>
                      </a:pPr>
                      <a:r>
                        <a:rPr sz="1200" b="1" spc="-10" dirty="0">
                          <a:solidFill>
                            <a:srgbClr val="FFFFFF"/>
                          </a:solidFill>
                          <a:latin typeface="Calibri"/>
                          <a:cs typeface="Calibri"/>
                        </a:rPr>
                        <a:t>Definition/Clarification</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9629D"/>
                    </a:solidFill>
                  </a:tcPr>
                </a:tc>
                <a:extLst>
                  <a:ext uri="{0D108BD9-81ED-4DB2-BD59-A6C34878D82A}">
                    <a16:rowId xmlns:a16="http://schemas.microsoft.com/office/drawing/2014/main" val="10000"/>
                  </a:ext>
                </a:extLst>
              </a:tr>
              <a:tr h="548424">
                <a:tc>
                  <a:txBody>
                    <a:bodyPr/>
                    <a:lstStyle/>
                    <a:p>
                      <a:pPr algn="ctr">
                        <a:lnSpc>
                          <a:spcPts val="1365"/>
                        </a:lnSpc>
                      </a:pPr>
                      <a:endParaRPr lang="en-US" sz="1400" b="1" spc="-25" dirty="0">
                        <a:solidFill>
                          <a:srgbClr val="FFFFFF"/>
                        </a:solidFill>
                        <a:latin typeface="Calibri"/>
                        <a:cs typeface="Calibri"/>
                      </a:endParaRPr>
                    </a:p>
                    <a:p>
                      <a:pPr algn="ctr">
                        <a:lnSpc>
                          <a:spcPts val="1365"/>
                        </a:lnSpc>
                      </a:pPr>
                      <a:r>
                        <a:rPr sz="1400" b="1" spc="-25" dirty="0">
                          <a:solidFill>
                            <a:srgbClr val="FFFFFF"/>
                          </a:solidFill>
                          <a:latin typeface="Calibri"/>
                          <a:cs typeface="Calibri"/>
                        </a:rPr>
                        <a:t>10%</a:t>
                      </a:r>
                      <a:endParaRPr lang="en-US" sz="1400" b="1" spc="-25" dirty="0">
                        <a:solidFill>
                          <a:srgbClr val="FFFFFF"/>
                        </a:solidFill>
                        <a:latin typeface="Calibri"/>
                        <a:cs typeface="Calibri"/>
                      </a:endParaRPr>
                    </a:p>
                    <a:p>
                      <a:pPr algn="ctr">
                        <a:lnSpc>
                          <a:spcPts val="1365"/>
                        </a:lnSpc>
                      </a:pP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39629D"/>
                    </a:solidFill>
                  </a:tcPr>
                </a:tc>
                <a:tc>
                  <a:txBody>
                    <a:bodyPr/>
                    <a:lstStyle/>
                    <a:p>
                      <a:pPr marL="67945">
                        <a:lnSpc>
                          <a:spcPts val="1365"/>
                        </a:lnSpc>
                      </a:pPr>
                      <a:endParaRPr lang="en-US" sz="1200" b="1" dirty="0">
                        <a:solidFill>
                          <a:schemeClr val="tx1"/>
                        </a:solidFill>
                        <a:latin typeface="Calibri"/>
                        <a:cs typeface="Calibri"/>
                      </a:endParaRPr>
                    </a:p>
                    <a:p>
                      <a:pPr marL="67945">
                        <a:lnSpc>
                          <a:spcPts val="1365"/>
                        </a:lnSpc>
                      </a:pPr>
                      <a:r>
                        <a:rPr sz="1200" b="1" dirty="0">
                          <a:solidFill>
                            <a:schemeClr val="tx1"/>
                          </a:solidFill>
                          <a:latin typeface="Calibri"/>
                          <a:cs typeface="Calibri"/>
                        </a:rPr>
                        <a:t>Sexual</a:t>
                      </a:r>
                      <a:r>
                        <a:rPr sz="1200" b="1" spc="-60" dirty="0">
                          <a:solidFill>
                            <a:schemeClr val="tx1"/>
                          </a:solidFill>
                          <a:latin typeface="Calibri"/>
                          <a:cs typeface="Calibri"/>
                        </a:rPr>
                        <a:t> </a:t>
                      </a:r>
                      <a:r>
                        <a:rPr sz="1200" b="1" spc="-10" dirty="0">
                          <a:solidFill>
                            <a:schemeClr val="tx1"/>
                          </a:solidFill>
                          <a:latin typeface="Calibri"/>
                          <a:cs typeface="Calibri"/>
                        </a:rPr>
                        <a:t>Assault</a:t>
                      </a:r>
                      <a:endParaRPr sz="1200" b="1" dirty="0">
                        <a:solidFill>
                          <a:schemeClr val="tx1"/>
                        </a:solidFill>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2DF"/>
                    </a:solidFill>
                  </a:tcPr>
                </a:tc>
                <a:tc>
                  <a:txBody>
                    <a:bodyPr/>
                    <a:lstStyle/>
                    <a:p>
                      <a:pPr marL="67945">
                        <a:lnSpc>
                          <a:spcPct val="100000"/>
                        </a:lnSpc>
                        <a:spcBef>
                          <a:spcPts val="480"/>
                        </a:spcBef>
                      </a:pPr>
                      <a:r>
                        <a:rPr sz="1200" b="0" dirty="0">
                          <a:solidFill>
                            <a:schemeClr val="tx1"/>
                          </a:solidFill>
                          <a:latin typeface="Calibri"/>
                          <a:cs typeface="Calibri"/>
                        </a:rPr>
                        <a:t>No</a:t>
                      </a:r>
                      <a:r>
                        <a:rPr sz="1200" b="0" spc="-10" dirty="0">
                          <a:solidFill>
                            <a:schemeClr val="tx1"/>
                          </a:solidFill>
                          <a:latin typeface="Calibri"/>
                          <a:cs typeface="Calibri"/>
                        </a:rPr>
                        <a:t> </a:t>
                      </a:r>
                      <a:r>
                        <a:rPr sz="1200" b="0" dirty="0">
                          <a:solidFill>
                            <a:schemeClr val="tx1"/>
                          </a:solidFill>
                          <a:latin typeface="Calibri"/>
                          <a:cs typeface="Calibri"/>
                        </a:rPr>
                        <a:t>specific</a:t>
                      </a:r>
                      <a:r>
                        <a:rPr sz="1200" b="0" spc="-10" dirty="0">
                          <a:solidFill>
                            <a:schemeClr val="tx1"/>
                          </a:solidFill>
                          <a:latin typeface="Calibri"/>
                          <a:cs typeface="Calibri"/>
                        </a:rPr>
                        <a:t> </a:t>
                      </a:r>
                      <a:r>
                        <a:rPr sz="1200" b="0" dirty="0">
                          <a:solidFill>
                            <a:schemeClr val="tx1"/>
                          </a:solidFill>
                          <a:latin typeface="Calibri"/>
                          <a:cs typeface="Calibri"/>
                        </a:rPr>
                        <a:t>definition</a:t>
                      </a:r>
                      <a:r>
                        <a:rPr sz="1200" b="0" spc="-45" dirty="0">
                          <a:solidFill>
                            <a:schemeClr val="tx1"/>
                          </a:solidFill>
                          <a:latin typeface="Calibri"/>
                          <a:cs typeface="Calibri"/>
                        </a:rPr>
                        <a:t> </a:t>
                      </a:r>
                      <a:r>
                        <a:rPr sz="1200" b="0" dirty="0">
                          <a:solidFill>
                            <a:schemeClr val="tx1"/>
                          </a:solidFill>
                          <a:latin typeface="Calibri"/>
                          <a:cs typeface="Calibri"/>
                        </a:rPr>
                        <a:t>provided,</a:t>
                      </a:r>
                      <a:r>
                        <a:rPr sz="1200" b="0" spc="-45" dirty="0">
                          <a:solidFill>
                            <a:schemeClr val="tx1"/>
                          </a:solidFill>
                          <a:latin typeface="Calibri"/>
                          <a:cs typeface="Calibri"/>
                        </a:rPr>
                        <a:t> </a:t>
                      </a:r>
                      <a:r>
                        <a:rPr sz="1200" b="0" dirty="0">
                          <a:solidFill>
                            <a:schemeClr val="tx1"/>
                          </a:solidFill>
                          <a:latin typeface="Calibri"/>
                          <a:cs typeface="Calibri"/>
                        </a:rPr>
                        <a:t>due</a:t>
                      </a:r>
                      <a:r>
                        <a:rPr sz="1200" b="0" spc="-30" dirty="0">
                          <a:solidFill>
                            <a:schemeClr val="tx1"/>
                          </a:solidFill>
                          <a:latin typeface="Calibri"/>
                          <a:cs typeface="Calibri"/>
                        </a:rPr>
                        <a:t> </a:t>
                      </a:r>
                      <a:r>
                        <a:rPr sz="1200" b="0" dirty="0">
                          <a:solidFill>
                            <a:schemeClr val="tx1"/>
                          </a:solidFill>
                          <a:latin typeface="Calibri"/>
                          <a:cs typeface="Calibri"/>
                        </a:rPr>
                        <a:t>to</a:t>
                      </a:r>
                      <a:r>
                        <a:rPr sz="1200" b="0" spc="-15" dirty="0">
                          <a:solidFill>
                            <a:schemeClr val="tx1"/>
                          </a:solidFill>
                          <a:latin typeface="Calibri"/>
                          <a:cs typeface="Calibri"/>
                        </a:rPr>
                        <a:t> </a:t>
                      </a:r>
                      <a:r>
                        <a:rPr sz="1200" b="0" dirty="0">
                          <a:solidFill>
                            <a:schemeClr val="tx1"/>
                          </a:solidFill>
                          <a:latin typeface="Calibri"/>
                          <a:cs typeface="Calibri"/>
                        </a:rPr>
                        <a:t>varying</a:t>
                      </a:r>
                      <a:r>
                        <a:rPr sz="1200" b="0" spc="-35" dirty="0">
                          <a:solidFill>
                            <a:schemeClr val="tx1"/>
                          </a:solidFill>
                          <a:latin typeface="Calibri"/>
                          <a:cs typeface="Calibri"/>
                        </a:rPr>
                        <a:t> </a:t>
                      </a:r>
                      <a:r>
                        <a:rPr sz="1200" b="0" dirty="0">
                          <a:solidFill>
                            <a:schemeClr val="tx1"/>
                          </a:solidFill>
                          <a:latin typeface="Calibri"/>
                          <a:cs typeface="Calibri"/>
                        </a:rPr>
                        <a:t>definitions</a:t>
                      </a:r>
                      <a:r>
                        <a:rPr sz="1200" b="0" spc="-45" dirty="0">
                          <a:solidFill>
                            <a:schemeClr val="tx1"/>
                          </a:solidFill>
                          <a:latin typeface="Calibri"/>
                          <a:cs typeface="Calibri"/>
                        </a:rPr>
                        <a:t> </a:t>
                      </a:r>
                      <a:r>
                        <a:rPr sz="1200" b="0" dirty="0">
                          <a:solidFill>
                            <a:schemeClr val="tx1"/>
                          </a:solidFill>
                          <a:latin typeface="Calibri"/>
                          <a:cs typeface="Calibri"/>
                        </a:rPr>
                        <a:t>in</a:t>
                      </a:r>
                      <a:r>
                        <a:rPr sz="1200" b="0" spc="-15" dirty="0">
                          <a:solidFill>
                            <a:schemeClr val="tx1"/>
                          </a:solidFill>
                          <a:latin typeface="Calibri"/>
                          <a:cs typeface="Calibri"/>
                        </a:rPr>
                        <a:t> </a:t>
                      </a:r>
                      <a:r>
                        <a:rPr sz="1200" b="0" spc="-10" dirty="0">
                          <a:solidFill>
                            <a:schemeClr val="tx1"/>
                          </a:solidFill>
                          <a:latin typeface="Calibri"/>
                          <a:cs typeface="Calibri"/>
                        </a:rPr>
                        <a:t>jurisdictions.</a:t>
                      </a:r>
                      <a:endParaRPr sz="1200" b="0" dirty="0">
                        <a:solidFill>
                          <a:schemeClr val="tx1"/>
                        </a:solidFill>
                        <a:latin typeface="Calibri"/>
                        <a:cs typeface="Calibri"/>
                      </a:endParaRPr>
                    </a:p>
                  </a:txBody>
                  <a:tcPr marL="0" marR="0" marT="609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2DF"/>
                    </a:solidFill>
                  </a:tcPr>
                </a:tc>
                <a:extLst>
                  <a:ext uri="{0D108BD9-81ED-4DB2-BD59-A6C34878D82A}">
                    <a16:rowId xmlns:a16="http://schemas.microsoft.com/office/drawing/2014/main" val="10001"/>
                  </a:ext>
                </a:extLst>
              </a:tr>
              <a:tr h="1520760">
                <a:tc>
                  <a:txBody>
                    <a:bodyPr/>
                    <a:lstStyle/>
                    <a:p>
                      <a:pPr algn="ctr">
                        <a:lnSpc>
                          <a:spcPts val="1370"/>
                        </a:lnSpc>
                      </a:pPr>
                      <a:endParaRPr lang="en-US" sz="1200" b="1" spc="-25" dirty="0">
                        <a:solidFill>
                          <a:srgbClr val="FFFFFF"/>
                        </a:solidFill>
                        <a:latin typeface="Calibri"/>
                        <a:cs typeface="Calibri"/>
                      </a:endParaRPr>
                    </a:p>
                    <a:p>
                      <a:pPr algn="ctr">
                        <a:lnSpc>
                          <a:spcPts val="1370"/>
                        </a:lnSpc>
                      </a:pPr>
                      <a:endParaRPr lang="en-US" sz="1400" b="1" spc="-25" dirty="0">
                        <a:solidFill>
                          <a:srgbClr val="FFFFFF"/>
                        </a:solidFill>
                        <a:latin typeface="Calibri"/>
                        <a:cs typeface="Calibri"/>
                      </a:endParaRPr>
                    </a:p>
                    <a:p>
                      <a:pPr algn="ctr">
                        <a:lnSpc>
                          <a:spcPts val="1370"/>
                        </a:lnSpc>
                      </a:pPr>
                      <a:endParaRPr lang="en-US" sz="1400" b="1" spc="-25" dirty="0">
                        <a:solidFill>
                          <a:srgbClr val="FFFFFF"/>
                        </a:solidFill>
                        <a:latin typeface="Calibri"/>
                        <a:cs typeface="Calibri"/>
                      </a:endParaRPr>
                    </a:p>
                    <a:p>
                      <a:pPr algn="ctr">
                        <a:lnSpc>
                          <a:spcPts val="1370"/>
                        </a:lnSpc>
                      </a:pPr>
                      <a:r>
                        <a:rPr sz="1400" b="1" spc="-25" dirty="0">
                          <a:solidFill>
                            <a:srgbClr val="FFFFFF"/>
                          </a:solidFill>
                          <a:latin typeface="Calibri"/>
                          <a:cs typeface="Calibri"/>
                        </a:rPr>
                        <a:t>10%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9629D"/>
                    </a:solidFill>
                  </a:tcPr>
                </a:tc>
                <a:tc>
                  <a:txBody>
                    <a:bodyPr/>
                    <a:lstStyle/>
                    <a:p>
                      <a:pPr marL="67945">
                        <a:lnSpc>
                          <a:spcPts val="1370"/>
                        </a:lnSpc>
                      </a:pPr>
                      <a:endParaRPr lang="en-US" sz="1200" b="1" spc="-10" dirty="0">
                        <a:solidFill>
                          <a:schemeClr val="tx1"/>
                        </a:solidFill>
                        <a:latin typeface="Calibri"/>
                        <a:cs typeface="Calibri"/>
                      </a:endParaRPr>
                    </a:p>
                    <a:p>
                      <a:pPr marL="67945">
                        <a:lnSpc>
                          <a:spcPts val="1370"/>
                        </a:lnSpc>
                      </a:pPr>
                      <a:endParaRPr lang="en-US" sz="1200" b="1" spc="-10" dirty="0">
                        <a:solidFill>
                          <a:schemeClr val="tx1"/>
                        </a:solidFill>
                        <a:latin typeface="Calibri"/>
                        <a:cs typeface="Calibri"/>
                      </a:endParaRPr>
                    </a:p>
                    <a:p>
                      <a:pPr marL="67945">
                        <a:lnSpc>
                          <a:spcPts val="1370"/>
                        </a:lnSpc>
                      </a:pPr>
                      <a:endParaRPr lang="en-US" sz="1200" b="1" spc="-10" dirty="0">
                        <a:solidFill>
                          <a:schemeClr val="tx1"/>
                        </a:solidFill>
                        <a:latin typeface="Calibri"/>
                        <a:cs typeface="Calibri"/>
                      </a:endParaRPr>
                    </a:p>
                    <a:p>
                      <a:pPr marL="67945">
                        <a:lnSpc>
                          <a:spcPts val="1370"/>
                        </a:lnSpc>
                      </a:pPr>
                      <a:r>
                        <a:rPr sz="1200" b="1" spc="-10" dirty="0">
                          <a:solidFill>
                            <a:schemeClr val="tx1"/>
                          </a:solidFill>
                          <a:latin typeface="Calibri"/>
                          <a:cs typeface="Calibri"/>
                        </a:rPr>
                        <a:t>Domestic</a:t>
                      </a:r>
                      <a:r>
                        <a:rPr lang="en-US" sz="1200" b="1" spc="0" dirty="0">
                          <a:solidFill>
                            <a:schemeClr val="tx1"/>
                          </a:solidFill>
                          <a:latin typeface="Calibri"/>
                          <a:cs typeface="Calibri"/>
                        </a:rPr>
                        <a:t> and Family</a:t>
                      </a:r>
                      <a:r>
                        <a:rPr sz="1200" b="1" spc="-35" dirty="0">
                          <a:solidFill>
                            <a:schemeClr val="tx1"/>
                          </a:solidFill>
                          <a:latin typeface="Calibri"/>
                          <a:cs typeface="Calibri"/>
                        </a:rPr>
                        <a:t> </a:t>
                      </a:r>
                      <a:r>
                        <a:rPr lang="en-US" sz="1200" b="1" spc="-20" dirty="0">
                          <a:solidFill>
                            <a:schemeClr val="tx1"/>
                          </a:solidFill>
                          <a:latin typeface="Calibri"/>
                          <a:cs typeface="Calibri"/>
                        </a:rPr>
                        <a:t>Violence</a:t>
                      </a:r>
                      <a:endParaRPr sz="1200" b="1" dirty="0">
                        <a:solidFill>
                          <a:schemeClr val="tx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F"/>
                    </a:solidFill>
                  </a:tcPr>
                </a:tc>
                <a:tc>
                  <a:txBody>
                    <a:bodyPr/>
                    <a:lstStyle/>
                    <a:p>
                      <a:pPr marL="67945">
                        <a:lnSpc>
                          <a:spcPts val="1370"/>
                        </a:lnSpc>
                      </a:pPr>
                      <a:r>
                        <a:rPr lang="en-US" sz="1200" dirty="0">
                          <a:latin typeface="+mn-lt"/>
                          <a:cs typeface="Calibri"/>
                        </a:rPr>
                        <a:t>A crime in which there is a past or present familial, household, or other intimate relationship between the victim and the offender, including spouses, ex-spouses, boyfriends and girlfriends, ex-boyfriends and ex-girlfriends, and any family members or persons residing in the same household as the victim. Involves a pattern of abusive behavior in any relationship that is used by </a:t>
                      </a:r>
                      <a:r>
                        <a:rPr lang="en-US" sz="1200" dirty="0"/>
                        <a:t>one partner to gain or maintain power and control over another intimate partner. Domestic violence can be physical, sexual, emotional, economic, or psychological actions or threats of actions that influence another person.</a:t>
                      </a:r>
                      <a:endParaRPr sz="12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F"/>
                    </a:solidFill>
                  </a:tcPr>
                </a:tc>
                <a:extLst>
                  <a:ext uri="{0D108BD9-81ED-4DB2-BD59-A6C34878D82A}">
                    <a16:rowId xmlns:a16="http://schemas.microsoft.com/office/drawing/2014/main" val="10002"/>
                  </a:ext>
                </a:extLst>
              </a:tr>
              <a:tr h="1091777">
                <a:tc>
                  <a:txBody>
                    <a:bodyPr/>
                    <a:lstStyle/>
                    <a:p>
                      <a:pPr algn="ctr">
                        <a:lnSpc>
                          <a:spcPts val="1370"/>
                        </a:lnSpc>
                      </a:pPr>
                      <a:endParaRPr lang="en-US" sz="1400" b="1" spc="-25" dirty="0">
                        <a:solidFill>
                          <a:srgbClr val="FFFFFF"/>
                        </a:solidFill>
                        <a:latin typeface="Calibri"/>
                        <a:cs typeface="Calibri"/>
                      </a:endParaRPr>
                    </a:p>
                    <a:p>
                      <a:pPr algn="ctr">
                        <a:lnSpc>
                          <a:spcPts val="1370"/>
                        </a:lnSpc>
                      </a:pPr>
                      <a:r>
                        <a:rPr sz="1400" b="1" spc="-25" dirty="0">
                          <a:solidFill>
                            <a:srgbClr val="FFFFFF"/>
                          </a:solidFill>
                          <a:latin typeface="Calibri"/>
                          <a:cs typeface="Calibri"/>
                        </a:rPr>
                        <a:t>10%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9629D"/>
                    </a:solidFill>
                  </a:tcPr>
                </a:tc>
                <a:tc>
                  <a:txBody>
                    <a:bodyPr/>
                    <a:lstStyle/>
                    <a:p>
                      <a:pPr marL="67945">
                        <a:lnSpc>
                          <a:spcPts val="1370"/>
                        </a:lnSpc>
                      </a:pPr>
                      <a:endParaRPr lang="en-US" sz="1200" b="1" dirty="0">
                        <a:solidFill>
                          <a:schemeClr val="tx1"/>
                        </a:solidFill>
                        <a:latin typeface="Calibri"/>
                        <a:cs typeface="Calibri"/>
                      </a:endParaRPr>
                    </a:p>
                    <a:p>
                      <a:pPr marL="67945">
                        <a:lnSpc>
                          <a:spcPts val="1370"/>
                        </a:lnSpc>
                      </a:pPr>
                      <a:r>
                        <a:rPr sz="1200" b="1" dirty="0">
                          <a:solidFill>
                            <a:schemeClr val="tx1"/>
                          </a:solidFill>
                          <a:latin typeface="Calibri"/>
                          <a:cs typeface="Calibri"/>
                        </a:rPr>
                        <a:t>Child</a:t>
                      </a:r>
                      <a:r>
                        <a:rPr sz="1200" b="1" spc="-15" dirty="0">
                          <a:solidFill>
                            <a:schemeClr val="tx1"/>
                          </a:solidFill>
                          <a:latin typeface="Calibri"/>
                          <a:cs typeface="Calibri"/>
                        </a:rPr>
                        <a:t> </a:t>
                      </a:r>
                      <a:r>
                        <a:rPr sz="1200" b="1" spc="-10" dirty="0">
                          <a:solidFill>
                            <a:schemeClr val="tx1"/>
                          </a:solidFill>
                          <a:latin typeface="Calibri"/>
                          <a:cs typeface="Calibri"/>
                        </a:rPr>
                        <a:t>Abuse</a:t>
                      </a:r>
                      <a:endParaRPr sz="1200" b="1" dirty="0">
                        <a:solidFill>
                          <a:schemeClr val="tx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2DF"/>
                    </a:solidFill>
                  </a:tcPr>
                </a:tc>
                <a:tc>
                  <a:txBody>
                    <a:bodyPr/>
                    <a:lstStyle/>
                    <a:p>
                      <a:pPr marL="67945">
                        <a:lnSpc>
                          <a:spcPts val="1370"/>
                        </a:lnSpc>
                      </a:pPr>
                      <a:endParaRPr lang="en-US" sz="1200" dirty="0"/>
                    </a:p>
                    <a:p>
                      <a:pPr marL="67945">
                        <a:lnSpc>
                          <a:spcPts val="1370"/>
                        </a:lnSpc>
                      </a:pPr>
                      <a:r>
                        <a:rPr lang="en-US" sz="1200" dirty="0"/>
                        <a:t>Victim of child abuse means a victim of crime, where such crime involved an act or omission considered to be child abuse under North Carolina law. In addition, victims of child abuse may include, but are not limited to, child victims of: physical, sexual, or emotional abuse; child pornography related offenses; neglect; commercial sexual exploitation; bullying; and/or exposure to violence.</a:t>
                      </a:r>
                    </a:p>
                    <a:p>
                      <a:pPr marL="67945">
                        <a:lnSpc>
                          <a:spcPts val="1370"/>
                        </a:lnSpc>
                      </a:pPr>
                      <a:endParaRPr sz="12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2DF"/>
                    </a:solidFill>
                  </a:tcPr>
                </a:tc>
                <a:extLst>
                  <a:ext uri="{0D108BD9-81ED-4DB2-BD59-A6C34878D82A}">
                    <a16:rowId xmlns:a16="http://schemas.microsoft.com/office/drawing/2014/main" val="10003"/>
                  </a:ext>
                </a:extLst>
              </a:tr>
              <a:tr h="619808">
                <a:tc>
                  <a:txBody>
                    <a:bodyPr/>
                    <a:lstStyle/>
                    <a:p>
                      <a:pPr algn="ctr">
                        <a:lnSpc>
                          <a:spcPts val="1370"/>
                        </a:lnSpc>
                      </a:pPr>
                      <a:endParaRPr lang="en-US" sz="1400" b="1" spc="-25" dirty="0">
                        <a:solidFill>
                          <a:srgbClr val="FFFFFF"/>
                        </a:solidFill>
                        <a:latin typeface="Calibri"/>
                        <a:cs typeface="Calibri"/>
                      </a:endParaRPr>
                    </a:p>
                    <a:p>
                      <a:pPr algn="ctr">
                        <a:lnSpc>
                          <a:spcPts val="1370"/>
                        </a:lnSpc>
                      </a:pPr>
                      <a:r>
                        <a:rPr sz="1400" b="1" spc="-25" dirty="0">
                          <a:solidFill>
                            <a:srgbClr val="FFFFFF"/>
                          </a:solidFill>
                          <a:latin typeface="Calibri"/>
                          <a:cs typeface="Calibri"/>
                        </a:rPr>
                        <a:t>10%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9629D"/>
                    </a:solidFill>
                  </a:tcPr>
                </a:tc>
                <a:tc>
                  <a:txBody>
                    <a:bodyPr/>
                    <a:lstStyle/>
                    <a:p>
                      <a:pPr marL="67945">
                        <a:lnSpc>
                          <a:spcPct val="100000"/>
                        </a:lnSpc>
                      </a:pPr>
                      <a:endParaRPr lang="en-US" sz="1200" b="1" spc="-10" dirty="0">
                        <a:solidFill>
                          <a:schemeClr val="tx1"/>
                        </a:solidFill>
                        <a:latin typeface="Calibri"/>
                        <a:cs typeface="Calibri"/>
                      </a:endParaRPr>
                    </a:p>
                    <a:p>
                      <a:pPr marL="67945">
                        <a:lnSpc>
                          <a:spcPct val="100000"/>
                        </a:lnSpc>
                      </a:pPr>
                      <a:r>
                        <a:rPr sz="1200" b="1" spc="-10" dirty="0">
                          <a:solidFill>
                            <a:schemeClr val="tx1"/>
                          </a:solidFill>
                          <a:latin typeface="Calibri"/>
                          <a:cs typeface="Calibri"/>
                        </a:rPr>
                        <a:t>Underserved</a:t>
                      </a:r>
                      <a:endParaRPr sz="1200" b="1" dirty="0">
                        <a:solidFill>
                          <a:schemeClr val="tx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F"/>
                    </a:solidFill>
                  </a:tcPr>
                </a:tc>
                <a:tc>
                  <a:txBody>
                    <a:bodyPr/>
                    <a:lstStyle/>
                    <a:p>
                      <a:pPr marL="67945">
                        <a:lnSpc>
                          <a:spcPts val="1370"/>
                        </a:lnSpc>
                      </a:pPr>
                      <a:endParaRPr lang="en-US" sz="1200" b="0" i="0" dirty="0">
                        <a:solidFill>
                          <a:schemeClr val="tx1"/>
                        </a:solidFill>
                        <a:effectLst/>
                        <a:latin typeface="+mn-lt"/>
                        <a:ea typeface="+mn-ea"/>
                        <a:cs typeface="+mn-cs"/>
                      </a:endParaRPr>
                    </a:p>
                    <a:p>
                      <a:pPr marL="67945">
                        <a:lnSpc>
                          <a:spcPts val="1370"/>
                        </a:lnSpc>
                      </a:pPr>
                      <a:r>
                        <a:rPr lang="en-US" sz="1200" b="0" i="0" dirty="0">
                          <a:solidFill>
                            <a:schemeClr val="tx1"/>
                          </a:solidFill>
                          <a:effectLst/>
                          <a:latin typeface="+mn-lt"/>
                          <a:ea typeface="+mn-ea"/>
                          <a:cs typeface="+mn-cs"/>
                        </a:rPr>
                        <a:t>Identify such services for previously underserved victims of violent crime by the type of crime they experience, the characteristics of the victim or both. </a:t>
                      </a:r>
                      <a:endParaRPr sz="1200" dirty="0">
                        <a:solidFill>
                          <a:schemeClr val="tx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F"/>
                    </a:solidFill>
                  </a:tcPr>
                </a:tc>
                <a:extLst>
                  <a:ext uri="{0D108BD9-81ED-4DB2-BD59-A6C34878D82A}">
                    <a16:rowId xmlns:a16="http://schemas.microsoft.com/office/drawing/2014/main" val="10004"/>
                  </a:ext>
                </a:extLst>
              </a:tr>
            </a:tbl>
          </a:graphicData>
        </a:graphic>
      </p:graphicFrame>
      <p:sp>
        <p:nvSpPr>
          <p:cNvPr id="7" name="object 7"/>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11</a:t>
            </a:fld>
            <a:endParaRPr spc="-25" dirty="0"/>
          </a:p>
        </p:txBody>
      </p:sp>
      <p:sp>
        <p:nvSpPr>
          <p:cNvPr id="9" name="Date Placeholder 8">
            <a:extLst>
              <a:ext uri="{FF2B5EF4-FFF2-40B4-BE49-F238E27FC236}">
                <a16:creationId xmlns:a16="http://schemas.microsoft.com/office/drawing/2014/main" id="{9112CDFE-53FA-A92A-2AB8-1874931E0633}"/>
              </a:ext>
            </a:extLst>
          </p:cNvPr>
          <p:cNvSpPr>
            <a:spLocks noGrp="1"/>
          </p:cNvSpPr>
          <p:nvPr>
            <p:ph type="dt" sz="half" idx="10"/>
          </p:nvPr>
        </p:nvSpPr>
        <p:spPr/>
        <p:txBody>
          <a:bodyPr/>
          <a:lstStyle/>
          <a:p>
            <a:r>
              <a:rPr lang="en-US"/>
              <a:t>October 30, 2024</a:t>
            </a:r>
            <a:endParaRPr lang="en-US" dirty="0"/>
          </a:p>
        </p:txBody>
      </p:sp>
      <p:sp>
        <p:nvSpPr>
          <p:cNvPr id="10" name="Footer Placeholder 9">
            <a:extLst>
              <a:ext uri="{FF2B5EF4-FFF2-40B4-BE49-F238E27FC236}">
                <a16:creationId xmlns:a16="http://schemas.microsoft.com/office/drawing/2014/main" id="{4C2A884E-7F5A-9BE8-B045-8253B33931D0}"/>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25955"/>
            <a:ext cx="7626350" cy="4376420"/>
          </a:xfrm>
          <a:prstGeom prst="rect">
            <a:avLst/>
          </a:prstGeom>
        </p:spPr>
        <p:txBody>
          <a:bodyPr vert="horz" wrap="square" lIns="0" tIns="85725" rIns="0" bIns="0" rtlCol="0">
            <a:spAutoFit/>
          </a:bodyPr>
          <a:lstStyle/>
          <a:p>
            <a:pPr marL="268605" marR="5080" indent="-256540">
              <a:lnSpc>
                <a:spcPts val="2400"/>
              </a:lnSpc>
              <a:spcBef>
                <a:spcPts val="675"/>
              </a:spcBef>
              <a:buClr>
                <a:srgbClr val="DA1F28"/>
              </a:buClr>
              <a:buSzPct val="68000"/>
              <a:buFont typeface="Wingdings 3"/>
              <a:buChar char=""/>
              <a:tabLst>
                <a:tab pos="268605" algn="l"/>
              </a:tabLst>
            </a:pPr>
            <a:r>
              <a:rPr sz="2500" dirty="0">
                <a:solidFill>
                  <a:srgbClr val="39629D"/>
                </a:solidFill>
                <a:latin typeface="Calibri"/>
                <a:cs typeface="Calibri"/>
              </a:rPr>
              <a:t>Agencies</a:t>
            </a:r>
            <a:r>
              <a:rPr sz="2500" spc="-65" dirty="0">
                <a:solidFill>
                  <a:srgbClr val="39629D"/>
                </a:solidFill>
                <a:latin typeface="Calibri"/>
                <a:cs typeface="Calibri"/>
              </a:rPr>
              <a:t> </a:t>
            </a:r>
            <a:r>
              <a:rPr sz="2500" dirty="0">
                <a:solidFill>
                  <a:srgbClr val="39629D"/>
                </a:solidFill>
                <a:latin typeface="Calibri"/>
                <a:cs typeface="Calibri"/>
              </a:rPr>
              <a:t>must</a:t>
            </a:r>
            <a:r>
              <a:rPr sz="2500" spc="-70" dirty="0">
                <a:solidFill>
                  <a:srgbClr val="39629D"/>
                </a:solidFill>
                <a:latin typeface="Calibri"/>
                <a:cs typeface="Calibri"/>
              </a:rPr>
              <a:t> </a:t>
            </a:r>
            <a:r>
              <a:rPr sz="2500" spc="-10" dirty="0">
                <a:solidFill>
                  <a:srgbClr val="39629D"/>
                </a:solidFill>
                <a:latin typeface="Calibri"/>
                <a:cs typeface="Calibri"/>
              </a:rPr>
              <a:t>demonstrate</a:t>
            </a:r>
            <a:r>
              <a:rPr sz="2500" spc="-75" dirty="0">
                <a:solidFill>
                  <a:srgbClr val="39629D"/>
                </a:solidFill>
                <a:latin typeface="Calibri"/>
                <a:cs typeface="Calibri"/>
              </a:rPr>
              <a:t> </a:t>
            </a:r>
            <a:r>
              <a:rPr sz="2500" dirty="0">
                <a:solidFill>
                  <a:srgbClr val="39629D"/>
                </a:solidFill>
                <a:latin typeface="Calibri"/>
                <a:cs typeface="Calibri"/>
              </a:rPr>
              <a:t>a</a:t>
            </a:r>
            <a:r>
              <a:rPr sz="2500" spc="-80" dirty="0">
                <a:solidFill>
                  <a:srgbClr val="39629D"/>
                </a:solidFill>
                <a:latin typeface="Calibri"/>
                <a:cs typeface="Calibri"/>
              </a:rPr>
              <a:t> </a:t>
            </a:r>
            <a:r>
              <a:rPr sz="2500" spc="-10" dirty="0">
                <a:solidFill>
                  <a:srgbClr val="39629D"/>
                </a:solidFill>
                <a:latin typeface="Calibri"/>
                <a:cs typeface="Calibri"/>
              </a:rPr>
              <a:t>record</a:t>
            </a:r>
            <a:r>
              <a:rPr sz="2500" spc="-70" dirty="0">
                <a:solidFill>
                  <a:srgbClr val="39629D"/>
                </a:solidFill>
                <a:latin typeface="Calibri"/>
                <a:cs typeface="Calibri"/>
              </a:rPr>
              <a:t> </a:t>
            </a:r>
            <a:r>
              <a:rPr sz="2500" dirty="0">
                <a:solidFill>
                  <a:srgbClr val="39629D"/>
                </a:solidFill>
                <a:latin typeface="Calibri"/>
                <a:cs typeface="Calibri"/>
              </a:rPr>
              <a:t>of</a:t>
            </a:r>
            <a:r>
              <a:rPr sz="2500" spc="-95" dirty="0">
                <a:solidFill>
                  <a:srgbClr val="39629D"/>
                </a:solidFill>
                <a:latin typeface="Calibri"/>
                <a:cs typeface="Calibri"/>
              </a:rPr>
              <a:t> </a:t>
            </a:r>
            <a:r>
              <a:rPr sz="2500" spc="-10" dirty="0">
                <a:solidFill>
                  <a:srgbClr val="39629D"/>
                </a:solidFill>
                <a:latin typeface="Calibri"/>
                <a:cs typeface="Calibri"/>
              </a:rPr>
              <a:t>effective</a:t>
            </a:r>
            <a:r>
              <a:rPr sz="2500" spc="-60" dirty="0">
                <a:solidFill>
                  <a:srgbClr val="39629D"/>
                </a:solidFill>
                <a:latin typeface="Calibri"/>
                <a:cs typeface="Calibri"/>
              </a:rPr>
              <a:t> </a:t>
            </a:r>
            <a:r>
              <a:rPr sz="2500" spc="-10" dirty="0">
                <a:solidFill>
                  <a:srgbClr val="39629D"/>
                </a:solidFill>
                <a:latin typeface="Calibri"/>
                <a:cs typeface="Calibri"/>
              </a:rPr>
              <a:t>services </a:t>
            </a:r>
            <a:r>
              <a:rPr sz="2500" dirty="0">
                <a:solidFill>
                  <a:srgbClr val="39629D"/>
                </a:solidFill>
                <a:latin typeface="Calibri"/>
                <a:cs typeface="Calibri"/>
              </a:rPr>
              <a:t>by</a:t>
            </a:r>
            <a:r>
              <a:rPr sz="2500" spc="-60" dirty="0">
                <a:solidFill>
                  <a:srgbClr val="39629D"/>
                </a:solidFill>
                <a:latin typeface="Calibri"/>
                <a:cs typeface="Calibri"/>
              </a:rPr>
              <a:t> </a:t>
            </a:r>
            <a:r>
              <a:rPr sz="2500" dirty="0">
                <a:solidFill>
                  <a:srgbClr val="39629D"/>
                </a:solidFill>
                <a:latin typeface="Calibri"/>
                <a:cs typeface="Calibri"/>
              </a:rPr>
              <a:t>having</a:t>
            </a:r>
            <a:r>
              <a:rPr sz="2500" spc="-70" dirty="0">
                <a:solidFill>
                  <a:srgbClr val="39629D"/>
                </a:solidFill>
                <a:latin typeface="Calibri"/>
                <a:cs typeface="Calibri"/>
              </a:rPr>
              <a:t> </a:t>
            </a:r>
            <a:r>
              <a:rPr sz="2500" dirty="0">
                <a:solidFill>
                  <a:srgbClr val="39629D"/>
                </a:solidFill>
                <a:latin typeface="Calibri"/>
                <a:cs typeface="Calibri"/>
              </a:rPr>
              <a:t>a</a:t>
            </a:r>
            <a:r>
              <a:rPr sz="2500" spc="-65" dirty="0">
                <a:solidFill>
                  <a:srgbClr val="39629D"/>
                </a:solidFill>
                <a:latin typeface="Calibri"/>
                <a:cs typeface="Calibri"/>
              </a:rPr>
              <a:t> </a:t>
            </a:r>
            <a:r>
              <a:rPr sz="2500" b="1" u="sng" dirty="0">
                <a:solidFill>
                  <a:srgbClr val="39629D"/>
                </a:solidFill>
                <a:uFill>
                  <a:solidFill>
                    <a:srgbClr val="39629D"/>
                  </a:solidFill>
                </a:uFill>
                <a:latin typeface="Calibri"/>
                <a:cs typeface="Calibri"/>
              </a:rPr>
              <a:t>history</a:t>
            </a:r>
            <a:r>
              <a:rPr sz="2500" b="1" u="sng" spc="-75" dirty="0">
                <a:solidFill>
                  <a:srgbClr val="39629D"/>
                </a:solidFill>
                <a:uFill>
                  <a:solidFill>
                    <a:srgbClr val="39629D"/>
                  </a:solidFill>
                </a:uFill>
                <a:latin typeface="Calibri"/>
                <a:cs typeface="Calibri"/>
              </a:rPr>
              <a:t> </a:t>
            </a:r>
            <a:r>
              <a:rPr sz="2500" b="1" u="sng" dirty="0">
                <a:solidFill>
                  <a:srgbClr val="39629D"/>
                </a:solidFill>
                <a:uFill>
                  <a:solidFill>
                    <a:srgbClr val="39629D"/>
                  </a:solidFill>
                </a:uFill>
                <a:latin typeface="Calibri"/>
                <a:cs typeface="Calibri"/>
              </a:rPr>
              <a:t>of</a:t>
            </a:r>
            <a:r>
              <a:rPr sz="2500" b="1" u="sng" spc="-60" dirty="0">
                <a:solidFill>
                  <a:srgbClr val="39629D"/>
                </a:solidFill>
                <a:uFill>
                  <a:solidFill>
                    <a:srgbClr val="39629D"/>
                  </a:solidFill>
                </a:uFill>
                <a:latin typeface="Calibri"/>
                <a:cs typeface="Calibri"/>
              </a:rPr>
              <a:t> </a:t>
            </a:r>
            <a:r>
              <a:rPr sz="2500" b="1" u="sng" dirty="0">
                <a:solidFill>
                  <a:srgbClr val="39629D"/>
                </a:solidFill>
                <a:uFill>
                  <a:solidFill>
                    <a:srgbClr val="39629D"/>
                  </a:solidFill>
                </a:uFill>
                <a:latin typeface="Calibri"/>
                <a:cs typeface="Calibri"/>
              </a:rPr>
              <a:t>providing</a:t>
            </a:r>
            <a:r>
              <a:rPr sz="2500" b="1" u="sng" spc="-55" dirty="0">
                <a:solidFill>
                  <a:srgbClr val="39629D"/>
                </a:solidFill>
                <a:uFill>
                  <a:solidFill>
                    <a:srgbClr val="39629D"/>
                  </a:solidFill>
                </a:uFill>
                <a:latin typeface="Calibri"/>
                <a:cs typeface="Calibri"/>
              </a:rPr>
              <a:t> </a:t>
            </a:r>
            <a:r>
              <a:rPr sz="2500" b="1" u="sng" dirty="0">
                <a:solidFill>
                  <a:srgbClr val="39629D"/>
                </a:solidFill>
                <a:uFill>
                  <a:solidFill>
                    <a:srgbClr val="39629D"/>
                  </a:solidFill>
                </a:uFill>
                <a:latin typeface="Calibri"/>
                <a:cs typeface="Calibri"/>
              </a:rPr>
              <a:t>direct</a:t>
            </a:r>
            <a:r>
              <a:rPr sz="2500" b="1" u="sng" spc="-75" dirty="0">
                <a:solidFill>
                  <a:srgbClr val="39629D"/>
                </a:solidFill>
                <a:uFill>
                  <a:solidFill>
                    <a:srgbClr val="39629D"/>
                  </a:solidFill>
                </a:uFill>
                <a:latin typeface="Calibri"/>
                <a:cs typeface="Calibri"/>
              </a:rPr>
              <a:t> </a:t>
            </a:r>
            <a:r>
              <a:rPr sz="2500" b="1" u="sng" spc="-10" dirty="0">
                <a:solidFill>
                  <a:srgbClr val="39629D"/>
                </a:solidFill>
                <a:uFill>
                  <a:solidFill>
                    <a:srgbClr val="39629D"/>
                  </a:solidFill>
                </a:uFill>
                <a:latin typeface="Calibri"/>
                <a:cs typeface="Calibri"/>
              </a:rPr>
              <a:t>services</a:t>
            </a:r>
            <a:endParaRPr sz="2500">
              <a:latin typeface="Calibri"/>
              <a:cs typeface="Calibri"/>
            </a:endParaRPr>
          </a:p>
          <a:p>
            <a:pPr marL="267335" marR="567055" indent="-255270" algn="just">
              <a:lnSpc>
                <a:spcPts val="2400"/>
              </a:lnSpc>
              <a:spcBef>
                <a:spcPts val="1200"/>
              </a:spcBef>
              <a:buClr>
                <a:srgbClr val="DA1F28"/>
              </a:buClr>
              <a:buSzPct val="68000"/>
              <a:buFont typeface="Wingdings 3"/>
              <a:buChar char=""/>
              <a:tabLst>
                <a:tab pos="268605" algn="l"/>
              </a:tabLst>
            </a:pPr>
            <a:r>
              <a:rPr sz="2500" dirty="0">
                <a:solidFill>
                  <a:srgbClr val="39629D"/>
                </a:solidFill>
                <a:latin typeface="Calibri"/>
                <a:cs typeface="Calibri"/>
              </a:rPr>
              <a:t>Agencies</a:t>
            </a:r>
            <a:r>
              <a:rPr sz="2500" spc="-60" dirty="0">
                <a:solidFill>
                  <a:srgbClr val="39629D"/>
                </a:solidFill>
                <a:latin typeface="Calibri"/>
                <a:cs typeface="Calibri"/>
              </a:rPr>
              <a:t> </a:t>
            </a:r>
            <a:r>
              <a:rPr sz="2500" b="1" u="sng" dirty="0">
                <a:solidFill>
                  <a:srgbClr val="39629D"/>
                </a:solidFill>
                <a:uFill>
                  <a:solidFill>
                    <a:srgbClr val="39629D"/>
                  </a:solidFill>
                </a:uFill>
                <a:latin typeface="Calibri"/>
                <a:cs typeface="Calibri"/>
              </a:rPr>
              <a:t>must</a:t>
            </a:r>
            <a:r>
              <a:rPr sz="2500" b="1" u="none" spc="-75" dirty="0">
                <a:solidFill>
                  <a:srgbClr val="39629D"/>
                </a:solidFill>
                <a:latin typeface="Calibri"/>
                <a:cs typeface="Calibri"/>
              </a:rPr>
              <a:t> </a:t>
            </a:r>
            <a:r>
              <a:rPr sz="2500" u="none" dirty="0">
                <a:solidFill>
                  <a:srgbClr val="39629D"/>
                </a:solidFill>
                <a:latin typeface="Calibri"/>
                <a:cs typeface="Calibri"/>
              </a:rPr>
              <a:t>provide</a:t>
            </a:r>
            <a:r>
              <a:rPr sz="2500" u="none" spc="-70" dirty="0">
                <a:solidFill>
                  <a:srgbClr val="39629D"/>
                </a:solidFill>
                <a:latin typeface="Calibri"/>
                <a:cs typeface="Calibri"/>
              </a:rPr>
              <a:t> </a:t>
            </a:r>
            <a:r>
              <a:rPr sz="2500" u="none" spc="-10" dirty="0">
                <a:solidFill>
                  <a:srgbClr val="39629D"/>
                </a:solidFill>
                <a:latin typeface="Calibri"/>
                <a:cs typeface="Calibri"/>
              </a:rPr>
              <a:t>documentation</a:t>
            </a:r>
            <a:r>
              <a:rPr sz="2500" u="none" spc="-65" dirty="0">
                <a:solidFill>
                  <a:srgbClr val="39629D"/>
                </a:solidFill>
                <a:latin typeface="Calibri"/>
                <a:cs typeface="Calibri"/>
              </a:rPr>
              <a:t> </a:t>
            </a:r>
            <a:r>
              <a:rPr sz="2500" u="none" dirty="0">
                <a:solidFill>
                  <a:srgbClr val="39629D"/>
                </a:solidFill>
                <a:latin typeface="Calibri"/>
                <a:cs typeface="Calibri"/>
              </a:rPr>
              <a:t>of</a:t>
            </a:r>
            <a:r>
              <a:rPr sz="2500" u="none" spc="-80" dirty="0">
                <a:solidFill>
                  <a:srgbClr val="39629D"/>
                </a:solidFill>
                <a:latin typeface="Calibri"/>
                <a:cs typeface="Calibri"/>
              </a:rPr>
              <a:t> </a:t>
            </a:r>
            <a:r>
              <a:rPr sz="2500" u="none" spc="-10" dirty="0">
                <a:solidFill>
                  <a:srgbClr val="39629D"/>
                </a:solidFill>
                <a:latin typeface="Calibri"/>
                <a:cs typeface="Calibri"/>
              </a:rPr>
              <a:t>substantial 	</a:t>
            </a:r>
            <a:r>
              <a:rPr sz="2500" u="none" dirty="0">
                <a:solidFill>
                  <a:srgbClr val="39629D"/>
                </a:solidFill>
                <a:latin typeface="Calibri"/>
                <a:cs typeface="Calibri"/>
              </a:rPr>
              <a:t>financial</a:t>
            </a:r>
            <a:r>
              <a:rPr sz="2500" u="none" spc="-55" dirty="0">
                <a:solidFill>
                  <a:srgbClr val="39629D"/>
                </a:solidFill>
                <a:latin typeface="Calibri"/>
                <a:cs typeface="Calibri"/>
              </a:rPr>
              <a:t> </a:t>
            </a:r>
            <a:r>
              <a:rPr sz="2500" u="none" dirty="0">
                <a:solidFill>
                  <a:srgbClr val="39629D"/>
                </a:solidFill>
                <a:latin typeface="Calibri"/>
                <a:cs typeface="Calibri"/>
              </a:rPr>
              <a:t>support</a:t>
            </a:r>
            <a:r>
              <a:rPr sz="2500" u="none" spc="-55" dirty="0">
                <a:solidFill>
                  <a:srgbClr val="39629D"/>
                </a:solidFill>
                <a:latin typeface="Calibri"/>
                <a:cs typeface="Calibri"/>
              </a:rPr>
              <a:t> </a:t>
            </a:r>
            <a:r>
              <a:rPr sz="2500" u="none" dirty="0">
                <a:solidFill>
                  <a:srgbClr val="39629D"/>
                </a:solidFill>
                <a:latin typeface="Calibri"/>
                <a:cs typeface="Calibri"/>
              </a:rPr>
              <a:t>from</a:t>
            </a:r>
            <a:r>
              <a:rPr sz="2500" u="none" spc="-75" dirty="0">
                <a:solidFill>
                  <a:srgbClr val="39629D"/>
                </a:solidFill>
                <a:latin typeface="Calibri"/>
                <a:cs typeface="Calibri"/>
              </a:rPr>
              <a:t> </a:t>
            </a:r>
            <a:r>
              <a:rPr sz="2500" u="none" dirty="0">
                <a:solidFill>
                  <a:srgbClr val="39629D"/>
                </a:solidFill>
                <a:latin typeface="Calibri"/>
                <a:cs typeface="Calibri"/>
              </a:rPr>
              <a:t>sources</a:t>
            </a:r>
            <a:r>
              <a:rPr sz="2500" u="none" spc="-60" dirty="0">
                <a:solidFill>
                  <a:srgbClr val="39629D"/>
                </a:solidFill>
                <a:latin typeface="Calibri"/>
                <a:cs typeface="Calibri"/>
              </a:rPr>
              <a:t> </a:t>
            </a:r>
            <a:r>
              <a:rPr sz="2500" u="none" dirty="0">
                <a:solidFill>
                  <a:srgbClr val="39629D"/>
                </a:solidFill>
                <a:latin typeface="Calibri"/>
                <a:cs typeface="Calibri"/>
              </a:rPr>
              <a:t>other</a:t>
            </a:r>
            <a:r>
              <a:rPr sz="2500" u="none" spc="-80" dirty="0">
                <a:solidFill>
                  <a:srgbClr val="39629D"/>
                </a:solidFill>
                <a:latin typeface="Calibri"/>
                <a:cs typeface="Calibri"/>
              </a:rPr>
              <a:t> </a:t>
            </a:r>
            <a:r>
              <a:rPr sz="2500" u="none" dirty="0">
                <a:solidFill>
                  <a:srgbClr val="39629D"/>
                </a:solidFill>
                <a:latin typeface="Calibri"/>
                <a:cs typeface="Calibri"/>
              </a:rPr>
              <a:t>than</a:t>
            </a:r>
            <a:r>
              <a:rPr sz="2500" u="none" spc="-70" dirty="0">
                <a:solidFill>
                  <a:srgbClr val="39629D"/>
                </a:solidFill>
                <a:latin typeface="Calibri"/>
                <a:cs typeface="Calibri"/>
              </a:rPr>
              <a:t> </a:t>
            </a:r>
            <a:r>
              <a:rPr sz="2500" u="none" dirty="0">
                <a:solidFill>
                  <a:srgbClr val="39629D"/>
                </a:solidFill>
                <a:latin typeface="Calibri"/>
                <a:cs typeface="Calibri"/>
              </a:rPr>
              <a:t>the</a:t>
            </a:r>
            <a:r>
              <a:rPr sz="2500" u="none" spc="-55" dirty="0">
                <a:solidFill>
                  <a:srgbClr val="39629D"/>
                </a:solidFill>
                <a:latin typeface="Calibri"/>
                <a:cs typeface="Calibri"/>
              </a:rPr>
              <a:t> </a:t>
            </a:r>
            <a:r>
              <a:rPr sz="2500" u="none" spc="-10" dirty="0">
                <a:solidFill>
                  <a:srgbClr val="39629D"/>
                </a:solidFill>
                <a:latin typeface="Calibri"/>
                <a:cs typeface="Calibri"/>
              </a:rPr>
              <a:t>Crime 	</a:t>
            </a:r>
            <a:r>
              <a:rPr sz="2500" u="none" dirty="0">
                <a:solidFill>
                  <a:srgbClr val="39629D"/>
                </a:solidFill>
                <a:latin typeface="Calibri"/>
                <a:cs typeface="Calibri"/>
              </a:rPr>
              <a:t>Victims</a:t>
            </a:r>
            <a:r>
              <a:rPr sz="2500" u="none" spc="-70" dirty="0">
                <a:solidFill>
                  <a:srgbClr val="39629D"/>
                </a:solidFill>
                <a:latin typeface="Calibri"/>
                <a:cs typeface="Calibri"/>
              </a:rPr>
              <a:t> </a:t>
            </a:r>
            <a:r>
              <a:rPr sz="2500" u="none" spc="-20" dirty="0">
                <a:solidFill>
                  <a:srgbClr val="39629D"/>
                </a:solidFill>
                <a:latin typeface="Calibri"/>
                <a:cs typeface="Calibri"/>
              </a:rPr>
              <a:t>Fund</a:t>
            </a:r>
            <a:endParaRPr sz="2500">
              <a:latin typeface="Calibri"/>
              <a:cs typeface="Calibri"/>
            </a:endParaRPr>
          </a:p>
          <a:p>
            <a:pPr marL="268605" marR="13970" indent="-256540">
              <a:lnSpc>
                <a:spcPts val="2400"/>
              </a:lnSpc>
              <a:spcBef>
                <a:spcPts val="1200"/>
              </a:spcBef>
              <a:buClr>
                <a:srgbClr val="DA1F28"/>
              </a:buClr>
              <a:buSzPct val="68000"/>
              <a:buFont typeface="Wingdings 3"/>
              <a:buChar char=""/>
              <a:tabLst>
                <a:tab pos="268605" algn="l"/>
              </a:tabLst>
            </a:pPr>
            <a:r>
              <a:rPr sz="2500" dirty="0">
                <a:solidFill>
                  <a:srgbClr val="39629D"/>
                </a:solidFill>
                <a:latin typeface="Calibri"/>
                <a:cs typeface="Calibri"/>
              </a:rPr>
              <a:t>New</a:t>
            </a:r>
            <a:r>
              <a:rPr sz="2500" spc="-45" dirty="0">
                <a:solidFill>
                  <a:srgbClr val="39629D"/>
                </a:solidFill>
                <a:latin typeface="Calibri"/>
                <a:cs typeface="Calibri"/>
              </a:rPr>
              <a:t> </a:t>
            </a:r>
            <a:r>
              <a:rPr sz="2500" dirty="0">
                <a:solidFill>
                  <a:srgbClr val="39629D"/>
                </a:solidFill>
                <a:latin typeface="Calibri"/>
                <a:cs typeface="Calibri"/>
              </a:rPr>
              <a:t>victim</a:t>
            </a:r>
            <a:r>
              <a:rPr sz="2500" spc="-35" dirty="0">
                <a:solidFill>
                  <a:srgbClr val="39629D"/>
                </a:solidFill>
                <a:latin typeface="Calibri"/>
                <a:cs typeface="Calibri"/>
              </a:rPr>
              <a:t> </a:t>
            </a:r>
            <a:r>
              <a:rPr sz="2500" dirty="0">
                <a:solidFill>
                  <a:srgbClr val="39629D"/>
                </a:solidFill>
                <a:latin typeface="Calibri"/>
                <a:cs typeface="Calibri"/>
              </a:rPr>
              <a:t>services</a:t>
            </a:r>
            <a:r>
              <a:rPr sz="2500" spc="-40" dirty="0">
                <a:solidFill>
                  <a:srgbClr val="39629D"/>
                </a:solidFill>
                <a:latin typeface="Calibri"/>
                <a:cs typeface="Calibri"/>
              </a:rPr>
              <a:t> </a:t>
            </a:r>
            <a:r>
              <a:rPr sz="2500" spc="-20" dirty="0">
                <a:solidFill>
                  <a:srgbClr val="39629D"/>
                </a:solidFill>
                <a:latin typeface="Calibri"/>
                <a:cs typeface="Calibri"/>
              </a:rPr>
              <a:t>organizations</a:t>
            </a:r>
            <a:r>
              <a:rPr sz="2500" spc="-60" dirty="0">
                <a:solidFill>
                  <a:srgbClr val="39629D"/>
                </a:solidFill>
                <a:latin typeface="Calibri"/>
                <a:cs typeface="Calibri"/>
              </a:rPr>
              <a:t> </a:t>
            </a:r>
            <a:r>
              <a:rPr sz="2500" dirty="0">
                <a:solidFill>
                  <a:srgbClr val="39629D"/>
                </a:solidFill>
                <a:latin typeface="Calibri"/>
                <a:cs typeface="Calibri"/>
              </a:rPr>
              <a:t>must</a:t>
            </a:r>
            <a:r>
              <a:rPr sz="2500" spc="-25" dirty="0">
                <a:solidFill>
                  <a:srgbClr val="39629D"/>
                </a:solidFill>
                <a:latin typeface="Calibri"/>
                <a:cs typeface="Calibri"/>
              </a:rPr>
              <a:t> </a:t>
            </a:r>
            <a:r>
              <a:rPr sz="2500" dirty="0">
                <a:solidFill>
                  <a:srgbClr val="39629D"/>
                </a:solidFill>
                <a:latin typeface="Calibri"/>
                <a:cs typeface="Calibri"/>
              </a:rPr>
              <a:t>show</a:t>
            </a:r>
            <a:r>
              <a:rPr sz="2500" spc="-40" dirty="0">
                <a:solidFill>
                  <a:srgbClr val="39629D"/>
                </a:solidFill>
                <a:latin typeface="Calibri"/>
                <a:cs typeface="Calibri"/>
              </a:rPr>
              <a:t> </a:t>
            </a:r>
            <a:r>
              <a:rPr sz="2500" spc="-10" dirty="0">
                <a:solidFill>
                  <a:srgbClr val="39629D"/>
                </a:solidFill>
                <a:latin typeface="Calibri"/>
                <a:cs typeface="Calibri"/>
              </a:rPr>
              <a:t>financial </a:t>
            </a:r>
            <a:r>
              <a:rPr sz="2500" dirty="0">
                <a:solidFill>
                  <a:srgbClr val="39629D"/>
                </a:solidFill>
                <a:latin typeface="Calibri"/>
                <a:cs typeface="Calibri"/>
              </a:rPr>
              <a:t>capacity</a:t>
            </a:r>
            <a:r>
              <a:rPr sz="2500" spc="-45" dirty="0">
                <a:solidFill>
                  <a:srgbClr val="39629D"/>
                </a:solidFill>
                <a:latin typeface="Calibri"/>
                <a:cs typeface="Calibri"/>
              </a:rPr>
              <a:t> </a:t>
            </a:r>
            <a:r>
              <a:rPr sz="2500" dirty="0">
                <a:solidFill>
                  <a:srgbClr val="39629D"/>
                </a:solidFill>
                <a:latin typeface="Calibri"/>
                <a:cs typeface="Calibri"/>
              </a:rPr>
              <a:t>with</a:t>
            </a:r>
            <a:r>
              <a:rPr sz="2500" spc="-70" dirty="0">
                <a:solidFill>
                  <a:srgbClr val="39629D"/>
                </a:solidFill>
                <a:latin typeface="Calibri"/>
                <a:cs typeface="Calibri"/>
              </a:rPr>
              <a:t> </a:t>
            </a:r>
            <a:r>
              <a:rPr sz="2500" b="1" u="sng" dirty="0">
                <a:solidFill>
                  <a:srgbClr val="39629D"/>
                </a:solidFill>
                <a:uFill>
                  <a:solidFill>
                    <a:srgbClr val="39629D"/>
                  </a:solidFill>
                </a:uFill>
                <a:latin typeface="Calibri"/>
                <a:cs typeface="Calibri"/>
              </a:rPr>
              <a:t>at</a:t>
            </a:r>
            <a:r>
              <a:rPr sz="2500" b="1" u="sng" spc="-65" dirty="0">
                <a:solidFill>
                  <a:srgbClr val="39629D"/>
                </a:solidFill>
                <a:uFill>
                  <a:solidFill>
                    <a:srgbClr val="39629D"/>
                  </a:solidFill>
                </a:uFill>
                <a:latin typeface="Calibri"/>
                <a:cs typeface="Calibri"/>
              </a:rPr>
              <a:t> </a:t>
            </a:r>
            <a:r>
              <a:rPr sz="2500" b="1" u="sng" dirty="0">
                <a:solidFill>
                  <a:srgbClr val="39629D"/>
                </a:solidFill>
                <a:uFill>
                  <a:solidFill>
                    <a:srgbClr val="39629D"/>
                  </a:solidFill>
                </a:uFill>
                <a:latin typeface="Calibri"/>
                <a:cs typeface="Calibri"/>
              </a:rPr>
              <a:t>least</a:t>
            </a:r>
            <a:r>
              <a:rPr sz="2500" b="1" u="sng" spc="-65" dirty="0">
                <a:solidFill>
                  <a:srgbClr val="39629D"/>
                </a:solidFill>
                <a:uFill>
                  <a:solidFill>
                    <a:srgbClr val="39629D"/>
                  </a:solidFill>
                </a:uFill>
                <a:latin typeface="Calibri"/>
                <a:cs typeface="Calibri"/>
              </a:rPr>
              <a:t> </a:t>
            </a:r>
            <a:r>
              <a:rPr sz="2500" b="1" u="sng" dirty="0">
                <a:solidFill>
                  <a:srgbClr val="39629D"/>
                </a:solidFill>
                <a:uFill>
                  <a:solidFill>
                    <a:srgbClr val="39629D"/>
                  </a:solidFill>
                </a:uFill>
                <a:latin typeface="Calibri"/>
                <a:cs typeface="Calibri"/>
              </a:rPr>
              <a:t>25%</a:t>
            </a:r>
            <a:r>
              <a:rPr sz="2500" b="1" u="sng" spc="-60" dirty="0">
                <a:solidFill>
                  <a:srgbClr val="39629D"/>
                </a:solidFill>
                <a:uFill>
                  <a:solidFill>
                    <a:srgbClr val="39629D"/>
                  </a:solidFill>
                </a:uFill>
                <a:latin typeface="Calibri"/>
                <a:cs typeface="Calibri"/>
              </a:rPr>
              <a:t> </a:t>
            </a:r>
            <a:r>
              <a:rPr sz="2500" u="none" dirty="0">
                <a:solidFill>
                  <a:srgbClr val="39629D"/>
                </a:solidFill>
                <a:latin typeface="Calibri"/>
                <a:cs typeface="Calibri"/>
              </a:rPr>
              <a:t>of</a:t>
            </a:r>
            <a:r>
              <a:rPr sz="2500" u="none" spc="-70" dirty="0">
                <a:solidFill>
                  <a:srgbClr val="39629D"/>
                </a:solidFill>
                <a:latin typeface="Calibri"/>
                <a:cs typeface="Calibri"/>
              </a:rPr>
              <a:t> </a:t>
            </a:r>
            <a:r>
              <a:rPr sz="2500" u="none" dirty="0">
                <a:solidFill>
                  <a:srgbClr val="39629D"/>
                </a:solidFill>
                <a:latin typeface="Calibri"/>
                <a:cs typeface="Calibri"/>
              </a:rPr>
              <a:t>the</a:t>
            </a:r>
            <a:r>
              <a:rPr sz="2500" u="none" spc="-55" dirty="0">
                <a:solidFill>
                  <a:srgbClr val="39629D"/>
                </a:solidFill>
                <a:latin typeface="Calibri"/>
                <a:cs typeface="Calibri"/>
              </a:rPr>
              <a:t> </a:t>
            </a:r>
            <a:r>
              <a:rPr sz="2500" u="none" spc="-10" dirty="0">
                <a:solidFill>
                  <a:srgbClr val="39629D"/>
                </a:solidFill>
                <a:latin typeface="Calibri"/>
                <a:cs typeface="Calibri"/>
              </a:rPr>
              <a:t>agency’s</a:t>
            </a:r>
            <a:r>
              <a:rPr sz="2500" u="none" spc="-30" dirty="0">
                <a:solidFill>
                  <a:srgbClr val="39629D"/>
                </a:solidFill>
                <a:latin typeface="Calibri"/>
                <a:cs typeface="Calibri"/>
              </a:rPr>
              <a:t> </a:t>
            </a:r>
            <a:r>
              <a:rPr sz="2500" u="none" dirty="0">
                <a:solidFill>
                  <a:srgbClr val="39629D"/>
                </a:solidFill>
                <a:latin typeface="Calibri"/>
                <a:cs typeface="Calibri"/>
              </a:rPr>
              <a:t>funding</a:t>
            </a:r>
            <a:r>
              <a:rPr sz="2500" u="none" spc="-45" dirty="0">
                <a:solidFill>
                  <a:srgbClr val="39629D"/>
                </a:solidFill>
                <a:latin typeface="Calibri"/>
                <a:cs typeface="Calibri"/>
              </a:rPr>
              <a:t> </a:t>
            </a:r>
            <a:r>
              <a:rPr sz="2500" u="none" spc="-10" dirty="0">
                <a:solidFill>
                  <a:srgbClr val="39629D"/>
                </a:solidFill>
                <a:latin typeface="Calibri"/>
                <a:cs typeface="Calibri"/>
              </a:rPr>
              <a:t>comes </a:t>
            </a:r>
            <a:r>
              <a:rPr sz="2500" u="none" dirty="0">
                <a:solidFill>
                  <a:srgbClr val="39629D"/>
                </a:solidFill>
                <a:latin typeface="Calibri"/>
                <a:cs typeface="Calibri"/>
              </a:rPr>
              <a:t>from</a:t>
            </a:r>
            <a:r>
              <a:rPr sz="2500" u="none" spc="-65" dirty="0">
                <a:solidFill>
                  <a:srgbClr val="39629D"/>
                </a:solidFill>
                <a:latin typeface="Calibri"/>
                <a:cs typeface="Calibri"/>
              </a:rPr>
              <a:t> </a:t>
            </a:r>
            <a:r>
              <a:rPr sz="2500" u="none" dirty="0">
                <a:solidFill>
                  <a:srgbClr val="39629D"/>
                </a:solidFill>
                <a:latin typeface="Calibri"/>
                <a:cs typeface="Calibri"/>
              </a:rPr>
              <a:t>other</a:t>
            </a:r>
            <a:r>
              <a:rPr sz="2500" u="none" spc="-70" dirty="0">
                <a:solidFill>
                  <a:srgbClr val="39629D"/>
                </a:solidFill>
                <a:latin typeface="Calibri"/>
                <a:cs typeface="Calibri"/>
              </a:rPr>
              <a:t> </a:t>
            </a:r>
            <a:r>
              <a:rPr sz="2500" u="none" spc="-10" dirty="0">
                <a:solidFill>
                  <a:srgbClr val="39629D"/>
                </a:solidFill>
                <a:latin typeface="Calibri"/>
                <a:cs typeface="Calibri"/>
              </a:rPr>
              <a:t>sources</a:t>
            </a:r>
            <a:endParaRPr sz="2500">
              <a:latin typeface="Calibri"/>
              <a:cs typeface="Calibri"/>
            </a:endParaRPr>
          </a:p>
          <a:p>
            <a:pPr marL="817244">
              <a:lnSpc>
                <a:spcPct val="100000"/>
              </a:lnSpc>
              <a:spcBef>
                <a:spcPts val="705"/>
              </a:spcBef>
            </a:pPr>
            <a:r>
              <a:rPr sz="2200" dirty="0">
                <a:solidFill>
                  <a:srgbClr val="FF0000"/>
                </a:solidFill>
                <a:latin typeface="Wingdings 3"/>
                <a:cs typeface="Wingdings 3"/>
              </a:rPr>
              <a:t></a:t>
            </a:r>
            <a:r>
              <a:rPr sz="2200" spc="140" dirty="0">
                <a:solidFill>
                  <a:srgbClr val="FF0000"/>
                </a:solidFill>
                <a:latin typeface="Times New Roman"/>
                <a:cs typeface="Times New Roman"/>
              </a:rPr>
              <a:t> </a:t>
            </a:r>
            <a:r>
              <a:rPr sz="2200" dirty="0">
                <a:solidFill>
                  <a:srgbClr val="39629D"/>
                </a:solidFill>
                <a:latin typeface="Calibri"/>
                <a:cs typeface="Calibri"/>
              </a:rPr>
              <a:t>May</a:t>
            </a:r>
            <a:r>
              <a:rPr sz="2200" spc="-50" dirty="0">
                <a:solidFill>
                  <a:srgbClr val="39629D"/>
                </a:solidFill>
                <a:latin typeface="Calibri"/>
                <a:cs typeface="Calibri"/>
              </a:rPr>
              <a:t> </a:t>
            </a:r>
            <a:r>
              <a:rPr sz="2200" dirty="0">
                <a:solidFill>
                  <a:srgbClr val="39629D"/>
                </a:solidFill>
                <a:latin typeface="Calibri"/>
                <a:cs typeface="Calibri"/>
              </a:rPr>
              <a:t>include</a:t>
            </a:r>
            <a:r>
              <a:rPr sz="2200" spc="-45" dirty="0">
                <a:solidFill>
                  <a:srgbClr val="39629D"/>
                </a:solidFill>
                <a:latin typeface="Calibri"/>
                <a:cs typeface="Calibri"/>
              </a:rPr>
              <a:t> </a:t>
            </a:r>
            <a:r>
              <a:rPr sz="2200" dirty="0">
                <a:solidFill>
                  <a:srgbClr val="39629D"/>
                </a:solidFill>
                <a:latin typeface="Calibri"/>
                <a:cs typeface="Calibri"/>
              </a:rPr>
              <a:t>other</a:t>
            </a:r>
            <a:r>
              <a:rPr sz="2200" spc="-40" dirty="0">
                <a:solidFill>
                  <a:srgbClr val="39629D"/>
                </a:solidFill>
                <a:latin typeface="Calibri"/>
                <a:cs typeface="Calibri"/>
              </a:rPr>
              <a:t> </a:t>
            </a:r>
            <a:r>
              <a:rPr sz="2200" spc="-10" dirty="0">
                <a:solidFill>
                  <a:srgbClr val="39629D"/>
                </a:solidFill>
                <a:latin typeface="Calibri"/>
                <a:cs typeface="Calibri"/>
              </a:rPr>
              <a:t>federal</a:t>
            </a:r>
            <a:r>
              <a:rPr sz="2200" spc="-45" dirty="0">
                <a:solidFill>
                  <a:srgbClr val="39629D"/>
                </a:solidFill>
                <a:latin typeface="Calibri"/>
                <a:cs typeface="Calibri"/>
              </a:rPr>
              <a:t> </a:t>
            </a:r>
            <a:r>
              <a:rPr sz="2200" spc="-10" dirty="0">
                <a:solidFill>
                  <a:srgbClr val="39629D"/>
                </a:solidFill>
                <a:latin typeface="Calibri"/>
                <a:cs typeface="Calibri"/>
              </a:rPr>
              <a:t>funds</a:t>
            </a:r>
            <a:endParaRPr sz="2200">
              <a:latin typeface="Calibri"/>
              <a:cs typeface="Calibri"/>
            </a:endParaRPr>
          </a:p>
          <a:p>
            <a:pPr marL="817244">
              <a:lnSpc>
                <a:spcPct val="100000"/>
              </a:lnSpc>
              <a:spcBef>
                <a:spcPts val="670"/>
              </a:spcBef>
            </a:pPr>
            <a:r>
              <a:rPr sz="2200" dirty="0">
                <a:solidFill>
                  <a:srgbClr val="FF0000"/>
                </a:solidFill>
                <a:latin typeface="Wingdings 3"/>
                <a:cs typeface="Wingdings 3"/>
              </a:rPr>
              <a:t></a:t>
            </a:r>
            <a:r>
              <a:rPr sz="2200" spc="150" dirty="0">
                <a:solidFill>
                  <a:srgbClr val="FF0000"/>
                </a:solidFill>
                <a:latin typeface="Times New Roman"/>
                <a:cs typeface="Times New Roman"/>
              </a:rPr>
              <a:t> </a:t>
            </a:r>
            <a:r>
              <a:rPr sz="2200" dirty="0">
                <a:solidFill>
                  <a:srgbClr val="39629D"/>
                </a:solidFill>
                <a:latin typeface="Calibri"/>
                <a:cs typeface="Calibri"/>
              </a:rPr>
              <a:t>May</a:t>
            </a:r>
            <a:r>
              <a:rPr sz="2200" spc="-50" dirty="0">
                <a:solidFill>
                  <a:srgbClr val="39629D"/>
                </a:solidFill>
                <a:latin typeface="Calibri"/>
                <a:cs typeface="Calibri"/>
              </a:rPr>
              <a:t> </a:t>
            </a:r>
            <a:r>
              <a:rPr sz="2200" dirty="0">
                <a:solidFill>
                  <a:srgbClr val="39629D"/>
                </a:solidFill>
                <a:latin typeface="Calibri"/>
                <a:cs typeface="Calibri"/>
              </a:rPr>
              <a:t>include</a:t>
            </a:r>
            <a:r>
              <a:rPr sz="2200" spc="-40" dirty="0">
                <a:solidFill>
                  <a:srgbClr val="39629D"/>
                </a:solidFill>
                <a:latin typeface="Calibri"/>
                <a:cs typeface="Calibri"/>
              </a:rPr>
              <a:t> </a:t>
            </a:r>
            <a:r>
              <a:rPr sz="2200" spc="-10" dirty="0">
                <a:solidFill>
                  <a:srgbClr val="39629D"/>
                </a:solidFill>
                <a:latin typeface="Calibri"/>
                <a:cs typeface="Calibri"/>
              </a:rPr>
              <a:t>state</a:t>
            </a:r>
            <a:r>
              <a:rPr sz="2200" spc="-40" dirty="0">
                <a:solidFill>
                  <a:srgbClr val="39629D"/>
                </a:solidFill>
                <a:latin typeface="Calibri"/>
                <a:cs typeface="Calibri"/>
              </a:rPr>
              <a:t> </a:t>
            </a:r>
            <a:r>
              <a:rPr sz="2200" spc="-10" dirty="0">
                <a:solidFill>
                  <a:srgbClr val="39629D"/>
                </a:solidFill>
                <a:latin typeface="Calibri"/>
                <a:cs typeface="Calibri"/>
              </a:rPr>
              <a:t>funding</a:t>
            </a:r>
            <a:endParaRPr sz="2200">
              <a:latin typeface="Calibri"/>
              <a:cs typeface="Calibri"/>
            </a:endParaRPr>
          </a:p>
          <a:p>
            <a:pPr marL="1163320" marR="307340" indent="-346075">
              <a:lnSpc>
                <a:spcPts val="2110"/>
              </a:lnSpc>
              <a:spcBef>
                <a:spcPts val="1185"/>
              </a:spcBef>
            </a:pPr>
            <a:r>
              <a:rPr sz="2200" dirty="0">
                <a:solidFill>
                  <a:srgbClr val="FF0000"/>
                </a:solidFill>
                <a:latin typeface="Wingdings 3"/>
                <a:cs typeface="Wingdings 3"/>
              </a:rPr>
              <a:t></a:t>
            </a:r>
            <a:r>
              <a:rPr sz="2200" spc="150" dirty="0">
                <a:solidFill>
                  <a:srgbClr val="FF0000"/>
                </a:solidFill>
                <a:latin typeface="Times New Roman"/>
                <a:cs typeface="Times New Roman"/>
              </a:rPr>
              <a:t> </a:t>
            </a:r>
            <a:r>
              <a:rPr sz="2200" spc="-20" dirty="0">
                <a:solidFill>
                  <a:srgbClr val="39629D"/>
                </a:solidFill>
                <a:latin typeface="Calibri"/>
                <a:cs typeface="Calibri"/>
              </a:rPr>
              <a:t>Non-</a:t>
            </a:r>
            <a:r>
              <a:rPr sz="2200" spc="-10" dirty="0">
                <a:solidFill>
                  <a:srgbClr val="39629D"/>
                </a:solidFill>
                <a:latin typeface="Calibri"/>
                <a:cs typeface="Calibri"/>
              </a:rPr>
              <a:t>federal</a:t>
            </a:r>
            <a:r>
              <a:rPr sz="2200" spc="-30" dirty="0">
                <a:solidFill>
                  <a:srgbClr val="39629D"/>
                </a:solidFill>
                <a:latin typeface="Calibri"/>
                <a:cs typeface="Calibri"/>
              </a:rPr>
              <a:t> </a:t>
            </a:r>
            <a:r>
              <a:rPr sz="2200" dirty="0">
                <a:solidFill>
                  <a:srgbClr val="39629D"/>
                </a:solidFill>
                <a:latin typeface="Calibri"/>
                <a:cs typeface="Calibri"/>
              </a:rPr>
              <a:t>funding</a:t>
            </a:r>
            <a:r>
              <a:rPr sz="2200" spc="-35" dirty="0">
                <a:solidFill>
                  <a:srgbClr val="39629D"/>
                </a:solidFill>
                <a:latin typeface="Calibri"/>
                <a:cs typeface="Calibri"/>
              </a:rPr>
              <a:t> </a:t>
            </a:r>
            <a:r>
              <a:rPr sz="2200" dirty="0">
                <a:solidFill>
                  <a:srgbClr val="39629D"/>
                </a:solidFill>
                <a:latin typeface="Calibri"/>
                <a:cs typeface="Calibri"/>
              </a:rPr>
              <a:t>support</a:t>
            </a:r>
            <a:r>
              <a:rPr sz="2200" spc="-65" dirty="0">
                <a:solidFill>
                  <a:srgbClr val="39629D"/>
                </a:solidFill>
                <a:latin typeface="Calibri"/>
                <a:cs typeface="Calibri"/>
              </a:rPr>
              <a:t> </a:t>
            </a:r>
            <a:r>
              <a:rPr sz="2200" dirty="0">
                <a:solidFill>
                  <a:srgbClr val="39629D"/>
                </a:solidFill>
                <a:latin typeface="Calibri"/>
                <a:cs typeface="Calibri"/>
              </a:rPr>
              <a:t>may</a:t>
            </a:r>
            <a:r>
              <a:rPr sz="2200" spc="-35" dirty="0">
                <a:solidFill>
                  <a:srgbClr val="39629D"/>
                </a:solidFill>
                <a:latin typeface="Calibri"/>
                <a:cs typeface="Calibri"/>
              </a:rPr>
              <a:t> </a:t>
            </a:r>
            <a:r>
              <a:rPr sz="2200" dirty="0">
                <a:solidFill>
                  <a:srgbClr val="39629D"/>
                </a:solidFill>
                <a:latin typeface="Calibri"/>
                <a:cs typeface="Calibri"/>
              </a:rPr>
              <a:t>be</a:t>
            </a:r>
            <a:r>
              <a:rPr sz="2200" spc="-30" dirty="0">
                <a:solidFill>
                  <a:srgbClr val="39629D"/>
                </a:solidFill>
                <a:latin typeface="Calibri"/>
                <a:cs typeface="Calibri"/>
              </a:rPr>
              <a:t> </a:t>
            </a:r>
            <a:r>
              <a:rPr sz="2200" dirty="0">
                <a:solidFill>
                  <a:srgbClr val="39629D"/>
                </a:solidFill>
                <a:latin typeface="Calibri"/>
                <a:cs typeface="Calibri"/>
              </a:rPr>
              <a:t>used</a:t>
            </a:r>
            <a:r>
              <a:rPr sz="2200" spc="-50" dirty="0">
                <a:solidFill>
                  <a:srgbClr val="39629D"/>
                </a:solidFill>
                <a:latin typeface="Calibri"/>
                <a:cs typeface="Calibri"/>
              </a:rPr>
              <a:t> </a:t>
            </a:r>
            <a:r>
              <a:rPr sz="2200" spc="-10" dirty="0">
                <a:solidFill>
                  <a:srgbClr val="39629D"/>
                </a:solidFill>
                <a:latin typeface="Calibri"/>
                <a:cs typeface="Calibri"/>
              </a:rPr>
              <a:t>towards</a:t>
            </a:r>
            <a:r>
              <a:rPr sz="2200" spc="-45" dirty="0">
                <a:solidFill>
                  <a:srgbClr val="39629D"/>
                </a:solidFill>
                <a:latin typeface="Calibri"/>
                <a:cs typeface="Calibri"/>
              </a:rPr>
              <a:t> </a:t>
            </a:r>
            <a:r>
              <a:rPr sz="2200" spc="-25" dirty="0">
                <a:solidFill>
                  <a:srgbClr val="39629D"/>
                </a:solidFill>
                <a:latin typeface="Calibri"/>
                <a:cs typeface="Calibri"/>
              </a:rPr>
              <a:t>the </a:t>
            </a:r>
            <a:r>
              <a:rPr sz="2200" dirty="0">
                <a:solidFill>
                  <a:srgbClr val="39629D"/>
                </a:solidFill>
                <a:latin typeface="Calibri"/>
                <a:cs typeface="Calibri"/>
              </a:rPr>
              <a:t>match</a:t>
            </a:r>
            <a:r>
              <a:rPr sz="2200" spc="-100" dirty="0">
                <a:solidFill>
                  <a:srgbClr val="39629D"/>
                </a:solidFill>
                <a:latin typeface="Calibri"/>
                <a:cs typeface="Calibri"/>
              </a:rPr>
              <a:t> </a:t>
            </a:r>
            <a:r>
              <a:rPr sz="2200" spc="-10" dirty="0">
                <a:solidFill>
                  <a:srgbClr val="39629D"/>
                </a:solidFill>
                <a:latin typeface="Calibri"/>
                <a:cs typeface="Calibri"/>
              </a:rPr>
              <a:t>requirement</a:t>
            </a:r>
            <a:endParaRPr sz="2200">
              <a:latin typeface="Calibri"/>
              <a:cs typeface="Calibri"/>
            </a:endParaRPr>
          </a:p>
        </p:txBody>
      </p:sp>
      <p:pic>
        <p:nvPicPr>
          <p:cNvPr id="3" name="object 3"/>
          <p:cNvPicPr/>
          <p:nvPr/>
        </p:nvPicPr>
        <p:blipFill>
          <a:blip r:embed="rId2" cstate="print"/>
          <a:stretch>
            <a:fillRect/>
          </a:stretch>
        </p:blipFill>
        <p:spPr>
          <a:xfrm>
            <a:off x="530351" y="667511"/>
            <a:ext cx="4416551" cy="48767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12</a:t>
            </a:fld>
            <a:endParaRPr spc="-25" dirty="0"/>
          </a:p>
        </p:txBody>
      </p:sp>
      <p:sp>
        <p:nvSpPr>
          <p:cNvPr id="8" name="Date Placeholder 7">
            <a:extLst>
              <a:ext uri="{FF2B5EF4-FFF2-40B4-BE49-F238E27FC236}">
                <a16:creationId xmlns:a16="http://schemas.microsoft.com/office/drawing/2014/main" id="{C665F0A4-83CE-8B9A-7EC7-40AF9EE835C1}"/>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88E87DE6-6462-BC31-46FC-05893E80D07A}"/>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4800" y="1344150"/>
          <a:ext cx="8382000" cy="473475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365760">
                <a:tc gridSpan="2">
                  <a:txBody>
                    <a:bodyPr/>
                    <a:lstStyle/>
                    <a:p>
                      <a:pPr algn="ctr">
                        <a:lnSpc>
                          <a:spcPct val="100000"/>
                        </a:lnSpc>
                        <a:spcBef>
                          <a:spcPts val="240"/>
                        </a:spcBef>
                      </a:pPr>
                      <a:r>
                        <a:rPr sz="1800" b="1" spc="-20" dirty="0">
                          <a:solidFill>
                            <a:srgbClr val="FFFFFF"/>
                          </a:solidFill>
                          <a:latin typeface="Calibri"/>
                          <a:cs typeface="Calibri"/>
                        </a:rPr>
                        <a:t>VOCA</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A1F28"/>
                    </a:solidFill>
                  </a:tcPr>
                </a:tc>
                <a:tc hMerge="1">
                  <a:txBody>
                    <a:bodyPr/>
                    <a:lstStyle/>
                    <a:p>
                      <a:endParaRPr/>
                    </a:p>
                  </a:txBody>
                  <a:tcPr marL="0" marR="0" marT="0" marB="0"/>
                </a:tc>
                <a:extLst>
                  <a:ext uri="{0D108BD9-81ED-4DB2-BD59-A6C34878D82A}">
                    <a16:rowId xmlns:a16="http://schemas.microsoft.com/office/drawing/2014/main" val="10000"/>
                  </a:ext>
                </a:extLst>
              </a:tr>
              <a:tr h="1048385">
                <a:tc>
                  <a:txBody>
                    <a:bodyPr/>
                    <a:lstStyle/>
                    <a:p>
                      <a:pPr algn="ctr">
                        <a:lnSpc>
                          <a:spcPct val="100000"/>
                        </a:lnSpc>
                        <a:spcBef>
                          <a:spcPts val="240"/>
                        </a:spcBef>
                      </a:pPr>
                      <a:r>
                        <a:rPr sz="1800" b="1" u="sng" spc="-10" dirty="0">
                          <a:solidFill>
                            <a:srgbClr val="39629D"/>
                          </a:solidFill>
                          <a:uFill>
                            <a:solidFill>
                              <a:srgbClr val="39629D"/>
                            </a:solidFill>
                          </a:uFill>
                          <a:latin typeface="Calibri"/>
                          <a:cs typeface="Calibri"/>
                        </a:rPr>
                        <a:t>Noncompetitive</a:t>
                      </a:r>
                      <a:r>
                        <a:rPr sz="1800" b="1" u="sng" spc="15" dirty="0">
                          <a:solidFill>
                            <a:srgbClr val="39629D"/>
                          </a:solidFill>
                          <a:uFill>
                            <a:solidFill>
                              <a:srgbClr val="39629D"/>
                            </a:solidFill>
                          </a:uFill>
                          <a:latin typeface="Calibri"/>
                          <a:cs typeface="Calibri"/>
                        </a:rPr>
                        <a:t> </a:t>
                      </a:r>
                      <a:r>
                        <a:rPr sz="1800" b="1" u="sng" spc="-10" dirty="0">
                          <a:solidFill>
                            <a:srgbClr val="39629D"/>
                          </a:solidFill>
                          <a:uFill>
                            <a:solidFill>
                              <a:srgbClr val="39629D"/>
                            </a:solidFill>
                          </a:uFill>
                          <a:latin typeface="Calibri"/>
                          <a:cs typeface="Calibri"/>
                        </a:rPr>
                        <a:t>(Basic)</a:t>
                      </a:r>
                      <a:endParaRPr sz="1800" dirty="0">
                        <a:latin typeface="Calibri"/>
                        <a:cs typeface="Calibri"/>
                      </a:endParaRPr>
                    </a:p>
                    <a:p>
                      <a:pPr algn="ctr">
                        <a:lnSpc>
                          <a:spcPct val="100000"/>
                        </a:lnSpc>
                        <a:spcBef>
                          <a:spcPts val="830"/>
                        </a:spcBef>
                      </a:pPr>
                      <a:r>
                        <a:rPr sz="1400" dirty="0">
                          <a:solidFill>
                            <a:srgbClr val="39629D"/>
                          </a:solidFill>
                          <a:latin typeface="Calibri"/>
                          <a:cs typeface="Calibri"/>
                        </a:rPr>
                        <a:t>Based</a:t>
                      </a:r>
                      <a:r>
                        <a:rPr sz="1400" spc="-40" dirty="0">
                          <a:solidFill>
                            <a:srgbClr val="39629D"/>
                          </a:solidFill>
                          <a:latin typeface="Calibri"/>
                          <a:cs typeface="Calibri"/>
                        </a:rPr>
                        <a:t> </a:t>
                      </a:r>
                      <a:r>
                        <a:rPr sz="1400" dirty="0">
                          <a:solidFill>
                            <a:srgbClr val="39629D"/>
                          </a:solidFill>
                          <a:latin typeface="Calibri"/>
                          <a:cs typeface="Calibri"/>
                        </a:rPr>
                        <a:t>on</a:t>
                      </a:r>
                      <a:r>
                        <a:rPr sz="1400" spc="-40" dirty="0">
                          <a:solidFill>
                            <a:srgbClr val="39629D"/>
                          </a:solidFill>
                          <a:latin typeface="Calibri"/>
                          <a:cs typeface="Calibri"/>
                        </a:rPr>
                        <a:t> </a:t>
                      </a:r>
                      <a:r>
                        <a:rPr sz="1400" dirty="0">
                          <a:solidFill>
                            <a:srgbClr val="39629D"/>
                          </a:solidFill>
                          <a:latin typeface="Calibri"/>
                          <a:cs typeface="Calibri"/>
                        </a:rPr>
                        <a:t>formulas</a:t>
                      </a:r>
                      <a:r>
                        <a:rPr sz="1400" spc="-35" dirty="0">
                          <a:solidFill>
                            <a:srgbClr val="39629D"/>
                          </a:solidFill>
                          <a:latin typeface="Calibri"/>
                          <a:cs typeface="Calibri"/>
                        </a:rPr>
                        <a:t> </a:t>
                      </a:r>
                      <a:r>
                        <a:rPr sz="1400" spc="-30" dirty="0">
                          <a:solidFill>
                            <a:srgbClr val="39629D"/>
                          </a:solidFill>
                          <a:latin typeface="Calibri"/>
                          <a:cs typeface="Calibri"/>
                        </a:rPr>
                        <a:t>(DV,</a:t>
                      </a:r>
                      <a:r>
                        <a:rPr sz="1400" spc="-35" dirty="0">
                          <a:solidFill>
                            <a:srgbClr val="39629D"/>
                          </a:solidFill>
                          <a:latin typeface="Calibri"/>
                          <a:cs typeface="Calibri"/>
                        </a:rPr>
                        <a:t> </a:t>
                      </a:r>
                      <a:r>
                        <a:rPr sz="1400" dirty="0">
                          <a:solidFill>
                            <a:srgbClr val="39629D"/>
                          </a:solidFill>
                          <a:latin typeface="Calibri"/>
                          <a:cs typeface="Calibri"/>
                        </a:rPr>
                        <a:t>SA,</a:t>
                      </a:r>
                      <a:r>
                        <a:rPr sz="1400" spc="-45" dirty="0">
                          <a:solidFill>
                            <a:srgbClr val="39629D"/>
                          </a:solidFill>
                          <a:latin typeface="Calibri"/>
                          <a:cs typeface="Calibri"/>
                        </a:rPr>
                        <a:t> </a:t>
                      </a:r>
                      <a:r>
                        <a:rPr sz="1400" spc="-20" dirty="0">
                          <a:solidFill>
                            <a:srgbClr val="39629D"/>
                          </a:solidFill>
                          <a:latin typeface="Calibri"/>
                          <a:cs typeface="Calibri"/>
                        </a:rPr>
                        <a:t>CACs)</a:t>
                      </a:r>
                      <a:endParaRPr lang="en-US" sz="1400" spc="-20" dirty="0">
                        <a:solidFill>
                          <a:srgbClr val="39629D"/>
                        </a:solidFill>
                        <a:latin typeface="Calibri"/>
                        <a:cs typeface="Calibri"/>
                      </a:endParaRPr>
                    </a:p>
                    <a:p>
                      <a:pPr algn="ctr">
                        <a:lnSpc>
                          <a:spcPct val="100000"/>
                        </a:lnSpc>
                        <a:spcBef>
                          <a:spcPts val="830"/>
                        </a:spcBef>
                      </a:pPr>
                      <a:endParaRPr sz="14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0CCCD"/>
                    </a:solidFill>
                  </a:tcPr>
                </a:tc>
                <a:tc>
                  <a:txBody>
                    <a:bodyPr/>
                    <a:lstStyle/>
                    <a:p>
                      <a:pPr algn="ctr">
                        <a:lnSpc>
                          <a:spcPct val="100000"/>
                        </a:lnSpc>
                        <a:spcBef>
                          <a:spcPts val="240"/>
                        </a:spcBef>
                      </a:pPr>
                      <a:r>
                        <a:rPr sz="1800" b="1" u="sng" spc="-10" dirty="0">
                          <a:solidFill>
                            <a:srgbClr val="39629D"/>
                          </a:solidFill>
                          <a:uFill>
                            <a:solidFill>
                              <a:srgbClr val="39629D"/>
                            </a:solidFill>
                          </a:uFill>
                          <a:latin typeface="Calibri"/>
                          <a:cs typeface="Calibri"/>
                        </a:rPr>
                        <a:t>Competitive</a:t>
                      </a:r>
                      <a:endParaRPr sz="1800" dirty="0">
                        <a:latin typeface="Calibri"/>
                        <a:cs typeface="Calibri"/>
                      </a:endParaRPr>
                    </a:p>
                    <a:p>
                      <a:pPr marL="940435" marR="934085" algn="ctr">
                        <a:lnSpc>
                          <a:spcPct val="117800"/>
                        </a:lnSpc>
                        <a:spcBef>
                          <a:spcPts val="530"/>
                        </a:spcBef>
                      </a:pPr>
                      <a:r>
                        <a:rPr sz="1400" dirty="0">
                          <a:solidFill>
                            <a:srgbClr val="39629D"/>
                          </a:solidFill>
                          <a:latin typeface="Calibri"/>
                          <a:cs typeface="Calibri"/>
                        </a:rPr>
                        <a:t>only</a:t>
                      </a:r>
                      <a:r>
                        <a:rPr sz="1400" spc="-30" dirty="0">
                          <a:solidFill>
                            <a:srgbClr val="39629D"/>
                          </a:solidFill>
                          <a:latin typeface="Calibri"/>
                          <a:cs typeface="Calibri"/>
                        </a:rPr>
                        <a:t> </a:t>
                      </a:r>
                      <a:r>
                        <a:rPr sz="1400" dirty="0">
                          <a:solidFill>
                            <a:srgbClr val="39629D"/>
                          </a:solidFill>
                          <a:latin typeface="Calibri"/>
                          <a:cs typeface="Calibri"/>
                        </a:rPr>
                        <a:t>1</a:t>
                      </a:r>
                      <a:r>
                        <a:rPr sz="1400" spc="-25" dirty="0">
                          <a:solidFill>
                            <a:srgbClr val="39629D"/>
                          </a:solidFill>
                          <a:latin typeface="Calibri"/>
                          <a:cs typeface="Calibri"/>
                        </a:rPr>
                        <a:t> </a:t>
                      </a:r>
                      <a:r>
                        <a:rPr sz="1400" dirty="0">
                          <a:solidFill>
                            <a:srgbClr val="39629D"/>
                          </a:solidFill>
                          <a:latin typeface="Calibri"/>
                          <a:cs typeface="Calibri"/>
                        </a:rPr>
                        <a:t>application</a:t>
                      </a:r>
                      <a:r>
                        <a:rPr lang="en-US" sz="1400" dirty="0">
                          <a:solidFill>
                            <a:srgbClr val="39629D"/>
                          </a:solidFill>
                          <a:latin typeface="Calibri"/>
                          <a:cs typeface="Calibri"/>
                        </a:rPr>
                        <a:t> will  be accepted per Implementing Agency</a:t>
                      </a:r>
                      <a:endParaRPr sz="14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0CCCD"/>
                    </a:solidFill>
                  </a:tcPr>
                </a:tc>
                <a:extLst>
                  <a:ext uri="{0D108BD9-81ED-4DB2-BD59-A6C34878D82A}">
                    <a16:rowId xmlns:a16="http://schemas.microsoft.com/office/drawing/2014/main" val="10001"/>
                  </a:ext>
                </a:extLst>
              </a:tr>
              <a:tr h="3261360">
                <a:tc>
                  <a:txBody>
                    <a:bodyPr/>
                    <a:lstStyle/>
                    <a:p>
                      <a:pPr marL="376555" marR="521970" indent="-285750">
                        <a:lnSpc>
                          <a:spcPct val="100000"/>
                        </a:lnSpc>
                        <a:buFont typeface="Arial" panose="020B0604020202020204" pitchFamily="34" charset="0"/>
                        <a:buChar char="•"/>
                        <a:tabLst>
                          <a:tab pos="377825" algn="l"/>
                        </a:tabLst>
                      </a:pPr>
                      <a:r>
                        <a:rPr sz="1800" dirty="0">
                          <a:solidFill>
                            <a:srgbClr val="39629D"/>
                          </a:solidFill>
                          <a:latin typeface="Calibri"/>
                          <a:cs typeface="Calibri"/>
                        </a:rPr>
                        <a:t>Domestic</a:t>
                      </a:r>
                      <a:r>
                        <a:rPr sz="1800" spc="-40" dirty="0">
                          <a:solidFill>
                            <a:srgbClr val="39629D"/>
                          </a:solidFill>
                          <a:latin typeface="Calibri"/>
                          <a:cs typeface="Calibri"/>
                        </a:rPr>
                        <a:t> </a:t>
                      </a:r>
                      <a:r>
                        <a:rPr sz="1800" spc="-10" dirty="0">
                          <a:solidFill>
                            <a:srgbClr val="39629D"/>
                          </a:solidFill>
                          <a:latin typeface="Calibri"/>
                          <a:cs typeface="Calibri"/>
                        </a:rPr>
                        <a:t>Violence/Sexual</a:t>
                      </a:r>
                      <a:r>
                        <a:rPr sz="1800" spc="-45" dirty="0">
                          <a:solidFill>
                            <a:srgbClr val="39629D"/>
                          </a:solidFill>
                          <a:latin typeface="Calibri"/>
                          <a:cs typeface="Calibri"/>
                        </a:rPr>
                        <a:t> </a:t>
                      </a:r>
                      <a:r>
                        <a:rPr sz="1800" spc="-10" dirty="0">
                          <a:solidFill>
                            <a:srgbClr val="39629D"/>
                          </a:solidFill>
                          <a:latin typeface="Calibri"/>
                          <a:cs typeface="Calibri"/>
                        </a:rPr>
                        <a:t>Assault </a:t>
                      </a:r>
                      <a:r>
                        <a:rPr sz="1800" dirty="0">
                          <a:solidFill>
                            <a:srgbClr val="39629D"/>
                          </a:solidFill>
                          <a:latin typeface="Calibri"/>
                          <a:cs typeface="Calibri"/>
                        </a:rPr>
                        <a:t>Victims’</a:t>
                      </a:r>
                      <a:r>
                        <a:rPr sz="1800" spc="-10" dirty="0">
                          <a:solidFill>
                            <a:srgbClr val="39629D"/>
                          </a:solidFill>
                          <a:latin typeface="Calibri"/>
                          <a:cs typeface="Calibri"/>
                        </a:rPr>
                        <a:t> </a:t>
                      </a:r>
                      <a:r>
                        <a:rPr sz="1800" dirty="0">
                          <a:solidFill>
                            <a:srgbClr val="39629D"/>
                          </a:solidFill>
                          <a:latin typeface="Calibri"/>
                          <a:cs typeface="Calibri"/>
                        </a:rPr>
                        <a:t>Services</a:t>
                      </a:r>
                      <a:r>
                        <a:rPr sz="1800" spc="-25" dirty="0">
                          <a:solidFill>
                            <a:srgbClr val="39629D"/>
                          </a:solidFill>
                          <a:latin typeface="Calibri"/>
                          <a:cs typeface="Calibri"/>
                        </a:rPr>
                        <a:t> </a:t>
                      </a:r>
                      <a:r>
                        <a:rPr sz="1800" dirty="0">
                          <a:solidFill>
                            <a:srgbClr val="39629D"/>
                          </a:solidFill>
                          <a:latin typeface="Calibri"/>
                          <a:cs typeface="Calibri"/>
                        </a:rPr>
                        <a:t>-</a:t>
                      </a:r>
                      <a:r>
                        <a:rPr sz="1800" spc="-25" dirty="0">
                          <a:solidFill>
                            <a:srgbClr val="39629D"/>
                          </a:solidFill>
                          <a:latin typeface="Calibri"/>
                          <a:cs typeface="Calibri"/>
                        </a:rPr>
                        <a:t> </a:t>
                      </a:r>
                      <a:r>
                        <a:rPr sz="1800" spc="-10" dirty="0">
                          <a:solidFill>
                            <a:srgbClr val="39629D"/>
                          </a:solidFill>
                          <a:latin typeface="Calibri"/>
                          <a:cs typeface="Calibri"/>
                        </a:rPr>
                        <a:t>designated </a:t>
                      </a:r>
                      <a:r>
                        <a:rPr sz="1800" dirty="0">
                          <a:solidFill>
                            <a:srgbClr val="39629D"/>
                          </a:solidFill>
                          <a:latin typeface="Calibri"/>
                          <a:cs typeface="Calibri"/>
                        </a:rPr>
                        <a:t>agencies</a:t>
                      </a:r>
                      <a:r>
                        <a:rPr sz="1800" spc="-85" dirty="0">
                          <a:solidFill>
                            <a:srgbClr val="39629D"/>
                          </a:solidFill>
                          <a:latin typeface="Calibri"/>
                          <a:cs typeface="Calibri"/>
                        </a:rPr>
                        <a:t> </a:t>
                      </a:r>
                      <a:r>
                        <a:rPr sz="1800" spc="-20" dirty="0">
                          <a:solidFill>
                            <a:srgbClr val="39629D"/>
                          </a:solidFill>
                          <a:latin typeface="Calibri"/>
                          <a:cs typeface="Calibri"/>
                        </a:rPr>
                        <a:t>only</a:t>
                      </a:r>
                      <a:endParaRPr sz="1800" dirty="0">
                        <a:latin typeface="Calibri"/>
                        <a:cs typeface="Calibri"/>
                      </a:endParaRPr>
                    </a:p>
                    <a:p>
                      <a:pPr marL="377825" marR="298450" indent="-287020">
                        <a:lnSpc>
                          <a:spcPct val="100000"/>
                        </a:lnSpc>
                        <a:spcBef>
                          <a:spcPts val="1200"/>
                        </a:spcBef>
                        <a:buFont typeface="Arial"/>
                        <a:buChar char="•"/>
                        <a:tabLst>
                          <a:tab pos="377825" algn="l"/>
                        </a:tabLst>
                      </a:pPr>
                      <a:r>
                        <a:rPr sz="1800" dirty="0">
                          <a:solidFill>
                            <a:srgbClr val="39629D"/>
                          </a:solidFill>
                          <a:latin typeface="Calibri"/>
                          <a:cs typeface="Calibri"/>
                        </a:rPr>
                        <a:t>Child</a:t>
                      </a:r>
                      <a:r>
                        <a:rPr sz="1800" spc="-25" dirty="0">
                          <a:solidFill>
                            <a:srgbClr val="39629D"/>
                          </a:solidFill>
                          <a:latin typeface="Calibri"/>
                          <a:cs typeface="Calibri"/>
                        </a:rPr>
                        <a:t> </a:t>
                      </a:r>
                      <a:r>
                        <a:rPr sz="1800" dirty="0">
                          <a:solidFill>
                            <a:srgbClr val="39629D"/>
                          </a:solidFill>
                          <a:latin typeface="Calibri"/>
                          <a:cs typeface="Calibri"/>
                        </a:rPr>
                        <a:t>Advocacy</a:t>
                      </a:r>
                      <a:r>
                        <a:rPr sz="1800" spc="-50" dirty="0">
                          <a:solidFill>
                            <a:srgbClr val="39629D"/>
                          </a:solidFill>
                          <a:latin typeface="Calibri"/>
                          <a:cs typeface="Calibri"/>
                        </a:rPr>
                        <a:t> </a:t>
                      </a:r>
                      <a:r>
                        <a:rPr sz="1800" spc="-10" dirty="0">
                          <a:solidFill>
                            <a:srgbClr val="39629D"/>
                          </a:solidFill>
                          <a:latin typeface="Calibri"/>
                          <a:cs typeface="Calibri"/>
                        </a:rPr>
                        <a:t>Centers</a:t>
                      </a:r>
                      <a:r>
                        <a:rPr sz="1800" spc="-40" dirty="0">
                          <a:solidFill>
                            <a:srgbClr val="39629D"/>
                          </a:solidFill>
                          <a:latin typeface="Calibri"/>
                          <a:cs typeface="Calibri"/>
                        </a:rPr>
                        <a:t> </a:t>
                      </a:r>
                      <a:r>
                        <a:rPr sz="1800" dirty="0">
                          <a:solidFill>
                            <a:srgbClr val="39629D"/>
                          </a:solidFill>
                          <a:latin typeface="Calibri"/>
                          <a:cs typeface="Calibri"/>
                        </a:rPr>
                        <a:t>-</a:t>
                      </a:r>
                      <a:r>
                        <a:rPr sz="1800" spc="-45" dirty="0">
                          <a:solidFill>
                            <a:srgbClr val="39629D"/>
                          </a:solidFill>
                          <a:latin typeface="Calibri"/>
                          <a:cs typeface="Calibri"/>
                        </a:rPr>
                        <a:t> </a:t>
                      </a:r>
                      <a:r>
                        <a:rPr sz="1800" spc="-10" dirty="0">
                          <a:solidFill>
                            <a:srgbClr val="39629D"/>
                          </a:solidFill>
                          <a:latin typeface="Calibri"/>
                          <a:cs typeface="Calibri"/>
                        </a:rPr>
                        <a:t>designated </a:t>
                      </a:r>
                      <a:r>
                        <a:rPr sz="1800" dirty="0">
                          <a:solidFill>
                            <a:srgbClr val="39629D"/>
                          </a:solidFill>
                          <a:latin typeface="Calibri"/>
                          <a:cs typeface="Calibri"/>
                        </a:rPr>
                        <a:t>agencies</a:t>
                      </a:r>
                      <a:r>
                        <a:rPr sz="1800" spc="-85" dirty="0">
                          <a:solidFill>
                            <a:srgbClr val="39629D"/>
                          </a:solidFill>
                          <a:latin typeface="Calibri"/>
                          <a:cs typeface="Calibri"/>
                        </a:rPr>
                        <a:t> </a:t>
                      </a:r>
                      <a:r>
                        <a:rPr sz="1800" spc="-20" dirty="0">
                          <a:solidFill>
                            <a:srgbClr val="39629D"/>
                          </a:solidFill>
                          <a:latin typeface="Calibri"/>
                          <a:cs typeface="Calibri"/>
                        </a:rPr>
                        <a:t>only</a:t>
                      </a:r>
                      <a:endParaRPr lang="en-US" sz="1800" spc="-20" dirty="0">
                        <a:solidFill>
                          <a:srgbClr val="39629D"/>
                        </a:solidFill>
                        <a:latin typeface="Calibri"/>
                        <a:cs typeface="Calibri"/>
                      </a:endParaRPr>
                    </a:p>
                    <a:p>
                      <a:pPr marL="90805" marR="298450" indent="0">
                        <a:lnSpc>
                          <a:spcPct val="100000"/>
                        </a:lnSpc>
                        <a:spcBef>
                          <a:spcPts val="1200"/>
                        </a:spcBef>
                        <a:buFont typeface="Arial"/>
                        <a:buNone/>
                        <a:tabLst>
                          <a:tab pos="377825" algn="l"/>
                        </a:tabLst>
                      </a:pPr>
                      <a:r>
                        <a:rPr lang="en-US" sz="1800" b="1" spc="-20" dirty="0">
                          <a:solidFill>
                            <a:srgbClr val="39629D"/>
                          </a:solidFill>
                          <a:latin typeface="Calibri"/>
                          <a:cs typeface="Calibri"/>
                        </a:rPr>
                        <a:t>All</a:t>
                      </a:r>
                      <a:r>
                        <a:rPr lang="en-US" sz="1800" spc="-20" dirty="0">
                          <a:solidFill>
                            <a:srgbClr val="39629D"/>
                          </a:solidFill>
                          <a:latin typeface="Calibri"/>
                          <a:cs typeface="Calibri"/>
                        </a:rPr>
                        <a:t> current Basic grants ending 9/30/2025 will be extended until 9/30/2026.</a:t>
                      </a:r>
                    </a:p>
                    <a:p>
                      <a:pPr marL="90805" marR="298450" indent="0">
                        <a:lnSpc>
                          <a:spcPct val="100000"/>
                        </a:lnSpc>
                        <a:spcBef>
                          <a:spcPts val="1200"/>
                        </a:spcBef>
                        <a:buFont typeface="Arial"/>
                        <a:buNone/>
                        <a:tabLst>
                          <a:tab pos="377825" algn="l"/>
                        </a:tabLst>
                      </a:pPr>
                      <a:r>
                        <a:rPr lang="en-US" sz="1800" spc="-20" dirty="0">
                          <a:solidFill>
                            <a:srgbClr val="39629D"/>
                          </a:solidFill>
                          <a:latin typeface="Calibri"/>
                          <a:cs typeface="Calibri"/>
                        </a:rPr>
                        <a:t>Only </a:t>
                      </a:r>
                      <a:r>
                        <a:rPr lang="en-US" sz="1800" b="1" spc="-20" dirty="0">
                          <a:solidFill>
                            <a:srgbClr val="39629D"/>
                          </a:solidFill>
                          <a:latin typeface="Calibri"/>
                          <a:cs typeface="Calibri"/>
                        </a:rPr>
                        <a:t>newly designated </a:t>
                      </a:r>
                      <a:r>
                        <a:rPr lang="en-US" sz="1800" spc="-20" dirty="0">
                          <a:solidFill>
                            <a:srgbClr val="39629D"/>
                          </a:solidFill>
                          <a:latin typeface="Calibri"/>
                          <a:cs typeface="Calibri"/>
                        </a:rPr>
                        <a:t>agencies with no current Basic grant will apply in 2025 cycle. </a:t>
                      </a:r>
                      <a:endParaRPr sz="1800" dirty="0">
                        <a:latin typeface="Calibri"/>
                        <a:cs typeface="Calibri"/>
                      </a:endParaRPr>
                    </a:p>
                  </a:txBody>
                  <a:tcPr marL="0" marR="0" marT="114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E7E8"/>
                    </a:solidFill>
                  </a:tcPr>
                </a:tc>
                <a:tc>
                  <a:txBody>
                    <a:bodyPr/>
                    <a:lstStyle/>
                    <a:p>
                      <a:pPr>
                        <a:lnSpc>
                          <a:spcPct val="100000"/>
                        </a:lnSpc>
                        <a:spcBef>
                          <a:spcPts val="90"/>
                        </a:spcBef>
                      </a:pPr>
                      <a:endParaRPr sz="1800" dirty="0">
                        <a:latin typeface="Times New Roman"/>
                        <a:cs typeface="Times New Roman"/>
                      </a:endParaRPr>
                    </a:p>
                    <a:p>
                      <a:pPr marL="377190" indent="-286385">
                        <a:lnSpc>
                          <a:spcPct val="100000"/>
                        </a:lnSpc>
                        <a:buFont typeface="Arial"/>
                        <a:buChar char="•"/>
                        <a:tabLst>
                          <a:tab pos="377190" algn="l"/>
                        </a:tabLst>
                      </a:pPr>
                      <a:r>
                        <a:rPr sz="1800" dirty="0">
                          <a:solidFill>
                            <a:srgbClr val="39629D"/>
                          </a:solidFill>
                          <a:latin typeface="Calibri"/>
                          <a:cs typeface="Calibri"/>
                        </a:rPr>
                        <a:t>Underserved</a:t>
                      </a:r>
                      <a:r>
                        <a:rPr sz="1800" spc="-65" dirty="0">
                          <a:solidFill>
                            <a:srgbClr val="39629D"/>
                          </a:solidFill>
                          <a:latin typeface="Calibri"/>
                          <a:cs typeface="Calibri"/>
                        </a:rPr>
                        <a:t> </a:t>
                      </a:r>
                      <a:r>
                        <a:rPr sz="1800" dirty="0">
                          <a:solidFill>
                            <a:srgbClr val="39629D"/>
                          </a:solidFill>
                          <a:latin typeface="Calibri"/>
                          <a:cs typeface="Calibri"/>
                        </a:rPr>
                        <a:t>Crime</a:t>
                      </a:r>
                      <a:r>
                        <a:rPr sz="1800" spc="-45" dirty="0">
                          <a:solidFill>
                            <a:srgbClr val="39629D"/>
                          </a:solidFill>
                          <a:latin typeface="Calibri"/>
                          <a:cs typeface="Calibri"/>
                        </a:rPr>
                        <a:t> </a:t>
                      </a:r>
                      <a:r>
                        <a:rPr sz="1800" dirty="0">
                          <a:solidFill>
                            <a:srgbClr val="39629D"/>
                          </a:solidFill>
                          <a:latin typeface="Calibri"/>
                          <a:cs typeface="Calibri"/>
                        </a:rPr>
                        <a:t>Victim</a:t>
                      </a:r>
                      <a:r>
                        <a:rPr sz="1800" spc="-40" dirty="0">
                          <a:solidFill>
                            <a:srgbClr val="39629D"/>
                          </a:solidFill>
                          <a:latin typeface="Calibri"/>
                          <a:cs typeface="Calibri"/>
                        </a:rPr>
                        <a:t> </a:t>
                      </a:r>
                      <a:r>
                        <a:rPr sz="1800" spc="-10" dirty="0">
                          <a:solidFill>
                            <a:srgbClr val="39629D"/>
                          </a:solidFill>
                          <a:latin typeface="Calibri"/>
                          <a:cs typeface="Calibri"/>
                        </a:rPr>
                        <a:t>Services</a:t>
                      </a:r>
                      <a:endParaRPr lang="en-US" sz="1800" spc="-10" dirty="0">
                        <a:solidFill>
                          <a:srgbClr val="39629D"/>
                        </a:solidFill>
                        <a:latin typeface="Calibri"/>
                        <a:cs typeface="Calibri"/>
                      </a:endParaRPr>
                    </a:p>
                    <a:p>
                      <a:pPr marL="377190" indent="-286385">
                        <a:lnSpc>
                          <a:spcPct val="100000"/>
                        </a:lnSpc>
                        <a:buFont typeface="Arial"/>
                        <a:buChar char="•"/>
                        <a:tabLst>
                          <a:tab pos="377190" algn="l"/>
                        </a:tabLst>
                      </a:pPr>
                      <a:endParaRPr lang="en-US" sz="1800" spc="-10" dirty="0">
                        <a:solidFill>
                          <a:srgbClr val="39629D"/>
                        </a:solidFill>
                        <a:latin typeface="Calibri"/>
                        <a:cs typeface="Calibri"/>
                      </a:endParaRPr>
                    </a:p>
                    <a:p>
                      <a:pPr marL="90805" indent="0">
                        <a:lnSpc>
                          <a:spcPct val="100000"/>
                        </a:lnSpc>
                        <a:buFont typeface="Arial"/>
                        <a:buNone/>
                        <a:tabLst>
                          <a:tab pos="377190" algn="l"/>
                        </a:tabLst>
                      </a:pPr>
                      <a:r>
                        <a:rPr lang="en-US" sz="1800" b="1" spc="-10" dirty="0">
                          <a:solidFill>
                            <a:srgbClr val="39629D"/>
                          </a:solidFill>
                          <a:latin typeface="Calibri"/>
                          <a:cs typeface="Calibri"/>
                        </a:rPr>
                        <a:t>No other priority will accept applications this cycle. </a:t>
                      </a:r>
                    </a:p>
                  </a:txBody>
                  <a:tcPr marL="0" marR="0" marT="114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E7E8"/>
                    </a:solidFill>
                  </a:tcPr>
                </a:tc>
                <a:extLst>
                  <a:ext uri="{0D108BD9-81ED-4DB2-BD59-A6C34878D82A}">
                    <a16:rowId xmlns:a16="http://schemas.microsoft.com/office/drawing/2014/main" val="10002"/>
                  </a:ext>
                </a:extLst>
              </a:tr>
            </a:tbl>
          </a:graphicData>
        </a:graphic>
      </p:graphicFrame>
      <p:pic>
        <p:nvPicPr>
          <p:cNvPr id="3" name="object 3"/>
          <p:cNvPicPr/>
          <p:nvPr/>
        </p:nvPicPr>
        <p:blipFill>
          <a:blip r:embed="rId2" cstate="print"/>
          <a:stretch>
            <a:fillRect/>
          </a:stretch>
        </p:blipFill>
        <p:spPr>
          <a:xfrm>
            <a:off x="550163" y="489204"/>
            <a:ext cx="6693407" cy="841247"/>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13</a:t>
            </a:fld>
            <a:endParaRPr spc="-25" dirty="0"/>
          </a:p>
        </p:txBody>
      </p:sp>
      <p:sp>
        <p:nvSpPr>
          <p:cNvPr id="8" name="Date Placeholder 7">
            <a:extLst>
              <a:ext uri="{FF2B5EF4-FFF2-40B4-BE49-F238E27FC236}">
                <a16:creationId xmlns:a16="http://schemas.microsoft.com/office/drawing/2014/main" id="{13AED7D4-7C45-A5E3-036F-EE4095F7CF4F}"/>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598FC395-8D38-F15C-2E89-9A5D1DB966D8}"/>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56436"/>
            <a:ext cx="7949565" cy="3972240"/>
          </a:xfrm>
          <a:prstGeom prst="rect">
            <a:avLst/>
          </a:prstGeom>
        </p:spPr>
        <p:txBody>
          <a:bodyPr vert="horz" wrap="square" lIns="0" tIns="55244" rIns="0" bIns="0" rtlCol="0">
            <a:spAutoFit/>
          </a:bodyPr>
          <a:lstStyle/>
          <a:p>
            <a:pPr marL="268605" marR="5080" indent="-256540">
              <a:lnSpc>
                <a:spcPts val="2700"/>
              </a:lnSpc>
              <a:spcBef>
                <a:spcPts val="434"/>
              </a:spcBef>
              <a:buClr>
                <a:srgbClr val="DA1F28"/>
              </a:buClr>
              <a:buSzPct val="68000"/>
              <a:buFont typeface="Wingdings 3"/>
              <a:buChar char=""/>
              <a:tabLst>
                <a:tab pos="268605" algn="l"/>
              </a:tabLst>
            </a:pPr>
            <a:r>
              <a:rPr sz="2500" b="1" dirty="0">
                <a:solidFill>
                  <a:srgbClr val="39629D"/>
                </a:solidFill>
                <a:latin typeface="Calibri"/>
                <a:cs typeface="Calibri"/>
              </a:rPr>
              <a:t>Application</a:t>
            </a:r>
            <a:r>
              <a:rPr sz="2500" b="1" spc="-105" dirty="0">
                <a:solidFill>
                  <a:srgbClr val="39629D"/>
                </a:solidFill>
                <a:latin typeface="Calibri"/>
                <a:cs typeface="Calibri"/>
              </a:rPr>
              <a:t> </a:t>
            </a:r>
            <a:r>
              <a:rPr sz="2500" b="1" dirty="0">
                <a:solidFill>
                  <a:srgbClr val="39629D"/>
                </a:solidFill>
                <a:latin typeface="Calibri"/>
                <a:cs typeface="Calibri"/>
              </a:rPr>
              <a:t>Submission</a:t>
            </a:r>
            <a:r>
              <a:rPr sz="2500" b="1" spc="-70" dirty="0">
                <a:solidFill>
                  <a:srgbClr val="39629D"/>
                </a:solidFill>
                <a:latin typeface="Calibri"/>
                <a:cs typeface="Calibri"/>
              </a:rPr>
              <a:t> </a:t>
            </a:r>
            <a:r>
              <a:rPr sz="2500" b="1" dirty="0">
                <a:solidFill>
                  <a:srgbClr val="39629D"/>
                </a:solidFill>
                <a:latin typeface="Calibri"/>
                <a:cs typeface="Calibri"/>
              </a:rPr>
              <a:t>Limits:</a:t>
            </a:r>
            <a:r>
              <a:rPr sz="2500" b="1" spc="-90" dirty="0">
                <a:solidFill>
                  <a:srgbClr val="39629D"/>
                </a:solidFill>
                <a:latin typeface="Calibri"/>
                <a:cs typeface="Calibri"/>
              </a:rPr>
              <a:t> </a:t>
            </a:r>
            <a:r>
              <a:rPr sz="2500" dirty="0">
                <a:solidFill>
                  <a:srgbClr val="39629D"/>
                </a:solidFill>
                <a:latin typeface="Calibri"/>
                <a:cs typeface="Calibri"/>
              </a:rPr>
              <a:t>Agencies</a:t>
            </a:r>
            <a:r>
              <a:rPr sz="2500" spc="-65" dirty="0">
                <a:solidFill>
                  <a:srgbClr val="39629D"/>
                </a:solidFill>
                <a:latin typeface="Calibri"/>
                <a:cs typeface="Calibri"/>
              </a:rPr>
              <a:t> </a:t>
            </a:r>
            <a:r>
              <a:rPr sz="2500" dirty="0">
                <a:solidFill>
                  <a:srgbClr val="39629D"/>
                </a:solidFill>
                <a:latin typeface="Calibri"/>
                <a:cs typeface="Calibri"/>
              </a:rPr>
              <a:t>may</a:t>
            </a:r>
            <a:r>
              <a:rPr sz="2500" spc="-90" dirty="0">
                <a:solidFill>
                  <a:srgbClr val="39629D"/>
                </a:solidFill>
                <a:latin typeface="Calibri"/>
                <a:cs typeface="Calibri"/>
              </a:rPr>
              <a:t> </a:t>
            </a:r>
            <a:r>
              <a:rPr sz="2500" dirty="0">
                <a:solidFill>
                  <a:srgbClr val="39629D"/>
                </a:solidFill>
                <a:latin typeface="Calibri"/>
                <a:cs typeface="Calibri"/>
              </a:rPr>
              <a:t>submit</a:t>
            </a:r>
            <a:r>
              <a:rPr sz="2500" spc="-80" dirty="0">
                <a:solidFill>
                  <a:srgbClr val="39629D"/>
                </a:solidFill>
                <a:latin typeface="Calibri"/>
                <a:cs typeface="Calibri"/>
              </a:rPr>
              <a:t> </a:t>
            </a:r>
            <a:r>
              <a:rPr sz="2500" spc="-25" dirty="0">
                <a:solidFill>
                  <a:srgbClr val="39629D"/>
                </a:solidFill>
                <a:latin typeface="Calibri"/>
                <a:cs typeface="Calibri"/>
              </a:rPr>
              <a:t>no </a:t>
            </a:r>
            <a:r>
              <a:rPr sz="2500" dirty="0">
                <a:solidFill>
                  <a:srgbClr val="39629D"/>
                </a:solidFill>
                <a:latin typeface="Calibri"/>
                <a:cs typeface="Calibri"/>
              </a:rPr>
              <a:t>more</a:t>
            </a:r>
            <a:r>
              <a:rPr sz="2500" spc="-65" dirty="0">
                <a:solidFill>
                  <a:srgbClr val="39629D"/>
                </a:solidFill>
                <a:latin typeface="Calibri"/>
                <a:cs typeface="Calibri"/>
              </a:rPr>
              <a:t> </a:t>
            </a:r>
            <a:r>
              <a:rPr sz="2500" dirty="0">
                <a:solidFill>
                  <a:srgbClr val="39629D"/>
                </a:solidFill>
                <a:latin typeface="Calibri"/>
                <a:cs typeface="Calibri"/>
              </a:rPr>
              <a:t>than</a:t>
            </a:r>
            <a:r>
              <a:rPr sz="2500" spc="-65" dirty="0">
                <a:solidFill>
                  <a:srgbClr val="39629D"/>
                </a:solidFill>
                <a:latin typeface="Calibri"/>
                <a:cs typeface="Calibri"/>
              </a:rPr>
              <a:t> </a:t>
            </a:r>
            <a:r>
              <a:rPr lang="en-US" sz="2500" b="1" spc="-65" dirty="0">
                <a:solidFill>
                  <a:srgbClr val="39629D"/>
                </a:solidFill>
                <a:latin typeface="Calibri"/>
                <a:cs typeface="Calibri"/>
              </a:rPr>
              <a:t>ONE</a:t>
            </a:r>
            <a:r>
              <a:rPr sz="2500" b="1" spc="-85" dirty="0">
                <a:solidFill>
                  <a:srgbClr val="39629D"/>
                </a:solidFill>
                <a:latin typeface="Calibri"/>
                <a:cs typeface="Calibri"/>
              </a:rPr>
              <a:t> </a:t>
            </a:r>
            <a:r>
              <a:rPr sz="2500" dirty="0">
                <a:solidFill>
                  <a:srgbClr val="39629D"/>
                </a:solidFill>
                <a:latin typeface="Calibri"/>
                <a:cs typeface="Calibri"/>
              </a:rPr>
              <a:t>(</a:t>
            </a:r>
            <a:r>
              <a:rPr lang="en-US" sz="2500" dirty="0">
                <a:solidFill>
                  <a:srgbClr val="39629D"/>
                </a:solidFill>
                <a:latin typeface="Calibri"/>
                <a:cs typeface="Calibri"/>
              </a:rPr>
              <a:t>1</a:t>
            </a:r>
            <a:r>
              <a:rPr sz="2500" dirty="0">
                <a:solidFill>
                  <a:srgbClr val="39629D"/>
                </a:solidFill>
                <a:latin typeface="Calibri"/>
                <a:cs typeface="Calibri"/>
              </a:rPr>
              <a:t>)</a:t>
            </a:r>
            <a:r>
              <a:rPr sz="2500" spc="-70" dirty="0">
                <a:solidFill>
                  <a:srgbClr val="39629D"/>
                </a:solidFill>
                <a:latin typeface="Calibri"/>
                <a:cs typeface="Calibri"/>
              </a:rPr>
              <a:t> </a:t>
            </a:r>
            <a:r>
              <a:rPr sz="2500" spc="-10" dirty="0">
                <a:solidFill>
                  <a:srgbClr val="39629D"/>
                </a:solidFill>
                <a:latin typeface="Calibri"/>
                <a:cs typeface="Calibri"/>
              </a:rPr>
              <a:t>competitive</a:t>
            </a:r>
            <a:r>
              <a:rPr sz="2500" spc="-65" dirty="0">
                <a:solidFill>
                  <a:srgbClr val="39629D"/>
                </a:solidFill>
                <a:latin typeface="Calibri"/>
                <a:cs typeface="Calibri"/>
              </a:rPr>
              <a:t> </a:t>
            </a:r>
            <a:r>
              <a:rPr sz="2500" dirty="0">
                <a:solidFill>
                  <a:srgbClr val="39629D"/>
                </a:solidFill>
                <a:latin typeface="Calibri"/>
                <a:cs typeface="Calibri"/>
              </a:rPr>
              <a:t>application</a:t>
            </a:r>
            <a:r>
              <a:rPr sz="2500" spc="-60" dirty="0">
                <a:solidFill>
                  <a:srgbClr val="39629D"/>
                </a:solidFill>
                <a:latin typeface="Calibri"/>
                <a:cs typeface="Calibri"/>
              </a:rPr>
              <a:t> </a:t>
            </a:r>
            <a:r>
              <a:rPr lang="en-US" sz="2500" spc="-60" dirty="0">
                <a:solidFill>
                  <a:srgbClr val="39629D"/>
                </a:solidFill>
                <a:latin typeface="Calibri"/>
                <a:cs typeface="Calibri"/>
              </a:rPr>
              <a:t>per program priority</a:t>
            </a:r>
          </a:p>
          <a:p>
            <a:pPr marL="268605" marR="5080" lvl="3" indent="-256540">
              <a:lnSpc>
                <a:spcPts val="2700"/>
              </a:lnSpc>
              <a:spcBef>
                <a:spcPts val="434"/>
              </a:spcBef>
              <a:buClr>
                <a:srgbClr val="DA1F28"/>
              </a:buClr>
              <a:buSzPct val="68000"/>
              <a:buFont typeface="Wingdings 3"/>
              <a:buChar char=""/>
              <a:tabLst>
                <a:tab pos="268605" algn="l"/>
              </a:tabLst>
            </a:pPr>
            <a:r>
              <a:rPr sz="2100" dirty="0">
                <a:solidFill>
                  <a:srgbClr val="39629D"/>
                </a:solidFill>
                <a:latin typeface="Calibri"/>
                <a:cs typeface="Calibri"/>
              </a:rPr>
              <a:t>Additional</a:t>
            </a:r>
            <a:r>
              <a:rPr sz="2100" spc="-45" dirty="0">
                <a:solidFill>
                  <a:srgbClr val="39629D"/>
                </a:solidFill>
                <a:latin typeface="Calibri"/>
                <a:cs typeface="Calibri"/>
              </a:rPr>
              <a:t> </a:t>
            </a:r>
            <a:r>
              <a:rPr sz="2100" spc="-10" dirty="0">
                <a:solidFill>
                  <a:srgbClr val="39629D"/>
                </a:solidFill>
                <a:latin typeface="Calibri"/>
                <a:cs typeface="Calibri"/>
              </a:rPr>
              <a:t>applications</a:t>
            </a:r>
            <a:r>
              <a:rPr sz="2100" spc="-40" dirty="0">
                <a:solidFill>
                  <a:srgbClr val="39629D"/>
                </a:solidFill>
                <a:latin typeface="Calibri"/>
                <a:cs typeface="Calibri"/>
              </a:rPr>
              <a:t> </a:t>
            </a:r>
            <a:r>
              <a:rPr sz="2100" b="1" u="sng" dirty="0">
                <a:solidFill>
                  <a:srgbClr val="39629D"/>
                </a:solidFill>
                <a:uFill>
                  <a:solidFill>
                    <a:srgbClr val="39629D"/>
                  </a:solidFill>
                </a:uFill>
                <a:latin typeface="Calibri"/>
                <a:cs typeface="Calibri"/>
              </a:rPr>
              <a:t>will</a:t>
            </a:r>
            <a:r>
              <a:rPr sz="2100" b="1" u="sng" spc="-55" dirty="0">
                <a:solidFill>
                  <a:srgbClr val="39629D"/>
                </a:solidFill>
                <a:uFill>
                  <a:solidFill>
                    <a:srgbClr val="39629D"/>
                  </a:solidFill>
                </a:uFill>
                <a:latin typeface="Calibri"/>
                <a:cs typeface="Calibri"/>
              </a:rPr>
              <a:t> </a:t>
            </a:r>
            <a:r>
              <a:rPr sz="2100" b="1" u="sng" dirty="0">
                <a:solidFill>
                  <a:srgbClr val="39629D"/>
                </a:solidFill>
                <a:uFill>
                  <a:solidFill>
                    <a:srgbClr val="39629D"/>
                  </a:solidFill>
                </a:uFill>
                <a:latin typeface="Calibri"/>
                <a:cs typeface="Calibri"/>
              </a:rPr>
              <a:t>not</a:t>
            </a:r>
            <a:r>
              <a:rPr sz="2100" b="1" u="none" spc="-60" dirty="0">
                <a:solidFill>
                  <a:srgbClr val="39629D"/>
                </a:solidFill>
                <a:latin typeface="Calibri"/>
                <a:cs typeface="Calibri"/>
              </a:rPr>
              <a:t> </a:t>
            </a:r>
            <a:r>
              <a:rPr sz="2100" u="none" dirty="0">
                <a:solidFill>
                  <a:srgbClr val="39629D"/>
                </a:solidFill>
                <a:latin typeface="Calibri"/>
                <a:cs typeface="Calibri"/>
              </a:rPr>
              <a:t>be</a:t>
            </a:r>
            <a:r>
              <a:rPr sz="2100" u="none" spc="-40" dirty="0">
                <a:solidFill>
                  <a:srgbClr val="39629D"/>
                </a:solidFill>
                <a:latin typeface="Calibri"/>
                <a:cs typeface="Calibri"/>
              </a:rPr>
              <a:t> </a:t>
            </a:r>
            <a:r>
              <a:rPr sz="2100" u="none" dirty="0">
                <a:solidFill>
                  <a:srgbClr val="39629D"/>
                </a:solidFill>
                <a:latin typeface="Calibri"/>
                <a:cs typeface="Calibri"/>
              </a:rPr>
              <a:t>considered</a:t>
            </a:r>
            <a:r>
              <a:rPr sz="2100" u="none" spc="-30" dirty="0">
                <a:solidFill>
                  <a:srgbClr val="39629D"/>
                </a:solidFill>
                <a:latin typeface="Calibri"/>
                <a:cs typeface="Calibri"/>
              </a:rPr>
              <a:t> </a:t>
            </a:r>
            <a:r>
              <a:rPr sz="2100" u="none" dirty="0">
                <a:solidFill>
                  <a:srgbClr val="39629D"/>
                </a:solidFill>
                <a:latin typeface="Calibri"/>
                <a:cs typeface="Calibri"/>
              </a:rPr>
              <a:t>for</a:t>
            </a:r>
            <a:r>
              <a:rPr sz="2100" u="none" spc="-30" dirty="0">
                <a:solidFill>
                  <a:srgbClr val="39629D"/>
                </a:solidFill>
                <a:latin typeface="Calibri"/>
                <a:cs typeface="Calibri"/>
              </a:rPr>
              <a:t> </a:t>
            </a:r>
            <a:r>
              <a:rPr sz="2100" u="none" spc="-10" dirty="0">
                <a:solidFill>
                  <a:srgbClr val="39629D"/>
                </a:solidFill>
                <a:latin typeface="Calibri"/>
                <a:cs typeface="Calibri"/>
              </a:rPr>
              <a:t>funding</a:t>
            </a:r>
            <a:endParaRPr sz="2100" dirty="0">
              <a:latin typeface="Calibri"/>
              <a:cs typeface="Calibri"/>
            </a:endParaRPr>
          </a:p>
          <a:p>
            <a:pPr marL="523875" lvl="1" indent="-227965">
              <a:lnSpc>
                <a:spcPct val="100000"/>
              </a:lnSpc>
              <a:spcBef>
                <a:spcPts val="50"/>
              </a:spcBef>
              <a:buClr>
                <a:srgbClr val="DA1F28"/>
              </a:buClr>
              <a:buFont typeface="Verdana"/>
              <a:buChar char="◦"/>
              <a:tabLst>
                <a:tab pos="523875" algn="l"/>
              </a:tabLst>
            </a:pPr>
            <a:r>
              <a:rPr sz="2100" dirty="0">
                <a:solidFill>
                  <a:srgbClr val="39629D"/>
                </a:solidFill>
                <a:latin typeface="Calibri"/>
                <a:cs typeface="Calibri"/>
              </a:rPr>
              <a:t>This</a:t>
            </a:r>
            <a:r>
              <a:rPr sz="2100" spc="-40" dirty="0">
                <a:solidFill>
                  <a:srgbClr val="39629D"/>
                </a:solidFill>
                <a:latin typeface="Calibri"/>
                <a:cs typeface="Calibri"/>
              </a:rPr>
              <a:t> </a:t>
            </a:r>
            <a:r>
              <a:rPr sz="2100" dirty="0">
                <a:solidFill>
                  <a:srgbClr val="39629D"/>
                </a:solidFill>
                <a:latin typeface="Calibri"/>
                <a:cs typeface="Calibri"/>
              </a:rPr>
              <a:t>total</a:t>
            </a:r>
            <a:r>
              <a:rPr sz="2100" spc="-55" dirty="0">
                <a:solidFill>
                  <a:srgbClr val="39629D"/>
                </a:solidFill>
                <a:latin typeface="Calibri"/>
                <a:cs typeface="Calibri"/>
              </a:rPr>
              <a:t> </a:t>
            </a:r>
            <a:r>
              <a:rPr sz="2100" dirty="0">
                <a:solidFill>
                  <a:srgbClr val="39629D"/>
                </a:solidFill>
                <a:latin typeface="Calibri"/>
                <a:cs typeface="Calibri"/>
              </a:rPr>
              <a:t>is</a:t>
            </a:r>
            <a:r>
              <a:rPr sz="2100" spc="-35" dirty="0">
                <a:solidFill>
                  <a:srgbClr val="39629D"/>
                </a:solidFill>
                <a:latin typeface="Calibri"/>
                <a:cs typeface="Calibri"/>
              </a:rPr>
              <a:t> </a:t>
            </a:r>
            <a:r>
              <a:rPr sz="2100" dirty="0">
                <a:solidFill>
                  <a:srgbClr val="39629D"/>
                </a:solidFill>
                <a:latin typeface="Calibri"/>
                <a:cs typeface="Calibri"/>
              </a:rPr>
              <a:t>not</a:t>
            </a:r>
            <a:r>
              <a:rPr sz="2100" spc="-50" dirty="0">
                <a:solidFill>
                  <a:srgbClr val="39629D"/>
                </a:solidFill>
                <a:latin typeface="Calibri"/>
                <a:cs typeface="Calibri"/>
              </a:rPr>
              <a:t> </a:t>
            </a:r>
            <a:r>
              <a:rPr sz="2100" dirty="0">
                <a:solidFill>
                  <a:srgbClr val="39629D"/>
                </a:solidFill>
                <a:latin typeface="Calibri"/>
                <a:cs typeface="Calibri"/>
              </a:rPr>
              <a:t>inclusive</a:t>
            </a:r>
            <a:r>
              <a:rPr sz="2100" spc="-10" dirty="0">
                <a:solidFill>
                  <a:srgbClr val="39629D"/>
                </a:solidFill>
                <a:latin typeface="Calibri"/>
                <a:cs typeface="Calibri"/>
              </a:rPr>
              <a:t> </a:t>
            </a:r>
            <a:r>
              <a:rPr sz="2100" dirty="0">
                <a:solidFill>
                  <a:srgbClr val="39629D"/>
                </a:solidFill>
                <a:latin typeface="Calibri"/>
                <a:cs typeface="Calibri"/>
              </a:rPr>
              <a:t>of</a:t>
            </a:r>
            <a:r>
              <a:rPr sz="2100" spc="-50" dirty="0">
                <a:solidFill>
                  <a:srgbClr val="39629D"/>
                </a:solidFill>
                <a:latin typeface="Calibri"/>
                <a:cs typeface="Calibri"/>
              </a:rPr>
              <a:t> </a:t>
            </a:r>
            <a:r>
              <a:rPr sz="2100" dirty="0">
                <a:solidFill>
                  <a:srgbClr val="39629D"/>
                </a:solidFill>
                <a:latin typeface="Calibri"/>
                <a:cs typeface="Calibri"/>
              </a:rPr>
              <a:t>any</a:t>
            </a:r>
            <a:r>
              <a:rPr sz="2100" spc="-55" dirty="0">
                <a:solidFill>
                  <a:srgbClr val="39629D"/>
                </a:solidFill>
                <a:latin typeface="Calibri"/>
                <a:cs typeface="Calibri"/>
              </a:rPr>
              <a:t> </a:t>
            </a:r>
            <a:r>
              <a:rPr sz="2100" spc="-20" dirty="0">
                <a:solidFill>
                  <a:srgbClr val="39629D"/>
                </a:solidFill>
                <a:latin typeface="Calibri"/>
                <a:cs typeface="Calibri"/>
              </a:rPr>
              <a:t>DV/SA</a:t>
            </a:r>
            <a:r>
              <a:rPr sz="2100" spc="-70" dirty="0">
                <a:solidFill>
                  <a:srgbClr val="39629D"/>
                </a:solidFill>
                <a:latin typeface="Calibri"/>
                <a:cs typeface="Calibri"/>
              </a:rPr>
              <a:t> </a:t>
            </a:r>
            <a:r>
              <a:rPr sz="2100" dirty="0">
                <a:solidFill>
                  <a:srgbClr val="39629D"/>
                </a:solidFill>
                <a:latin typeface="Calibri"/>
                <a:cs typeface="Calibri"/>
              </a:rPr>
              <a:t>or</a:t>
            </a:r>
            <a:r>
              <a:rPr sz="2100" spc="-35" dirty="0">
                <a:solidFill>
                  <a:srgbClr val="39629D"/>
                </a:solidFill>
                <a:latin typeface="Calibri"/>
                <a:cs typeface="Calibri"/>
              </a:rPr>
              <a:t> </a:t>
            </a:r>
            <a:r>
              <a:rPr sz="2100" dirty="0">
                <a:solidFill>
                  <a:srgbClr val="39629D"/>
                </a:solidFill>
                <a:latin typeface="Calibri"/>
                <a:cs typeface="Calibri"/>
              </a:rPr>
              <a:t>CAC</a:t>
            </a:r>
            <a:r>
              <a:rPr sz="2100" spc="-35" dirty="0">
                <a:solidFill>
                  <a:srgbClr val="39629D"/>
                </a:solidFill>
                <a:latin typeface="Calibri"/>
                <a:cs typeface="Calibri"/>
              </a:rPr>
              <a:t> </a:t>
            </a:r>
            <a:r>
              <a:rPr sz="2100" dirty="0">
                <a:solidFill>
                  <a:srgbClr val="39629D"/>
                </a:solidFill>
                <a:latin typeface="Calibri"/>
                <a:cs typeface="Calibri"/>
              </a:rPr>
              <a:t>Basic</a:t>
            </a:r>
            <a:r>
              <a:rPr sz="2100" spc="-40" dirty="0">
                <a:solidFill>
                  <a:srgbClr val="39629D"/>
                </a:solidFill>
                <a:latin typeface="Calibri"/>
                <a:cs typeface="Calibri"/>
              </a:rPr>
              <a:t> </a:t>
            </a:r>
            <a:r>
              <a:rPr sz="2100" dirty="0">
                <a:solidFill>
                  <a:srgbClr val="39629D"/>
                </a:solidFill>
                <a:latin typeface="Calibri"/>
                <a:cs typeface="Calibri"/>
              </a:rPr>
              <a:t>Services</a:t>
            </a:r>
            <a:r>
              <a:rPr sz="2100" spc="-30" dirty="0">
                <a:solidFill>
                  <a:srgbClr val="39629D"/>
                </a:solidFill>
                <a:latin typeface="Calibri"/>
                <a:cs typeface="Calibri"/>
              </a:rPr>
              <a:t> </a:t>
            </a:r>
            <a:r>
              <a:rPr sz="2100" spc="-10" dirty="0">
                <a:solidFill>
                  <a:srgbClr val="39629D"/>
                </a:solidFill>
                <a:latin typeface="Calibri"/>
                <a:cs typeface="Calibri"/>
              </a:rPr>
              <a:t>projects</a:t>
            </a:r>
            <a:endParaRPr lang="en-US" sz="2100" spc="-10" dirty="0">
              <a:solidFill>
                <a:srgbClr val="39629D"/>
              </a:solidFill>
              <a:latin typeface="Calibri"/>
              <a:cs typeface="Calibri"/>
            </a:endParaRPr>
          </a:p>
          <a:p>
            <a:pPr marL="295910" lvl="1">
              <a:lnSpc>
                <a:spcPct val="100000"/>
              </a:lnSpc>
              <a:spcBef>
                <a:spcPts val="50"/>
              </a:spcBef>
              <a:buClr>
                <a:srgbClr val="DA1F28"/>
              </a:buClr>
              <a:tabLst>
                <a:tab pos="523875" algn="l"/>
              </a:tabLst>
            </a:pPr>
            <a:endParaRPr sz="2100" dirty="0">
              <a:latin typeface="Calibri"/>
              <a:cs typeface="Calibri"/>
            </a:endParaRPr>
          </a:p>
          <a:p>
            <a:pPr marL="268605" marR="121285" indent="-256540">
              <a:lnSpc>
                <a:spcPts val="2700"/>
              </a:lnSpc>
              <a:spcAft>
                <a:spcPts val="600"/>
              </a:spcAft>
              <a:buClr>
                <a:srgbClr val="DA1F28"/>
              </a:buClr>
              <a:buSzPct val="68000"/>
              <a:buFont typeface="Wingdings 3"/>
              <a:buChar char=""/>
              <a:tabLst>
                <a:tab pos="268605" algn="l"/>
                <a:tab pos="7355205" algn="l"/>
              </a:tabLst>
            </a:pPr>
            <a:r>
              <a:rPr lang="en-US" sz="2500" b="1" dirty="0">
                <a:solidFill>
                  <a:srgbClr val="39629D"/>
                </a:solidFill>
                <a:latin typeface="Calibri"/>
                <a:cs typeface="Calibri"/>
              </a:rPr>
              <a:t>Caps</a:t>
            </a:r>
            <a:r>
              <a:rPr sz="2500" b="1" dirty="0">
                <a:solidFill>
                  <a:srgbClr val="39629D"/>
                </a:solidFill>
                <a:latin typeface="Calibri"/>
                <a:cs typeface="Calibri"/>
              </a:rPr>
              <a:t>:</a:t>
            </a:r>
            <a:r>
              <a:rPr sz="2500" b="1" spc="-80" dirty="0">
                <a:solidFill>
                  <a:srgbClr val="39629D"/>
                </a:solidFill>
                <a:latin typeface="Calibri"/>
                <a:cs typeface="Calibri"/>
              </a:rPr>
              <a:t> </a:t>
            </a:r>
            <a:r>
              <a:rPr sz="2500" dirty="0">
                <a:solidFill>
                  <a:srgbClr val="39629D"/>
                </a:solidFill>
                <a:latin typeface="Calibri"/>
                <a:cs typeface="Calibri"/>
              </a:rPr>
              <a:t>There</a:t>
            </a:r>
            <a:r>
              <a:rPr sz="2500" spc="-45" dirty="0">
                <a:solidFill>
                  <a:srgbClr val="39629D"/>
                </a:solidFill>
                <a:latin typeface="Calibri"/>
                <a:cs typeface="Calibri"/>
              </a:rPr>
              <a:t> </a:t>
            </a:r>
            <a:r>
              <a:rPr sz="2500" dirty="0">
                <a:solidFill>
                  <a:srgbClr val="39629D"/>
                </a:solidFill>
                <a:latin typeface="Calibri"/>
                <a:cs typeface="Calibri"/>
              </a:rPr>
              <a:t>are</a:t>
            </a:r>
            <a:r>
              <a:rPr sz="2500" spc="-55" dirty="0">
                <a:solidFill>
                  <a:srgbClr val="39629D"/>
                </a:solidFill>
                <a:latin typeface="Calibri"/>
                <a:cs typeface="Calibri"/>
              </a:rPr>
              <a:t> </a:t>
            </a:r>
            <a:r>
              <a:rPr sz="2500" dirty="0">
                <a:solidFill>
                  <a:srgbClr val="39629D"/>
                </a:solidFill>
                <a:latin typeface="Calibri"/>
                <a:cs typeface="Calibri"/>
              </a:rPr>
              <a:t>now</a:t>
            </a:r>
            <a:r>
              <a:rPr sz="2500" spc="-55" dirty="0">
                <a:solidFill>
                  <a:srgbClr val="39629D"/>
                </a:solidFill>
                <a:latin typeface="Calibri"/>
                <a:cs typeface="Calibri"/>
              </a:rPr>
              <a:t> </a:t>
            </a:r>
            <a:r>
              <a:rPr sz="2500" dirty="0">
                <a:solidFill>
                  <a:srgbClr val="39629D"/>
                </a:solidFill>
                <a:latin typeface="Calibri"/>
                <a:cs typeface="Calibri"/>
              </a:rPr>
              <a:t>caps</a:t>
            </a:r>
            <a:r>
              <a:rPr sz="2500" spc="-55" dirty="0">
                <a:solidFill>
                  <a:srgbClr val="39629D"/>
                </a:solidFill>
                <a:latin typeface="Calibri"/>
                <a:cs typeface="Calibri"/>
              </a:rPr>
              <a:t> </a:t>
            </a:r>
            <a:r>
              <a:rPr sz="2500" dirty="0">
                <a:solidFill>
                  <a:srgbClr val="39629D"/>
                </a:solidFill>
                <a:latin typeface="Calibri"/>
                <a:cs typeface="Calibri"/>
              </a:rPr>
              <a:t>in</a:t>
            </a:r>
            <a:r>
              <a:rPr sz="2500" spc="-65" dirty="0">
                <a:solidFill>
                  <a:srgbClr val="39629D"/>
                </a:solidFill>
                <a:latin typeface="Calibri"/>
                <a:cs typeface="Calibri"/>
              </a:rPr>
              <a:t> </a:t>
            </a:r>
            <a:r>
              <a:rPr sz="2500" dirty="0">
                <a:solidFill>
                  <a:srgbClr val="39629D"/>
                </a:solidFill>
                <a:latin typeface="Calibri"/>
                <a:cs typeface="Calibri"/>
              </a:rPr>
              <a:t>place</a:t>
            </a:r>
            <a:r>
              <a:rPr sz="2500" spc="-45" dirty="0">
                <a:solidFill>
                  <a:srgbClr val="39629D"/>
                </a:solidFill>
                <a:latin typeface="Calibri"/>
                <a:cs typeface="Calibri"/>
              </a:rPr>
              <a:t> </a:t>
            </a:r>
            <a:r>
              <a:rPr sz="2500" dirty="0">
                <a:solidFill>
                  <a:srgbClr val="39629D"/>
                </a:solidFill>
                <a:latin typeface="Calibri"/>
                <a:cs typeface="Calibri"/>
              </a:rPr>
              <a:t>for</a:t>
            </a:r>
            <a:r>
              <a:rPr sz="2500" spc="-60" dirty="0">
                <a:solidFill>
                  <a:srgbClr val="39629D"/>
                </a:solidFill>
                <a:latin typeface="Calibri"/>
                <a:cs typeface="Calibri"/>
              </a:rPr>
              <a:t> </a:t>
            </a:r>
            <a:r>
              <a:rPr sz="2500" dirty="0">
                <a:solidFill>
                  <a:srgbClr val="39629D"/>
                </a:solidFill>
                <a:latin typeface="Calibri"/>
                <a:cs typeface="Calibri"/>
              </a:rPr>
              <a:t>each</a:t>
            </a:r>
            <a:r>
              <a:rPr sz="2500" spc="-50" dirty="0">
                <a:solidFill>
                  <a:srgbClr val="39629D"/>
                </a:solidFill>
                <a:latin typeface="Calibri"/>
                <a:cs typeface="Calibri"/>
              </a:rPr>
              <a:t> </a:t>
            </a:r>
            <a:r>
              <a:rPr sz="2500" spc="-10" dirty="0">
                <a:solidFill>
                  <a:srgbClr val="39629D"/>
                </a:solidFill>
                <a:latin typeface="Calibri"/>
                <a:cs typeface="Calibri"/>
              </a:rPr>
              <a:t>priority.</a:t>
            </a:r>
            <a:r>
              <a:rPr lang="en-US" sz="2500" spc="-10" dirty="0">
                <a:solidFill>
                  <a:srgbClr val="39629D"/>
                </a:solidFill>
                <a:latin typeface="Calibri"/>
                <a:cs typeface="Calibri"/>
              </a:rPr>
              <a:t> </a:t>
            </a:r>
            <a:r>
              <a:rPr sz="2500" spc="-80" dirty="0">
                <a:solidFill>
                  <a:srgbClr val="39629D"/>
                </a:solidFill>
                <a:latin typeface="Calibri"/>
                <a:cs typeface="Calibri"/>
              </a:rPr>
              <a:t>You </a:t>
            </a:r>
            <a:r>
              <a:rPr sz="2500" dirty="0">
                <a:solidFill>
                  <a:srgbClr val="39629D"/>
                </a:solidFill>
                <a:latin typeface="Calibri"/>
                <a:cs typeface="Calibri"/>
              </a:rPr>
              <a:t>must</a:t>
            </a:r>
            <a:r>
              <a:rPr sz="2500" spc="-45" dirty="0">
                <a:solidFill>
                  <a:srgbClr val="39629D"/>
                </a:solidFill>
                <a:latin typeface="Calibri"/>
                <a:cs typeface="Calibri"/>
              </a:rPr>
              <a:t> </a:t>
            </a:r>
            <a:r>
              <a:rPr sz="2500" dirty="0">
                <a:solidFill>
                  <a:srgbClr val="39629D"/>
                </a:solidFill>
                <a:latin typeface="Calibri"/>
                <a:cs typeface="Calibri"/>
              </a:rPr>
              <a:t>apply</a:t>
            </a:r>
            <a:r>
              <a:rPr sz="2500" spc="-55" dirty="0">
                <a:solidFill>
                  <a:srgbClr val="39629D"/>
                </a:solidFill>
                <a:latin typeface="Calibri"/>
                <a:cs typeface="Calibri"/>
              </a:rPr>
              <a:t> </a:t>
            </a:r>
            <a:r>
              <a:rPr sz="2500" dirty="0">
                <a:solidFill>
                  <a:srgbClr val="39629D"/>
                </a:solidFill>
                <a:latin typeface="Calibri"/>
                <a:cs typeface="Calibri"/>
              </a:rPr>
              <a:t>for</a:t>
            </a:r>
            <a:r>
              <a:rPr sz="2500" spc="-55" dirty="0">
                <a:solidFill>
                  <a:srgbClr val="39629D"/>
                </a:solidFill>
                <a:latin typeface="Calibri"/>
                <a:cs typeface="Calibri"/>
              </a:rPr>
              <a:t> </a:t>
            </a:r>
            <a:r>
              <a:rPr lang="en-US" sz="2500" spc="-55" dirty="0">
                <a:solidFill>
                  <a:srgbClr val="39629D"/>
                </a:solidFill>
                <a:latin typeface="Calibri"/>
                <a:cs typeface="Calibri"/>
              </a:rPr>
              <a:t>no more than </a:t>
            </a:r>
            <a:r>
              <a:rPr sz="2500" dirty="0">
                <a:solidFill>
                  <a:srgbClr val="39629D"/>
                </a:solidFill>
                <a:latin typeface="Calibri"/>
                <a:cs typeface="Calibri"/>
              </a:rPr>
              <a:t>the</a:t>
            </a:r>
            <a:r>
              <a:rPr sz="2500" spc="-55" dirty="0">
                <a:solidFill>
                  <a:srgbClr val="39629D"/>
                </a:solidFill>
                <a:latin typeface="Calibri"/>
                <a:cs typeface="Calibri"/>
              </a:rPr>
              <a:t> </a:t>
            </a:r>
            <a:r>
              <a:rPr sz="2500" dirty="0">
                <a:solidFill>
                  <a:srgbClr val="39629D"/>
                </a:solidFill>
                <a:latin typeface="Calibri"/>
                <a:cs typeface="Calibri"/>
              </a:rPr>
              <a:t>cap</a:t>
            </a:r>
            <a:r>
              <a:rPr sz="2500" spc="-50" dirty="0">
                <a:solidFill>
                  <a:srgbClr val="39629D"/>
                </a:solidFill>
                <a:latin typeface="Calibri"/>
                <a:cs typeface="Calibri"/>
              </a:rPr>
              <a:t> </a:t>
            </a:r>
            <a:r>
              <a:rPr sz="2500" dirty="0">
                <a:solidFill>
                  <a:srgbClr val="39629D"/>
                </a:solidFill>
                <a:latin typeface="Calibri"/>
                <a:cs typeface="Calibri"/>
              </a:rPr>
              <a:t>amount</a:t>
            </a:r>
            <a:r>
              <a:rPr sz="2500" spc="-10" dirty="0">
                <a:solidFill>
                  <a:srgbClr val="39629D"/>
                </a:solidFill>
                <a:latin typeface="Calibri"/>
                <a:cs typeface="Calibri"/>
              </a:rPr>
              <a:t>.</a:t>
            </a:r>
            <a:endParaRPr sz="2500" dirty="0">
              <a:latin typeface="Calibri"/>
              <a:cs typeface="Calibri"/>
            </a:endParaRPr>
          </a:p>
          <a:p>
            <a:pPr marL="268605" marR="133985" indent="-256540">
              <a:lnSpc>
                <a:spcPts val="2700"/>
              </a:lnSpc>
              <a:buClr>
                <a:srgbClr val="DA1F28"/>
              </a:buClr>
              <a:buSzPct val="68000"/>
              <a:buFont typeface="Wingdings 3"/>
              <a:buChar char=""/>
              <a:tabLst>
                <a:tab pos="268605" algn="l"/>
              </a:tabLst>
            </a:pPr>
            <a:r>
              <a:rPr sz="2500" dirty="0">
                <a:solidFill>
                  <a:srgbClr val="39629D"/>
                </a:solidFill>
                <a:latin typeface="Calibri"/>
                <a:cs typeface="Calibri"/>
              </a:rPr>
              <a:t>Awards</a:t>
            </a:r>
            <a:r>
              <a:rPr sz="2500" spc="-60" dirty="0">
                <a:solidFill>
                  <a:srgbClr val="39629D"/>
                </a:solidFill>
                <a:latin typeface="Calibri"/>
                <a:cs typeface="Calibri"/>
              </a:rPr>
              <a:t> </a:t>
            </a:r>
            <a:r>
              <a:rPr sz="2500" dirty="0">
                <a:solidFill>
                  <a:srgbClr val="39629D"/>
                </a:solidFill>
                <a:latin typeface="Calibri"/>
                <a:cs typeface="Calibri"/>
              </a:rPr>
              <a:t>under</a:t>
            </a:r>
            <a:r>
              <a:rPr sz="2500" spc="-55" dirty="0">
                <a:solidFill>
                  <a:srgbClr val="39629D"/>
                </a:solidFill>
                <a:latin typeface="Calibri"/>
                <a:cs typeface="Calibri"/>
              </a:rPr>
              <a:t> </a:t>
            </a:r>
            <a:r>
              <a:rPr sz="2500" dirty="0">
                <a:solidFill>
                  <a:srgbClr val="39629D"/>
                </a:solidFill>
                <a:latin typeface="Calibri"/>
                <a:cs typeface="Calibri"/>
              </a:rPr>
              <a:t>the</a:t>
            </a:r>
            <a:r>
              <a:rPr sz="2500" spc="-55" dirty="0">
                <a:solidFill>
                  <a:srgbClr val="39629D"/>
                </a:solidFill>
                <a:latin typeface="Calibri"/>
                <a:cs typeface="Calibri"/>
              </a:rPr>
              <a:t> </a:t>
            </a:r>
            <a:r>
              <a:rPr sz="2500" dirty="0">
                <a:solidFill>
                  <a:srgbClr val="39629D"/>
                </a:solidFill>
                <a:latin typeface="Calibri"/>
                <a:cs typeface="Calibri"/>
              </a:rPr>
              <a:t>VOCA</a:t>
            </a:r>
            <a:r>
              <a:rPr sz="2500" spc="-60" dirty="0">
                <a:solidFill>
                  <a:srgbClr val="39629D"/>
                </a:solidFill>
                <a:latin typeface="Calibri"/>
                <a:cs typeface="Calibri"/>
              </a:rPr>
              <a:t> </a:t>
            </a:r>
            <a:r>
              <a:rPr sz="2500" spc="-10" dirty="0">
                <a:solidFill>
                  <a:srgbClr val="39629D"/>
                </a:solidFill>
                <a:latin typeface="Calibri"/>
                <a:cs typeface="Calibri"/>
              </a:rPr>
              <a:t>program</a:t>
            </a:r>
            <a:r>
              <a:rPr sz="2500" spc="-85" dirty="0">
                <a:solidFill>
                  <a:srgbClr val="39629D"/>
                </a:solidFill>
                <a:latin typeface="Calibri"/>
                <a:cs typeface="Calibri"/>
              </a:rPr>
              <a:t> </a:t>
            </a:r>
            <a:r>
              <a:rPr sz="2500" dirty="0">
                <a:solidFill>
                  <a:srgbClr val="39629D"/>
                </a:solidFill>
                <a:latin typeface="Calibri"/>
                <a:cs typeface="Calibri"/>
              </a:rPr>
              <a:t>will</a:t>
            </a:r>
            <a:r>
              <a:rPr sz="2500" spc="-60" dirty="0">
                <a:solidFill>
                  <a:srgbClr val="39629D"/>
                </a:solidFill>
                <a:latin typeface="Calibri"/>
                <a:cs typeface="Calibri"/>
              </a:rPr>
              <a:t> </a:t>
            </a:r>
            <a:r>
              <a:rPr sz="2500" dirty="0">
                <a:solidFill>
                  <a:srgbClr val="39629D"/>
                </a:solidFill>
                <a:latin typeface="Calibri"/>
                <a:cs typeface="Calibri"/>
              </a:rPr>
              <a:t>be</a:t>
            </a:r>
            <a:r>
              <a:rPr sz="2500" spc="-60" dirty="0">
                <a:solidFill>
                  <a:srgbClr val="39629D"/>
                </a:solidFill>
                <a:latin typeface="Calibri"/>
                <a:cs typeface="Calibri"/>
              </a:rPr>
              <a:t> </a:t>
            </a:r>
            <a:r>
              <a:rPr sz="2500" dirty="0">
                <a:solidFill>
                  <a:srgbClr val="39629D"/>
                </a:solidFill>
                <a:latin typeface="Calibri"/>
                <a:cs typeface="Calibri"/>
              </a:rPr>
              <a:t>made</a:t>
            </a:r>
            <a:r>
              <a:rPr sz="2500" spc="-55" dirty="0">
                <a:solidFill>
                  <a:srgbClr val="39629D"/>
                </a:solidFill>
                <a:latin typeface="Calibri"/>
                <a:cs typeface="Calibri"/>
              </a:rPr>
              <a:t> </a:t>
            </a:r>
            <a:r>
              <a:rPr sz="2500" dirty="0">
                <a:solidFill>
                  <a:srgbClr val="39629D"/>
                </a:solidFill>
                <a:latin typeface="Calibri"/>
                <a:cs typeface="Calibri"/>
              </a:rPr>
              <a:t>for</a:t>
            </a:r>
            <a:r>
              <a:rPr sz="2500" spc="-60" dirty="0">
                <a:solidFill>
                  <a:srgbClr val="39629D"/>
                </a:solidFill>
                <a:latin typeface="Calibri"/>
                <a:cs typeface="Calibri"/>
              </a:rPr>
              <a:t> </a:t>
            </a:r>
            <a:r>
              <a:rPr sz="2500" spc="-50" dirty="0">
                <a:solidFill>
                  <a:srgbClr val="39629D"/>
                </a:solidFill>
                <a:latin typeface="Calibri"/>
                <a:cs typeface="Calibri"/>
              </a:rPr>
              <a:t>a </a:t>
            </a:r>
            <a:r>
              <a:rPr sz="2500" dirty="0">
                <a:solidFill>
                  <a:srgbClr val="39629D"/>
                </a:solidFill>
                <a:latin typeface="Calibri"/>
                <a:cs typeface="Calibri"/>
              </a:rPr>
              <a:t>funding</a:t>
            </a:r>
            <a:r>
              <a:rPr sz="2500" spc="-55" dirty="0">
                <a:solidFill>
                  <a:srgbClr val="39629D"/>
                </a:solidFill>
                <a:latin typeface="Calibri"/>
                <a:cs typeface="Calibri"/>
              </a:rPr>
              <a:t> </a:t>
            </a:r>
            <a:r>
              <a:rPr sz="2500" dirty="0">
                <a:solidFill>
                  <a:srgbClr val="39629D"/>
                </a:solidFill>
                <a:latin typeface="Calibri"/>
                <a:cs typeface="Calibri"/>
              </a:rPr>
              <a:t>period</a:t>
            </a:r>
            <a:r>
              <a:rPr sz="2500" spc="-75" dirty="0">
                <a:solidFill>
                  <a:srgbClr val="39629D"/>
                </a:solidFill>
                <a:latin typeface="Calibri"/>
                <a:cs typeface="Calibri"/>
              </a:rPr>
              <a:t> </a:t>
            </a:r>
            <a:r>
              <a:rPr sz="2500" dirty="0">
                <a:solidFill>
                  <a:srgbClr val="39629D"/>
                </a:solidFill>
                <a:latin typeface="Calibri"/>
                <a:cs typeface="Calibri"/>
              </a:rPr>
              <a:t>not</a:t>
            </a:r>
            <a:r>
              <a:rPr sz="2500" spc="-75" dirty="0">
                <a:solidFill>
                  <a:srgbClr val="39629D"/>
                </a:solidFill>
                <a:latin typeface="Calibri"/>
                <a:cs typeface="Calibri"/>
              </a:rPr>
              <a:t> </a:t>
            </a:r>
            <a:r>
              <a:rPr sz="2500" dirty="0">
                <a:solidFill>
                  <a:srgbClr val="39629D"/>
                </a:solidFill>
                <a:latin typeface="Calibri"/>
                <a:cs typeface="Calibri"/>
              </a:rPr>
              <a:t>to</a:t>
            </a:r>
            <a:r>
              <a:rPr sz="2500" spc="-80" dirty="0">
                <a:solidFill>
                  <a:srgbClr val="39629D"/>
                </a:solidFill>
                <a:latin typeface="Calibri"/>
                <a:cs typeface="Calibri"/>
              </a:rPr>
              <a:t> </a:t>
            </a:r>
            <a:r>
              <a:rPr sz="2500" spc="-10" dirty="0">
                <a:solidFill>
                  <a:srgbClr val="39629D"/>
                </a:solidFill>
                <a:latin typeface="Calibri"/>
                <a:cs typeface="Calibri"/>
              </a:rPr>
              <a:t>exceed</a:t>
            </a:r>
            <a:r>
              <a:rPr sz="2500" spc="-50" dirty="0">
                <a:solidFill>
                  <a:srgbClr val="39629D"/>
                </a:solidFill>
                <a:latin typeface="Calibri"/>
                <a:cs typeface="Calibri"/>
              </a:rPr>
              <a:t> </a:t>
            </a:r>
            <a:r>
              <a:rPr sz="2500" dirty="0">
                <a:solidFill>
                  <a:srgbClr val="39629D"/>
                </a:solidFill>
                <a:latin typeface="Calibri"/>
                <a:cs typeface="Calibri"/>
              </a:rPr>
              <a:t>t</a:t>
            </a:r>
            <a:r>
              <a:rPr lang="en-US" sz="2500" dirty="0">
                <a:solidFill>
                  <a:srgbClr val="39629D"/>
                </a:solidFill>
                <a:latin typeface="Calibri"/>
                <a:cs typeface="Calibri"/>
              </a:rPr>
              <a:t>hree</a:t>
            </a:r>
            <a:r>
              <a:rPr sz="2500" spc="-80" dirty="0">
                <a:solidFill>
                  <a:srgbClr val="39629D"/>
                </a:solidFill>
                <a:latin typeface="Calibri"/>
                <a:cs typeface="Calibri"/>
              </a:rPr>
              <a:t> </a:t>
            </a:r>
            <a:r>
              <a:rPr sz="2500" dirty="0">
                <a:solidFill>
                  <a:srgbClr val="39629D"/>
                </a:solidFill>
                <a:latin typeface="Calibri"/>
                <a:cs typeface="Calibri"/>
              </a:rPr>
              <a:t>years</a:t>
            </a:r>
            <a:r>
              <a:rPr sz="2500" spc="-55" dirty="0">
                <a:solidFill>
                  <a:srgbClr val="39629D"/>
                </a:solidFill>
                <a:latin typeface="Calibri"/>
                <a:cs typeface="Calibri"/>
              </a:rPr>
              <a:t> </a:t>
            </a:r>
            <a:r>
              <a:rPr sz="2500" dirty="0">
                <a:solidFill>
                  <a:srgbClr val="39629D"/>
                </a:solidFill>
                <a:latin typeface="Calibri"/>
                <a:cs typeface="Calibri"/>
              </a:rPr>
              <a:t>per</a:t>
            </a:r>
            <a:r>
              <a:rPr sz="2500" spc="-55" dirty="0">
                <a:solidFill>
                  <a:srgbClr val="39629D"/>
                </a:solidFill>
                <a:latin typeface="Calibri"/>
                <a:cs typeface="Calibri"/>
              </a:rPr>
              <a:t> </a:t>
            </a:r>
            <a:r>
              <a:rPr sz="2500" dirty="0">
                <a:solidFill>
                  <a:srgbClr val="39629D"/>
                </a:solidFill>
                <a:latin typeface="Calibri"/>
                <a:cs typeface="Calibri"/>
              </a:rPr>
              <a:t>funded</a:t>
            </a:r>
            <a:r>
              <a:rPr sz="2500" spc="-60" dirty="0">
                <a:solidFill>
                  <a:srgbClr val="39629D"/>
                </a:solidFill>
                <a:latin typeface="Calibri"/>
                <a:cs typeface="Calibri"/>
              </a:rPr>
              <a:t> </a:t>
            </a:r>
            <a:r>
              <a:rPr sz="2500" spc="-10" dirty="0">
                <a:solidFill>
                  <a:srgbClr val="39629D"/>
                </a:solidFill>
                <a:latin typeface="Calibri"/>
                <a:cs typeface="Calibri"/>
              </a:rPr>
              <a:t>project</a:t>
            </a:r>
            <a:r>
              <a:rPr lang="en-US" sz="2500" spc="-10" dirty="0">
                <a:solidFill>
                  <a:srgbClr val="39629D"/>
                </a:solidFill>
                <a:latin typeface="Calibri"/>
                <a:cs typeface="Calibri"/>
              </a:rPr>
              <a:t>.  Each budget year will be applied for annually.</a:t>
            </a:r>
            <a:endParaRPr sz="2500" dirty="0">
              <a:latin typeface="Calibri"/>
              <a:cs typeface="Calibri"/>
            </a:endParaRPr>
          </a:p>
        </p:txBody>
      </p:sp>
      <p:pic>
        <p:nvPicPr>
          <p:cNvPr id="3" name="object 3"/>
          <p:cNvPicPr/>
          <p:nvPr/>
        </p:nvPicPr>
        <p:blipFill>
          <a:blip r:embed="rId2" cstate="print"/>
          <a:stretch>
            <a:fillRect/>
          </a:stretch>
        </p:blipFill>
        <p:spPr>
          <a:xfrm>
            <a:off x="530351" y="659891"/>
            <a:ext cx="6379463" cy="49529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14</a:t>
            </a:fld>
            <a:endParaRPr spc="-25" dirty="0"/>
          </a:p>
        </p:txBody>
      </p:sp>
      <p:sp>
        <p:nvSpPr>
          <p:cNvPr id="8" name="Date Placeholder 7">
            <a:extLst>
              <a:ext uri="{FF2B5EF4-FFF2-40B4-BE49-F238E27FC236}">
                <a16:creationId xmlns:a16="http://schemas.microsoft.com/office/drawing/2014/main" id="{368F97A3-E38A-C1FE-20E0-5E895C60BFD6}"/>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2BEE87F5-19CB-3090-F11E-14AAEFF951FA}"/>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177769"/>
            <a:ext cx="8326976" cy="4929555"/>
          </a:xfrm>
          <a:prstGeom prst="rect">
            <a:avLst/>
          </a:prstGeom>
        </p:spPr>
        <p:txBody>
          <a:bodyPr vert="horz" wrap="square" lIns="0" tIns="12700" rIns="0" bIns="0" rtlCol="0">
            <a:spAutoFit/>
          </a:bodyPr>
          <a:lstStyle/>
          <a:p>
            <a:pPr marL="268605" marR="1212850"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The</a:t>
            </a:r>
            <a:r>
              <a:rPr sz="2700" spc="-85" dirty="0">
                <a:solidFill>
                  <a:srgbClr val="39629D"/>
                </a:solidFill>
                <a:latin typeface="Calibri"/>
                <a:cs typeface="Calibri"/>
              </a:rPr>
              <a:t> </a:t>
            </a:r>
            <a:r>
              <a:rPr sz="2700" dirty="0">
                <a:solidFill>
                  <a:srgbClr val="39629D"/>
                </a:solidFill>
                <a:latin typeface="Calibri"/>
                <a:cs typeface="Calibri"/>
              </a:rPr>
              <a:t>following</a:t>
            </a:r>
            <a:r>
              <a:rPr sz="2700" spc="-75" dirty="0">
                <a:solidFill>
                  <a:srgbClr val="39629D"/>
                </a:solidFill>
                <a:latin typeface="Calibri"/>
                <a:cs typeface="Calibri"/>
              </a:rPr>
              <a:t> </a:t>
            </a:r>
            <a:r>
              <a:rPr sz="2700" dirty="0">
                <a:solidFill>
                  <a:srgbClr val="39629D"/>
                </a:solidFill>
                <a:latin typeface="Calibri"/>
                <a:cs typeface="Calibri"/>
              </a:rPr>
              <a:t>priority</a:t>
            </a:r>
            <a:r>
              <a:rPr sz="2700" spc="-70" dirty="0">
                <a:solidFill>
                  <a:srgbClr val="39629D"/>
                </a:solidFill>
                <a:latin typeface="Calibri"/>
                <a:cs typeface="Calibri"/>
              </a:rPr>
              <a:t> </a:t>
            </a:r>
            <a:r>
              <a:rPr sz="2700" dirty="0">
                <a:solidFill>
                  <a:srgbClr val="39629D"/>
                </a:solidFill>
                <a:latin typeface="Calibri"/>
                <a:cs typeface="Calibri"/>
              </a:rPr>
              <a:t>categories</a:t>
            </a:r>
            <a:r>
              <a:rPr sz="2700" spc="-90" dirty="0">
                <a:solidFill>
                  <a:srgbClr val="39629D"/>
                </a:solidFill>
                <a:latin typeface="Calibri"/>
                <a:cs typeface="Calibri"/>
              </a:rPr>
              <a:t> </a:t>
            </a:r>
            <a:r>
              <a:rPr sz="2700" dirty="0">
                <a:solidFill>
                  <a:srgbClr val="39629D"/>
                </a:solidFill>
                <a:latin typeface="Calibri"/>
                <a:cs typeface="Calibri"/>
              </a:rPr>
              <a:t>are</a:t>
            </a:r>
            <a:r>
              <a:rPr sz="2700" spc="-80" dirty="0">
                <a:solidFill>
                  <a:srgbClr val="39629D"/>
                </a:solidFill>
                <a:latin typeface="Calibri"/>
                <a:cs typeface="Calibri"/>
              </a:rPr>
              <a:t> </a:t>
            </a:r>
            <a:r>
              <a:rPr sz="2700" dirty="0">
                <a:solidFill>
                  <a:srgbClr val="39629D"/>
                </a:solidFill>
                <a:latin typeface="Calibri"/>
                <a:cs typeface="Calibri"/>
              </a:rPr>
              <a:t>funded</a:t>
            </a:r>
            <a:r>
              <a:rPr sz="2700" spc="-90" dirty="0">
                <a:solidFill>
                  <a:srgbClr val="39629D"/>
                </a:solidFill>
                <a:latin typeface="Calibri"/>
                <a:cs typeface="Calibri"/>
              </a:rPr>
              <a:t> </a:t>
            </a:r>
            <a:r>
              <a:rPr sz="2700" spc="-25" dirty="0">
                <a:solidFill>
                  <a:srgbClr val="39629D"/>
                </a:solidFill>
                <a:latin typeface="Calibri"/>
                <a:cs typeface="Calibri"/>
              </a:rPr>
              <a:t>to </a:t>
            </a:r>
            <a:r>
              <a:rPr sz="2700" dirty="0">
                <a:solidFill>
                  <a:srgbClr val="39629D"/>
                </a:solidFill>
                <a:latin typeface="Calibri"/>
                <a:cs typeface="Calibri"/>
              </a:rPr>
              <a:t>designated</a:t>
            </a:r>
            <a:r>
              <a:rPr sz="2700" spc="-114" dirty="0">
                <a:solidFill>
                  <a:srgbClr val="39629D"/>
                </a:solidFill>
                <a:latin typeface="Calibri"/>
                <a:cs typeface="Calibri"/>
              </a:rPr>
              <a:t> </a:t>
            </a:r>
            <a:r>
              <a:rPr sz="2700" dirty="0">
                <a:solidFill>
                  <a:srgbClr val="39629D"/>
                </a:solidFill>
                <a:latin typeface="Calibri"/>
                <a:cs typeface="Calibri"/>
              </a:rPr>
              <a:t>agencies</a:t>
            </a:r>
            <a:r>
              <a:rPr sz="2700" spc="-114" dirty="0">
                <a:solidFill>
                  <a:srgbClr val="39629D"/>
                </a:solidFill>
                <a:latin typeface="Calibri"/>
                <a:cs typeface="Calibri"/>
              </a:rPr>
              <a:t> </a:t>
            </a:r>
            <a:r>
              <a:rPr sz="2700" spc="-10" dirty="0">
                <a:solidFill>
                  <a:srgbClr val="39629D"/>
                </a:solidFill>
                <a:latin typeface="Calibri"/>
                <a:cs typeface="Calibri"/>
              </a:rPr>
              <a:t>only:</a:t>
            </a:r>
            <a:endParaRPr sz="2700" dirty="0">
              <a:latin typeface="Calibri"/>
              <a:cs typeface="Calibri"/>
            </a:endParaRPr>
          </a:p>
          <a:p>
            <a:pPr marL="523875" lvl="1" indent="-227965">
              <a:lnSpc>
                <a:spcPct val="100000"/>
              </a:lnSpc>
              <a:spcBef>
                <a:spcPts val="315"/>
              </a:spcBef>
              <a:buClr>
                <a:srgbClr val="DA1F28"/>
              </a:buClr>
              <a:buFont typeface="Verdana"/>
              <a:buChar char="◦"/>
              <a:tabLst>
                <a:tab pos="523875" algn="l"/>
              </a:tabLst>
            </a:pPr>
            <a:r>
              <a:rPr sz="2300" dirty="0">
                <a:solidFill>
                  <a:srgbClr val="39629D"/>
                </a:solidFill>
                <a:latin typeface="Calibri"/>
                <a:cs typeface="Calibri"/>
              </a:rPr>
              <a:t>Sexual</a:t>
            </a:r>
            <a:r>
              <a:rPr sz="2300" spc="-70" dirty="0">
                <a:solidFill>
                  <a:srgbClr val="39629D"/>
                </a:solidFill>
                <a:latin typeface="Calibri"/>
                <a:cs typeface="Calibri"/>
              </a:rPr>
              <a:t> </a:t>
            </a:r>
            <a:r>
              <a:rPr sz="2300" dirty="0">
                <a:solidFill>
                  <a:srgbClr val="39629D"/>
                </a:solidFill>
                <a:latin typeface="Calibri"/>
                <a:cs typeface="Calibri"/>
              </a:rPr>
              <a:t>Assault/Domestic</a:t>
            </a:r>
            <a:r>
              <a:rPr sz="2300" spc="-75" dirty="0">
                <a:solidFill>
                  <a:srgbClr val="39629D"/>
                </a:solidFill>
                <a:latin typeface="Calibri"/>
                <a:cs typeface="Calibri"/>
              </a:rPr>
              <a:t> </a:t>
            </a:r>
            <a:r>
              <a:rPr sz="2300" dirty="0">
                <a:solidFill>
                  <a:srgbClr val="39629D"/>
                </a:solidFill>
                <a:latin typeface="Calibri"/>
                <a:cs typeface="Calibri"/>
              </a:rPr>
              <a:t>Violence</a:t>
            </a:r>
            <a:r>
              <a:rPr sz="2300" spc="-70" dirty="0">
                <a:solidFill>
                  <a:srgbClr val="39629D"/>
                </a:solidFill>
                <a:latin typeface="Calibri"/>
                <a:cs typeface="Calibri"/>
              </a:rPr>
              <a:t> </a:t>
            </a:r>
            <a:r>
              <a:rPr sz="2300" dirty="0">
                <a:solidFill>
                  <a:srgbClr val="39629D"/>
                </a:solidFill>
                <a:latin typeface="Calibri"/>
                <a:cs typeface="Calibri"/>
              </a:rPr>
              <a:t>Victims</a:t>
            </a:r>
            <a:r>
              <a:rPr sz="2300" spc="-65" dirty="0">
                <a:solidFill>
                  <a:srgbClr val="39629D"/>
                </a:solidFill>
                <a:latin typeface="Calibri"/>
                <a:cs typeface="Calibri"/>
              </a:rPr>
              <a:t> </a:t>
            </a:r>
            <a:r>
              <a:rPr sz="2300" spc="-10" dirty="0">
                <a:solidFill>
                  <a:srgbClr val="39629D"/>
                </a:solidFill>
                <a:latin typeface="Calibri"/>
                <a:cs typeface="Calibri"/>
              </a:rPr>
              <a:t>Services</a:t>
            </a:r>
            <a:endParaRPr sz="2300" dirty="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Child</a:t>
            </a:r>
            <a:r>
              <a:rPr sz="2300" spc="-65" dirty="0">
                <a:solidFill>
                  <a:srgbClr val="39629D"/>
                </a:solidFill>
                <a:latin typeface="Calibri"/>
                <a:cs typeface="Calibri"/>
              </a:rPr>
              <a:t> </a:t>
            </a:r>
            <a:r>
              <a:rPr sz="2300" dirty="0">
                <a:solidFill>
                  <a:srgbClr val="39629D"/>
                </a:solidFill>
                <a:latin typeface="Calibri"/>
                <a:cs typeface="Calibri"/>
              </a:rPr>
              <a:t>Advocacy</a:t>
            </a:r>
            <a:r>
              <a:rPr sz="2300" spc="-65" dirty="0">
                <a:solidFill>
                  <a:srgbClr val="39629D"/>
                </a:solidFill>
                <a:latin typeface="Calibri"/>
                <a:cs typeface="Calibri"/>
              </a:rPr>
              <a:t> </a:t>
            </a:r>
            <a:r>
              <a:rPr sz="2300" spc="-10" dirty="0">
                <a:solidFill>
                  <a:srgbClr val="39629D"/>
                </a:solidFill>
                <a:latin typeface="Calibri"/>
                <a:cs typeface="Calibri"/>
              </a:rPr>
              <a:t>Centers</a:t>
            </a:r>
            <a:endParaRPr lang="en-US" sz="2300" spc="-10" dirty="0">
              <a:solidFill>
                <a:srgbClr val="39629D"/>
              </a:solidFill>
              <a:latin typeface="Calibri"/>
              <a:cs typeface="Calibri"/>
            </a:endParaRPr>
          </a:p>
          <a:p>
            <a:pPr marL="523875" lvl="1" indent="-227965">
              <a:lnSpc>
                <a:spcPct val="100000"/>
              </a:lnSpc>
              <a:spcBef>
                <a:spcPts val="300"/>
              </a:spcBef>
              <a:buClr>
                <a:srgbClr val="DA1F28"/>
              </a:buClr>
              <a:buFont typeface="Verdana"/>
              <a:buChar char="◦"/>
              <a:tabLst>
                <a:tab pos="523875" algn="l"/>
              </a:tabLst>
            </a:pPr>
            <a:endParaRPr sz="2300" dirty="0">
              <a:latin typeface="Calibri"/>
              <a:cs typeface="Calibri"/>
            </a:endParaRPr>
          </a:p>
          <a:p>
            <a:pPr marL="268605" marR="5080" indent="-256540">
              <a:lnSpc>
                <a:spcPct val="100000"/>
              </a:lnSpc>
              <a:buClr>
                <a:srgbClr val="DA1F28"/>
              </a:buClr>
              <a:buSzPct val="66666"/>
              <a:buFont typeface="Wingdings 3"/>
              <a:buChar char=""/>
              <a:tabLst>
                <a:tab pos="268605" algn="l"/>
              </a:tabLst>
            </a:pPr>
            <a:r>
              <a:rPr sz="2700" dirty="0">
                <a:solidFill>
                  <a:srgbClr val="39629D"/>
                </a:solidFill>
                <a:latin typeface="Calibri"/>
                <a:cs typeface="Calibri"/>
              </a:rPr>
              <a:t>If</a:t>
            </a:r>
            <a:r>
              <a:rPr sz="2700" spc="-55" dirty="0">
                <a:solidFill>
                  <a:srgbClr val="39629D"/>
                </a:solidFill>
                <a:latin typeface="Calibri"/>
                <a:cs typeface="Calibri"/>
              </a:rPr>
              <a:t> </a:t>
            </a:r>
            <a:r>
              <a:rPr sz="2700" dirty="0">
                <a:solidFill>
                  <a:srgbClr val="39629D"/>
                </a:solidFill>
                <a:latin typeface="Calibri"/>
                <a:cs typeface="Calibri"/>
              </a:rPr>
              <a:t>you</a:t>
            </a:r>
            <a:r>
              <a:rPr sz="2700" spc="-50" dirty="0">
                <a:solidFill>
                  <a:srgbClr val="39629D"/>
                </a:solidFill>
                <a:latin typeface="Calibri"/>
                <a:cs typeface="Calibri"/>
              </a:rPr>
              <a:t> </a:t>
            </a:r>
            <a:r>
              <a:rPr sz="2700" dirty="0">
                <a:solidFill>
                  <a:srgbClr val="39629D"/>
                </a:solidFill>
                <a:latin typeface="Calibri"/>
                <a:cs typeface="Calibri"/>
              </a:rPr>
              <a:t>do</a:t>
            </a:r>
            <a:r>
              <a:rPr sz="2700" spc="-55" dirty="0">
                <a:solidFill>
                  <a:srgbClr val="39629D"/>
                </a:solidFill>
                <a:latin typeface="Calibri"/>
                <a:cs typeface="Calibri"/>
              </a:rPr>
              <a:t> </a:t>
            </a:r>
            <a:r>
              <a:rPr sz="2700" dirty="0">
                <a:solidFill>
                  <a:srgbClr val="39629D"/>
                </a:solidFill>
                <a:latin typeface="Calibri"/>
                <a:cs typeface="Calibri"/>
              </a:rPr>
              <a:t>not</a:t>
            </a:r>
            <a:r>
              <a:rPr sz="2700" spc="-50" dirty="0">
                <a:solidFill>
                  <a:srgbClr val="39629D"/>
                </a:solidFill>
                <a:latin typeface="Calibri"/>
                <a:cs typeface="Calibri"/>
              </a:rPr>
              <a:t> </a:t>
            </a:r>
            <a:r>
              <a:rPr sz="2700" dirty="0">
                <a:solidFill>
                  <a:srgbClr val="39629D"/>
                </a:solidFill>
                <a:latin typeface="Calibri"/>
                <a:cs typeface="Calibri"/>
              </a:rPr>
              <a:t>receive</a:t>
            </a:r>
            <a:r>
              <a:rPr sz="2700" spc="-70" dirty="0">
                <a:solidFill>
                  <a:srgbClr val="39629D"/>
                </a:solidFill>
                <a:latin typeface="Calibri"/>
                <a:cs typeface="Calibri"/>
              </a:rPr>
              <a:t> </a:t>
            </a:r>
            <a:r>
              <a:rPr sz="2700" dirty="0">
                <a:solidFill>
                  <a:srgbClr val="39629D"/>
                </a:solidFill>
                <a:latin typeface="Calibri"/>
                <a:cs typeface="Calibri"/>
              </a:rPr>
              <a:t>notification</a:t>
            </a:r>
            <a:r>
              <a:rPr sz="2700" spc="-70" dirty="0">
                <a:solidFill>
                  <a:srgbClr val="39629D"/>
                </a:solidFill>
                <a:latin typeface="Calibri"/>
                <a:cs typeface="Calibri"/>
              </a:rPr>
              <a:t> </a:t>
            </a:r>
            <a:r>
              <a:rPr sz="2700" dirty="0">
                <a:solidFill>
                  <a:srgbClr val="39629D"/>
                </a:solidFill>
                <a:latin typeface="Calibri"/>
                <a:cs typeface="Calibri"/>
              </a:rPr>
              <a:t>from</a:t>
            </a:r>
            <a:r>
              <a:rPr sz="2700" spc="-30" dirty="0">
                <a:solidFill>
                  <a:srgbClr val="39629D"/>
                </a:solidFill>
                <a:latin typeface="Calibri"/>
                <a:cs typeface="Calibri"/>
              </a:rPr>
              <a:t> </a:t>
            </a:r>
            <a:r>
              <a:rPr sz="2700" dirty="0">
                <a:solidFill>
                  <a:srgbClr val="39629D"/>
                </a:solidFill>
                <a:latin typeface="Calibri"/>
                <a:cs typeface="Calibri"/>
              </a:rPr>
              <a:t>GCC</a:t>
            </a:r>
            <a:r>
              <a:rPr sz="2700" spc="-60" dirty="0">
                <a:solidFill>
                  <a:srgbClr val="39629D"/>
                </a:solidFill>
                <a:latin typeface="Calibri"/>
                <a:cs typeface="Calibri"/>
              </a:rPr>
              <a:t> </a:t>
            </a:r>
            <a:r>
              <a:rPr sz="2700" spc="-10" dirty="0">
                <a:solidFill>
                  <a:srgbClr val="39629D"/>
                </a:solidFill>
                <a:latin typeface="Calibri"/>
                <a:cs typeface="Calibri"/>
              </a:rPr>
              <a:t>establishing </a:t>
            </a:r>
            <a:r>
              <a:rPr sz="2700" dirty="0">
                <a:solidFill>
                  <a:srgbClr val="39629D"/>
                </a:solidFill>
                <a:latin typeface="Calibri"/>
                <a:cs typeface="Calibri"/>
              </a:rPr>
              <a:t>that</a:t>
            </a:r>
            <a:r>
              <a:rPr sz="2700" spc="-55" dirty="0">
                <a:solidFill>
                  <a:srgbClr val="39629D"/>
                </a:solidFill>
                <a:latin typeface="Calibri"/>
                <a:cs typeface="Calibri"/>
              </a:rPr>
              <a:t> </a:t>
            </a:r>
            <a:r>
              <a:rPr sz="2700" dirty="0">
                <a:solidFill>
                  <a:srgbClr val="39629D"/>
                </a:solidFill>
                <a:latin typeface="Calibri"/>
                <a:cs typeface="Calibri"/>
              </a:rPr>
              <a:t>you</a:t>
            </a:r>
            <a:r>
              <a:rPr sz="2700" spc="-35" dirty="0">
                <a:solidFill>
                  <a:srgbClr val="39629D"/>
                </a:solidFill>
                <a:latin typeface="Calibri"/>
                <a:cs typeface="Calibri"/>
              </a:rPr>
              <a:t> </a:t>
            </a:r>
            <a:r>
              <a:rPr sz="2700" dirty="0">
                <a:solidFill>
                  <a:srgbClr val="39629D"/>
                </a:solidFill>
                <a:latin typeface="Calibri"/>
                <a:cs typeface="Calibri"/>
              </a:rPr>
              <a:t>should</a:t>
            </a:r>
            <a:r>
              <a:rPr sz="2700" spc="-60" dirty="0">
                <a:solidFill>
                  <a:srgbClr val="39629D"/>
                </a:solidFill>
                <a:latin typeface="Calibri"/>
                <a:cs typeface="Calibri"/>
              </a:rPr>
              <a:t> </a:t>
            </a:r>
            <a:r>
              <a:rPr sz="2700" dirty="0">
                <a:solidFill>
                  <a:srgbClr val="39629D"/>
                </a:solidFill>
                <a:latin typeface="Calibri"/>
                <a:cs typeface="Calibri"/>
              </a:rPr>
              <a:t>receive</a:t>
            </a:r>
            <a:r>
              <a:rPr sz="2700" spc="-45" dirty="0">
                <a:solidFill>
                  <a:srgbClr val="39629D"/>
                </a:solidFill>
                <a:latin typeface="Calibri"/>
                <a:cs typeface="Calibri"/>
              </a:rPr>
              <a:t> </a:t>
            </a:r>
            <a:r>
              <a:rPr sz="2700" dirty="0">
                <a:solidFill>
                  <a:srgbClr val="39629D"/>
                </a:solidFill>
                <a:latin typeface="Calibri"/>
                <a:cs typeface="Calibri"/>
              </a:rPr>
              <a:t>a</a:t>
            </a:r>
            <a:r>
              <a:rPr sz="2700" spc="-40" dirty="0">
                <a:solidFill>
                  <a:srgbClr val="39629D"/>
                </a:solidFill>
                <a:latin typeface="Calibri"/>
                <a:cs typeface="Calibri"/>
              </a:rPr>
              <a:t> </a:t>
            </a:r>
            <a:r>
              <a:rPr sz="2700" dirty="0">
                <a:solidFill>
                  <a:srgbClr val="39629D"/>
                </a:solidFill>
                <a:latin typeface="Calibri"/>
                <a:cs typeface="Calibri"/>
              </a:rPr>
              <a:t>basic</a:t>
            </a:r>
            <a:r>
              <a:rPr sz="2700" spc="-45" dirty="0">
                <a:solidFill>
                  <a:srgbClr val="39629D"/>
                </a:solidFill>
                <a:latin typeface="Calibri"/>
                <a:cs typeface="Calibri"/>
              </a:rPr>
              <a:t> </a:t>
            </a:r>
            <a:r>
              <a:rPr sz="2700" dirty="0">
                <a:solidFill>
                  <a:srgbClr val="39629D"/>
                </a:solidFill>
                <a:latin typeface="Calibri"/>
                <a:cs typeface="Calibri"/>
              </a:rPr>
              <a:t>services</a:t>
            </a:r>
            <a:r>
              <a:rPr sz="2700" spc="-55" dirty="0">
                <a:solidFill>
                  <a:srgbClr val="39629D"/>
                </a:solidFill>
                <a:latin typeface="Calibri"/>
                <a:cs typeface="Calibri"/>
              </a:rPr>
              <a:t> </a:t>
            </a:r>
            <a:r>
              <a:rPr sz="2700" spc="-10" dirty="0">
                <a:solidFill>
                  <a:srgbClr val="39629D"/>
                </a:solidFill>
                <a:latin typeface="Calibri"/>
                <a:cs typeface="Calibri"/>
              </a:rPr>
              <a:t>funding allocation,</a:t>
            </a:r>
            <a:r>
              <a:rPr sz="2700" spc="-70" dirty="0">
                <a:solidFill>
                  <a:srgbClr val="39629D"/>
                </a:solidFill>
                <a:latin typeface="Calibri"/>
                <a:cs typeface="Calibri"/>
              </a:rPr>
              <a:t> </a:t>
            </a:r>
            <a:r>
              <a:rPr sz="2700" u="sng" dirty="0">
                <a:solidFill>
                  <a:srgbClr val="39629D"/>
                </a:solidFill>
                <a:uFill>
                  <a:solidFill>
                    <a:srgbClr val="39629D"/>
                  </a:solidFill>
                </a:uFill>
                <a:latin typeface="Calibri"/>
                <a:cs typeface="Calibri"/>
              </a:rPr>
              <a:t>you</a:t>
            </a:r>
            <a:r>
              <a:rPr sz="2700" u="sng" spc="-40"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are</a:t>
            </a:r>
            <a:r>
              <a:rPr sz="2700" u="sng" spc="-55"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not</a:t>
            </a:r>
            <a:r>
              <a:rPr sz="2700" u="sng" spc="-45"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eligible</a:t>
            </a:r>
            <a:r>
              <a:rPr sz="2700" u="sng" spc="-50"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to</a:t>
            </a:r>
            <a:r>
              <a:rPr sz="2700" u="sng" spc="-50"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apply</a:t>
            </a:r>
            <a:r>
              <a:rPr sz="2700" u="sng" spc="-45"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for</a:t>
            </a:r>
            <a:r>
              <a:rPr sz="2700" u="sng" spc="-45"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funding</a:t>
            </a:r>
            <a:r>
              <a:rPr sz="2700" u="sng" spc="-45" dirty="0">
                <a:solidFill>
                  <a:srgbClr val="39629D"/>
                </a:solidFill>
                <a:uFill>
                  <a:solidFill>
                    <a:srgbClr val="39629D"/>
                  </a:solidFill>
                </a:uFill>
                <a:latin typeface="Calibri"/>
                <a:cs typeface="Calibri"/>
              </a:rPr>
              <a:t> </a:t>
            </a:r>
            <a:r>
              <a:rPr sz="2700" u="sng" spc="-25" dirty="0">
                <a:solidFill>
                  <a:srgbClr val="39629D"/>
                </a:solidFill>
                <a:uFill>
                  <a:solidFill>
                    <a:srgbClr val="39629D"/>
                  </a:solidFill>
                </a:uFill>
                <a:latin typeface="Calibri"/>
                <a:cs typeface="Calibri"/>
              </a:rPr>
              <a:t>in</a:t>
            </a:r>
            <a:r>
              <a:rPr sz="2700" u="none" spc="-25" dirty="0">
                <a:solidFill>
                  <a:srgbClr val="39629D"/>
                </a:solidFill>
                <a:latin typeface="Calibri"/>
                <a:cs typeface="Calibri"/>
              </a:rPr>
              <a:t> </a:t>
            </a:r>
            <a:r>
              <a:rPr sz="2700" u="sng" dirty="0">
                <a:solidFill>
                  <a:srgbClr val="39629D"/>
                </a:solidFill>
                <a:uFill>
                  <a:solidFill>
                    <a:srgbClr val="39629D"/>
                  </a:solidFill>
                </a:uFill>
                <a:latin typeface="Calibri"/>
                <a:cs typeface="Calibri"/>
              </a:rPr>
              <a:t>these</a:t>
            </a:r>
            <a:r>
              <a:rPr sz="2700" u="sng" spc="-80" dirty="0">
                <a:solidFill>
                  <a:srgbClr val="39629D"/>
                </a:solidFill>
                <a:uFill>
                  <a:solidFill>
                    <a:srgbClr val="39629D"/>
                  </a:solidFill>
                </a:uFill>
                <a:latin typeface="Calibri"/>
                <a:cs typeface="Calibri"/>
              </a:rPr>
              <a:t> </a:t>
            </a:r>
            <a:r>
              <a:rPr sz="2700" u="sng" dirty="0">
                <a:solidFill>
                  <a:srgbClr val="39629D"/>
                </a:solidFill>
                <a:uFill>
                  <a:solidFill>
                    <a:srgbClr val="39629D"/>
                  </a:solidFill>
                </a:uFill>
                <a:latin typeface="Calibri"/>
                <a:cs typeface="Calibri"/>
              </a:rPr>
              <a:t>priority</a:t>
            </a:r>
            <a:r>
              <a:rPr sz="2700" u="sng" spc="-50" dirty="0">
                <a:solidFill>
                  <a:srgbClr val="39629D"/>
                </a:solidFill>
                <a:uFill>
                  <a:solidFill>
                    <a:srgbClr val="39629D"/>
                  </a:solidFill>
                </a:uFill>
                <a:latin typeface="Calibri"/>
                <a:cs typeface="Calibri"/>
              </a:rPr>
              <a:t> </a:t>
            </a:r>
            <a:r>
              <a:rPr sz="2700" u="sng" spc="-10" dirty="0">
                <a:solidFill>
                  <a:srgbClr val="39629D"/>
                </a:solidFill>
                <a:uFill>
                  <a:solidFill>
                    <a:srgbClr val="39629D"/>
                  </a:solidFill>
                </a:uFill>
                <a:latin typeface="Calibri"/>
                <a:cs typeface="Calibri"/>
              </a:rPr>
              <a:t>categories</a:t>
            </a:r>
            <a:endParaRPr lang="en-US" sz="2700" u="sng" spc="-10" dirty="0">
              <a:solidFill>
                <a:srgbClr val="39629D"/>
              </a:solidFill>
              <a:uFill>
                <a:solidFill>
                  <a:srgbClr val="39629D"/>
                </a:solidFill>
              </a:uFill>
              <a:latin typeface="Calibri"/>
              <a:cs typeface="Calibri"/>
            </a:endParaRPr>
          </a:p>
          <a:p>
            <a:pPr marL="268605" marR="5080" indent="-256540">
              <a:lnSpc>
                <a:spcPct val="100000"/>
              </a:lnSpc>
              <a:buClr>
                <a:srgbClr val="DA1F28"/>
              </a:buClr>
              <a:buSzPct val="66666"/>
              <a:buFont typeface="Wingdings 3"/>
              <a:buChar char=""/>
              <a:tabLst>
                <a:tab pos="268605" algn="l"/>
              </a:tabLst>
            </a:pPr>
            <a:endParaRPr lang="en-US" sz="2700" u="sng" spc="-10" dirty="0">
              <a:solidFill>
                <a:srgbClr val="39629D"/>
              </a:solidFill>
              <a:uFill>
                <a:solidFill>
                  <a:srgbClr val="39629D"/>
                </a:solidFill>
              </a:uFill>
              <a:latin typeface="Calibri"/>
              <a:cs typeface="Calibri"/>
            </a:endParaRPr>
          </a:p>
          <a:p>
            <a:pPr marL="268605" marR="5080" indent="-256540">
              <a:lnSpc>
                <a:spcPct val="100000"/>
              </a:lnSpc>
              <a:buClr>
                <a:srgbClr val="DA1F28"/>
              </a:buClr>
              <a:buSzPct val="66666"/>
              <a:buFont typeface="Wingdings 3"/>
              <a:buChar char=""/>
              <a:tabLst>
                <a:tab pos="268605" algn="l"/>
              </a:tabLst>
            </a:pPr>
            <a:r>
              <a:rPr lang="en-US" sz="2700" b="1" u="sng" spc="-10" dirty="0">
                <a:solidFill>
                  <a:srgbClr val="39629D"/>
                </a:solidFill>
                <a:uFill>
                  <a:solidFill>
                    <a:srgbClr val="39629D"/>
                  </a:solidFill>
                </a:uFill>
                <a:latin typeface="Calibri"/>
                <a:cs typeface="Calibri"/>
              </a:rPr>
              <a:t>ALL basic grants currently active will NOT reapply this year.  Additional instructions for extensions will be sent.</a:t>
            </a:r>
            <a:endParaRPr sz="2700" b="1" dirty="0">
              <a:latin typeface="Calibri"/>
              <a:cs typeface="Calibri"/>
            </a:endParaRPr>
          </a:p>
        </p:txBody>
      </p:sp>
      <p:pic>
        <p:nvPicPr>
          <p:cNvPr id="3" name="object 3"/>
          <p:cNvPicPr/>
          <p:nvPr/>
        </p:nvPicPr>
        <p:blipFill>
          <a:blip r:embed="rId2" cstate="print"/>
          <a:stretch>
            <a:fillRect/>
          </a:stretch>
        </p:blipFill>
        <p:spPr>
          <a:xfrm>
            <a:off x="533400" y="450625"/>
            <a:ext cx="5564123" cy="48767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15</a:t>
            </a:fld>
            <a:endParaRPr spc="-25" dirty="0"/>
          </a:p>
        </p:txBody>
      </p:sp>
      <p:sp>
        <p:nvSpPr>
          <p:cNvPr id="8" name="Date Placeholder 7">
            <a:extLst>
              <a:ext uri="{FF2B5EF4-FFF2-40B4-BE49-F238E27FC236}">
                <a16:creationId xmlns:a16="http://schemas.microsoft.com/office/drawing/2014/main" id="{21D98A2F-6BDB-FECF-F226-81C9C5BC76CE}"/>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701910D0-7E71-D961-33F0-D6A18325DF2B}"/>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3400" y="504444"/>
            <a:ext cx="7923275" cy="758951"/>
          </a:xfrm>
          <a:prstGeom prst="rect">
            <a:avLst/>
          </a:prstGeom>
        </p:spPr>
      </p:pic>
      <p:sp>
        <p:nvSpPr>
          <p:cNvPr id="3" name="object 3"/>
          <p:cNvSpPr txBox="1"/>
          <p:nvPr/>
        </p:nvSpPr>
        <p:spPr>
          <a:xfrm>
            <a:off x="645668" y="1429321"/>
            <a:ext cx="7961630" cy="4283224"/>
          </a:xfrm>
          <a:prstGeom prst="rect">
            <a:avLst/>
          </a:prstGeom>
        </p:spPr>
        <p:txBody>
          <a:bodyPr vert="horz" wrap="square" lIns="0" tIns="12700" rIns="0" bIns="0" rtlCol="0">
            <a:spAutoFit/>
          </a:bodyPr>
          <a:lstStyle/>
          <a:p>
            <a:pPr marL="268605" marR="5080" indent="-256540">
              <a:lnSpc>
                <a:spcPct val="100000"/>
              </a:lnSpc>
              <a:spcBef>
                <a:spcPts val="100"/>
              </a:spcBef>
              <a:buClr>
                <a:srgbClr val="DA1F28"/>
              </a:buClr>
              <a:buSzPct val="66666"/>
              <a:buFont typeface="Wingdings 3"/>
              <a:buChar char=""/>
              <a:tabLst>
                <a:tab pos="268605" algn="l"/>
              </a:tabLst>
            </a:pPr>
            <a:r>
              <a:rPr lang="en-US" sz="2700" b="1" dirty="0">
                <a:solidFill>
                  <a:srgbClr val="39629D"/>
                </a:solidFill>
                <a:latin typeface="Calibri"/>
                <a:cs typeface="Calibri"/>
              </a:rPr>
              <a:t>NEWLY DESIGNATED AGENCIES ONLY </a:t>
            </a:r>
            <a:r>
              <a:rPr lang="en-US" sz="2700" dirty="0">
                <a:solidFill>
                  <a:srgbClr val="39629D"/>
                </a:solidFill>
                <a:latin typeface="Calibri"/>
                <a:cs typeface="Calibri"/>
              </a:rPr>
              <a:t>– who have not received VOCA Basic services funding. </a:t>
            </a:r>
          </a:p>
          <a:p>
            <a:pPr marL="12065" marR="5080">
              <a:lnSpc>
                <a:spcPct val="100000"/>
              </a:lnSpc>
              <a:spcBef>
                <a:spcPts val="100"/>
              </a:spcBef>
              <a:buClr>
                <a:srgbClr val="DA1F28"/>
              </a:buClr>
              <a:buSzPct val="66666"/>
              <a:tabLst>
                <a:tab pos="268605" algn="l"/>
              </a:tabLst>
            </a:pPr>
            <a:endParaRPr lang="en-US" sz="2700" dirty="0">
              <a:solidFill>
                <a:srgbClr val="39629D"/>
              </a:solidFill>
              <a:latin typeface="Calibri"/>
              <a:cs typeface="Calibri"/>
            </a:endParaRPr>
          </a:p>
          <a:p>
            <a:pPr marL="268605" marR="5080"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Proposals</a:t>
            </a:r>
            <a:r>
              <a:rPr sz="2700" spc="-65" dirty="0">
                <a:solidFill>
                  <a:srgbClr val="39629D"/>
                </a:solidFill>
                <a:latin typeface="Calibri"/>
                <a:cs typeface="Calibri"/>
              </a:rPr>
              <a:t> </a:t>
            </a:r>
            <a:r>
              <a:rPr sz="2700" dirty="0">
                <a:solidFill>
                  <a:srgbClr val="39629D"/>
                </a:solidFill>
                <a:latin typeface="Calibri"/>
                <a:cs typeface="Calibri"/>
              </a:rPr>
              <a:t>submitted</a:t>
            </a:r>
            <a:r>
              <a:rPr sz="2700" spc="-75" dirty="0">
                <a:solidFill>
                  <a:srgbClr val="39629D"/>
                </a:solidFill>
                <a:latin typeface="Calibri"/>
                <a:cs typeface="Calibri"/>
              </a:rPr>
              <a:t> </a:t>
            </a:r>
            <a:r>
              <a:rPr sz="2700" dirty="0">
                <a:solidFill>
                  <a:srgbClr val="39629D"/>
                </a:solidFill>
                <a:latin typeface="Calibri"/>
                <a:cs typeface="Calibri"/>
              </a:rPr>
              <a:t>should</a:t>
            </a:r>
            <a:r>
              <a:rPr sz="2700" spc="-80" dirty="0">
                <a:solidFill>
                  <a:srgbClr val="39629D"/>
                </a:solidFill>
                <a:latin typeface="Calibri"/>
                <a:cs typeface="Calibri"/>
              </a:rPr>
              <a:t> </a:t>
            </a:r>
            <a:r>
              <a:rPr sz="2700" dirty="0">
                <a:solidFill>
                  <a:srgbClr val="39629D"/>
                </a:solidFill>
                <a:latin typeface="Calibri"/>
                <a:cs typeface="Calibri"/>
              </a:rPr>
              <a:t>address</a:t>
            </a:r>
            <a:r>
              <a:rPr sz="2700" spc="-70" dirty="0">
                <a:solidFill>
                  <a:srgbClr val="39629D"/>
                </a:solidFill>
                <a:latin typeface="Calibri"/>
                <a:cs typeface="Calibri"/>
              </a:rPr>
              <a:t> </a:t>
            </a:r>
            <a:r>
              <a:rPr sz="2700" dirty="0">
                <a:solidFill>
                  <a:srgbClr val="39629D"/>
                </a:solidFill>
                <a:latin typeface="Calibri"/>
                <a:cs typeface="Calibri"/>
              </a:rPr>
              <a:t>the</a:t>
            </a:r>
            <a:r>
              <a:rPr sz="2700" spc="-60" dirty="0">
                <a:solidFill>
                  <a:srgbClr val="39629D"/>
                </a:solidFill>
                <a:latin typeface="Calibri"/>
                <a:cs typeface="Calibri"/>
              </a:rPr>
              <a:t> </a:t>
            </a:r>
            <a:r>
              <a:rPr sz="2700" dirty="0">
                <a:solidFill>
                  <a:srgbClr val="39629D"/>
                </a:solidFill>
                <a:latin typeface="Calibri"/>
                <a:cs typeface="Calibri"/>
              </a:rPr>
              <a:t>needs</a:t>
            </a:r>
            <a:r>
              <a:rPr sz="2700" spc="-75" dirty="0">
                <a:solidFill>
                  <a:srgbClr val="39629D"/>
                </a:solidFill>
                <a:latin typeface="Calibri"/>
                <a:cs typeface="Calibri"/>
              </a:rPr>
              <a:t> </a:t>
            </a:r>
            <a:r>
              <a:rPr sz="2700" spc="-25" dirty="0">
                <a:solidFill>
                  <a:srgbClr val="39629D"/>
                </a:solidFill>
                <a:latin typeface="Calibri"/>
                <a:cs typeface="Calibri"/>
              </a:rPr>
              <a:t>of </a:t>
            </a:r>
            <a:r>
              <a:rPr sz="2700" dirty="0">
                <a:solidFill>
                  <a:srgbClr val="39629D"/>
                </a:solidFill>
                <a:latin typeface="Calibri"/>
                <a:cs typeface="Calibri"/>
              </a:rPr>
              <a:t>victims</a:t>
            </a:r>
            <a:r>
              <a:rPr sz="2700" spc="-40" dirty="0">
                <a:solidFill>
                  <a:srgbClr val="39629D"/>
                </a:solidFill>
                <a:latin typeface="Calibri"/>
                <a:cs typeface="Calibri"/>
              </a:rPr>
              <a:t> </a:t>
            </a:r>
            <a:r>
              <a:rPr sz="2700" dirty="0">
                <a:solidFill>
                  <a:srgbClr val="39629D"/>
                </a:solidFill>
                <a:latin typeface="Calibri"/>
                <a:cs typeface="Calibri"/>
              </a:rPr>
              <a:t>of</a:t>
            </a:r>
            <a:r>
              <a:rPr sz="2700" spc="-50" dirty="0">
                <a:solidFill>
                  <a:srgbClr val="39629D"/>
                </a:solidFill>
                <a:latin typeface="Calibri"/>
                <a:cs typeface="Calibri"/>
              </a:rPr>
              <a:t> </a:t>
            </a:r>
            <a:r>
              <a:rPr sz="2700" dirty="0">
                <a:solidFill>
                  <a:srgbClr val="39629D"/>
                </a:solidFill>
                <a:latin typeface="Calibri"/>
                <a:cs typeface="Calibri"/>
              </a:rPr>
              <a:t>sexual</a:t>
            </a:r>
            <a:r>
              <a:rPr sz="2700" spc="-45" dirty="0">
                <a:solidFill>
                  <a:srgbClr val="39629D"/>
                </a:solidFill>
                <a:latin typeface="Calibri"/>
                <a:cs typeface="Calibri"/>
              </a:rPr>
              <a:t> </a:t>
            </a:r>
            <a:r>
              <a:rPr sz="2700" dirty="0">
                <a:solidFill>
                  <a:srgbClr val="39629D"/>
                </a:solidFill>
                <a:latin typeface="Calibri"/>
                <a:cs typeface="Calibri"/>
              </a:rPr>
              <a:t>assault</a:t>
            </a:r>
            <a:r>
              <a:rPr sz="2700" spc="-80" dirty="0">
                <a:solidFill>
                  <a:srgbClr val="39629D"/>
                </a:solidFill>
                <a:latin typeface="Calibri"/>
                <a:cs typeface="Calibri"/>
              </a:rPr>
              <a:t> </a:t>
            </a:r>
            <a:r>
              <a:rPr sz="2700" dirty="0">
                <a:solidFill>
                  <a:srgbClr val="39629D"/>
                </a:solidFill>
                <a:latin typeface="Calibri"/>
                <a:cs typeface="Calibri"/>
              </a:rPr>
              <a:t>or</a:t>
            </a:r>
            <a:r>
              <a:rPr sz="2700" spc="-40" dirty="0">
                <a:solidFill>
                  <a:srgbClr val="39629D"/>
                </a:solidFill>
                <a:latin typeface="Calibri"/>
                <a:cs typeface="Calibri"/>
              </a:rPr>
              <a:t> </a:t>
            </a:r>
            <a:r>
              <a:rPr sz="2700" spc="-10" dirty="0">
                <a:solidFill>
                  <a:srgbClr val="39629D"/>
                </a:solidFill>
                <a:latin typeface="Calibri"/>
                <a:cs typeface="Calibri"/>
              </a:rPr>
              <a:t>domestic/intimate</a:t>
            </a:r>
            <a:r>
              <a:rPr sz="2700" spc="-70" dirty="0">
                <a:solidFill>
                  <a:srgbClr val="39629D"/>
                </a:solidFill>
                <a:latin typeface="Calibri"/>
                <a:cs typeface="Calibri"/>
              </a:rPr>
              <a:t> </a:t>
            </a:r>
            <a:r>
              <a:rPr sz="2700" spc="-10" dirty="0">
                <a:solidFill>
                  <a:srgbClr val="39629D"/>
                </a:solidFill>
                <a:latin typeface="Calibri"/>
                <a:cs typeface="Calibri"/>
              </a:rPr>
              <a:t>partner </a:t>
            </a:r>
            <a:r>
              <a:rPr sz="2700" dirty="0">
                <a:solidFill>
                  <a:srgbClr val="39629D"/>
                </a:solidFill>
                <a:latin typeface="Calibri"/>
                <a:cs typeface="Calibri"/>
              </a:rPr>
              <a:t>violence</a:t>
            </a:r>
            <a:r>
              <a:rPr sz="2700" spc="-75" dirty="0">
                <a:solidFill>
                  <a:srgbClr val="39629D"/>
                </a:solidFill>
                <a:latin typeface="Calibri"/>
                <a:cs typeface="Calibri"/>
              </a:rPr>
              <a:t> </a:t>
            </a:r>
            <a:r>
              <a:rPr sz="2700" dirty="0">
                <a:solidFill>
                  <a:srgbClr val="39629D"/>
                </a:solidFill>
                <a:latin typeface="Calibri"/>
                <a:cs typeface="Calibri"/>
              </a:rPr>
              <a:t>by</a:t>
            </a:r>
            <a:r>
              <a:rPr sz="2700" spc="-50" dirty="0">
                <a:solidFill>
                  <a:srgbClr val="39629D"/>
                </a:solidFill>
                <a:latin typeface="Calibri"/>
                <a:cs typeface="Calibri"/>
              </a:rPr>
              <a:t> </a:t>
            </a:r>
            <a:r>
              <a:rPr sz="2700" dirty="0">
                <a:solidFill>
                  <a:srgbClr val="39629D"/>
                </a:solidFill>
                <a:latin typeface="Calibri"/>
                <a:cs typeface="Calibri"/>
              </a:rPr>
              <a:t>providing</a:t>
            </a:r>
            <a:r>
              <a:rPr sz="2700" spc="-50" dirty="0">
                <a:solidFill>
                  <a:srgbClr val="39629D"/>
                </a:solidFill>
                <a:latin typeface="Calibri"/>
                <a:cs typeface="Calibri"/>
              </a:rPr>
              <a:t> </a:t>
            </a:r>
            <a:r>
              <a:rPr sz="2700" dirty="0">
                <a:solidFill>
                  <a:srgbClr val="39629D"/>
                </a:solidFill>
                <a:latin typeface="Calibri"/>
                <a:cs typeface="Calibri"/>
              </a:rPr>
              <a:t>direct</a:t>
            </a:r>
            <a:r>
              <a:rPr sz="2700" spc="-70" dirty="0">
                <a:solidFill>
                  <a:srgbClr val="39629D"/>
                </a:solidFill>
                <a:latin typeface="Calibri"/>
                <a:cs typeface="Calibri"/>
              </a:rPr>
              <a:t> </a:t>
            </a:r>
            <a:r>
              <a:rPr sz="2700" dirty="0">
                <a:solidFill>
                  <a:srgbClr val="39629D"/>
                </a:solidFill>
                <a:latin typeface="Calibri"/>
                <a:cs typeface="Calibri"/>
              </a:rPr>
              <a:t>services</a:t>
            </a:r>
            <a:r>
              <a:rPr sz="2700" spc="-65" dirty="0">
                <a:solidFill>
                  <a:srgbClr val="39629D"/>
                </a:solidFill>
                <a:latin typeface="Calibri"/>
                <a:cs typeface="Calibri"/>
              </a:rPr>
              <a:t> </a:t>
            </a:r>
            <a:r>
              <a:rPr sz="2700" dirty="0">
                <a:solidFill>
                  <a:srgbClr val="39629D"/>
                </a:solidFill>
                <a:latin typeface="Calibri"/>
                <a:cs typeface="Calibri"/>
              </a:rPr>
              <a:t>to</a:t>
            </a:r>
            <a:r>
              <a:rPr sz="2700" spc="-60" dirty="0">
                <a:solidFill>
                  <a:srgbClr val="39629D"/>
                </a:solidFill>
                <a:latin typeface="Calibri"/>
                <a:cs typeface="Calibri"/>
              </a:rPr>
              <a:t> </a:t>
            </a:r>
            <a:r>
              <a:rPr sz="2700" dirty="0">
                <a:solidFill>
                  <a:srgbClr val="39629D"/>
                </a:solidFill>
                <a:latin typeface="Calibri"/>
                <a:cs typeface="Calibri"/>
              </a:rPr>
              <a:t>victims</a:t>
            </a:r>
            <a:r>
              <a:rPr sz="2700" spc="-50" dirty="0">
                <a:solidFill>
                  <a:srgbClr val="39629D"/>
                </a:solidFill>
                <a:latin typeface="Calibri"/>
                <a:cs typeface="Calibri"/>
              </a:rPr>
              <a:t> </a:t>
            </a:r>
            <a:r>
              <a:rPr sz="2700" dirty="0">
                <a:solidFill>
                  <a:srgbClr val="39629D"/>
                </a:solidFill>
                <a:latin typeface="Calibri"/>
                <a:cs typeface="Calibri"/>
              </a:rPr>
              <a:t>of</a:t>
            </a:r>
            <a:r>
              <a:rPr sz="2700" spc="-60" dirty="0">
                <a:solidFill>
                  <a:srgbClr val="39629D"/>
                </a:solidFill>
                <a:latin typeface="Calibri"/>
                <a:cs typeface="Calibri"/>
              </a:rPr>
              <a:t> </a:t>
            </a:r>
            <a:r>
              <a:rPr sz="2700" spc="-10" dirty="0">
                <a:solidFill>
                  <a:srgbClr val="39629D"/>
                </a:solidFill>
                <a:latin typeface="Calibri"/>
                <a:cs typeface="Calibri"/>
              </a:rPr>
              <a:t>crime</a:t>
            </a:r>
            <a:r>
              <a:rPr lang="en-US" sz="2700" spc="-10" dirty="0">
                <a:solidFill>
                  <a:srgbClr val="39629D"/>
                </a:solidFill>
                <a:latin typeface="Calibri"/>
                <a:cs typeface="Calibri"/>
              </a:rPr>
              <a:t> in designated counties.</a:t>
            </a:r>
            <a:endParaRPr sz="2700" dirty="0">
              <a:latin typeface="Calibri"/>
              <a:cs typeface="Calibri"/>
            </a:endParaRPr>
          </a:p>
          <a:p>
            <a:pPr>
              <a:lnSpc>
                <a:spcPct val="100000"/>
              </a:lnSpc>
              <a:spcBef>
                <a:spcPts val="735"/>
              </a:spcBef>
              <a:buClr>
                <a:srgbClr val="DA1F28"/>
              </a:buClr>
              <a:buFont typeface="Wingdings 3"/>
              <a:buChar char=""/>
            </a:pPr>
            <a:endParaRPr sz="2700" dirty="0">
              <a:latin typeface="Calibri"/>
              <a:cs typeface="Calibri"/>
            </a:endParaRPr>
          </a:p>
          <a:p>
            <a:pPr marL="268605" marR="515620" indent="-256540">
              <a:lnSpc>
                <a:spcPct val="100000"/>
              </a:lnSpc>
              <a:buClr>
                <a:srgbClr val="DA1F28"/>
              </a:buClr>
              <a:buSzPct val="66666"/>
              <a:buFont typeface="Wingdings 3"/>
              <a:buChar char=""/>
              <a:tabLst>
                <a:tab pos="268605" algn="l"/>
              </a:tabLst>
            </a:pPr>
            <a:r>
              <a:rPr sz="2700" dirty="0">
                <a:solidFill>
                  <a:srgbClr val="39629D"/>
                </a:solidFill>
                <a:latin typeface="Calibri"/>
                <a:cs typeface="Calibri"/>
              </a:rPr>
              <a:t>Proposals</a:t>
            </a:r>
            <a:r>
              <a:rPr sz="2700" spc="-50" dirty="0">
                <a:solidFill>
                  <a:srgbClr val="39629D"/>
                </a:solidFill>
                <a:latin typeface="Calibri"/>
                <a:cs typeface="Calibri"/>
              </a:rPr>
              <a:t> </a:t>
            </a:r>
            <a:r>
              <a:rPr sz="2700" dirty="0">
                <a:solidFill>
                  <a:srgbClr val="39629D"/>
                </a:solidFill>
                <a:latin typeface="Calibri"/>
                <a:cs typeface="Calibri"/>
              </a:rPr>
              <a:t>should</a:t>
            </a:r>
            <a:r>
              <a:rPr sz="2700" spc="-60" dirty="0">
                <a:solidFill>
                  <a:srgbClr val="39629D"/>
                </a:solidFill>
                <a:latin typeface="Calibri"/>
                <a:cs typeface="Calibri"/>
              </a:rPr>
              <a:t> </a:t>
            </a:r>
            <a:r>
              <a:rPr sz="2700" dirty="0">
                <a:solidFill>
                  <a:srgbClr val="39629D"/>
                </a:solidFill>
                <a:latin typeface="Calibri"/>
                <a:cs typeface="Calibri"/>
              </a:rPr>
              <a:t>include</a:t>
            </a:r>
            <a:r>
              <a:rPr sz="2700" spc="-45" dirty="0">
                <a:solidFill>
                  <a:srgbClr val="39629D"/>
                </a:solidFill>
                <a:latin typeface="Calibri"/>
                <a:cs typeface="Calibri"/>
              </a:rPr>
              <a:t> </a:t>
            </a:r>
            <a:r>
              <a:rPr sz="2700" dirty="0">
                <a:solidFill>
                  <a:srgbClr val="39629D"/>
                </a:solidFill>
                <a:latin typeface="Calibri"/>
                <a:cs typeface="Calibri"/>
              </a:rPr>
              <a:t>a</a:t>
            </a:r>
            <a:r>
              <a:rPr sz="2700" spc="-40" dirty="0">
                <a:solidFill>
                  <a:srgbClr val="39629D"/>
                </a:solidFill>
                <a:latin typeface="Calibri"/>
                <a:cs typeface="Calibri"/>
              </a:rPr>
              <a:t> </a:t>
            </a:r>
            <a:r>
              <a:rPr sz="2700" dirty="0">
                <a:solidFill>
                  <a:srgbClr val="39629D"/>
                </a:solidFill>
                <a:latin typeface="Calibri"/>
                <a:cs typeface="Calibri"/>
              </a:rPr>
              <a:t>plan</a:t>
            </a:r>
            <a:r>
              <a:rPr sz="2700" spc="-45" dirty="0">
                <a:solidFill>
                  <a:srgbClr val="39629D"/>
                </a:solidFill>
                <a:latin typeface="Calibri"/>
                <a:cs typeface="Calibri"/>
              </a:rPr>
              <a:t> </a:t>
            </a:r>
            <a:r>
              <a:rPr sz="2700" dirty="0">
                <a:solidFill>
                  <a:srgbClr val="39629D"/>
                </a:solidFill>
                <a:latin typeface="Calibri"/>
                <a:cs typeface="Calibri"/>
              </a:rPr>
              <a:t>of</a:t>
            </a:r>
            <a:r>
              <a:rPr sz="2700" spc="-30" dirty="0">
                <a:solidFill>
                  <a:srgbClr val="39629D"/>
                </a:solidFill>
                <a:latin typeface="Calibri"/>
                <a:cs typeface="Calibri"/>
              </a:rPr>
              <a:t> </a:t>
            </a:r>
            <a:r>
              <a:rPr sz="2700" dirty="0">
                <a:solidFill>
                  <a:srgbClr val="39629D"/>
                </a:solidFill>
                <a:latin typeface="Calibri"/>
                <a:cs typeface="Calibri"/>
              </a:rPr>
              <a:t>action</a:t>
            </a:r>
            <a:r>
              <a:rPr sz="2700" spc="-60" dirty="0">
                <a:solidFill>
                  <a:srgbClr val="39629D"/>
                </a:solidFill>
                <a:latin typeface="Calibri"/>
                <a:cs typeface="Calibri"/>
              </a:rPr>
              <a:t> </a:t>
            </a:r>
            <a:r>
              <a:rPr sz="2700" dirty="0">
                <a:solidFill>
                  <a:srgbClr val="39629D"/>
                </a:solidFill>
                <a:latin typeface="Calibri"/>
                <a:cs typeface="Calibri"/>
              </a:rPr>
              <a:t>to</a:t>
            </a:r>
            <a:r>
              <a:rPr sz="2700" spc="-25" dirty="0">
                <a:solidFill>
                  <a:srgbClr val="39629D"/>
                </a:solidFill>
                <a:latin typeface="Calibri"/>
                <a:cs typeface="Calibri"/>
              </a:rPr>
              <a:t> </a:t>
            </a:r>
            <a:r>
              <a:rPr sz="2700" spc="-10" dirty="0">
                <a:solidFill>
                  <a:srgbClr val="39629D"/>
                </a:solidFill>
                <a:latin typeface="Calibri"/>
                <a:cs typeface="Calibri"/>
              </a:rPr>
              <a:t>provide </a:t>
            </a:r>
            <a:r>
              <a:rPr sz="2700" dirty="0">
                <a:solidFill>
                  <a:srgbClr val="39629D"/>
                </a:solidFill>
                <a:latin typeface="Calibri"/>
                <a:cs typeface="Calibri"/>
              </a:rPr>
              <a:t>core</a:t>
            </a:r>
            <a:r>
              <a:rPr sz="2700" spc="-45" dirty="0">
                <a:solidFill>
                  <a:srgbClr val="39629D"/>
                </a:solidFill>
                <a:latin typeface="Calibri"/>
                <a:cs typeface="Calibri"/>
              </a:rPr>
              <a:t> </a:t>
            </a:r>
            <a:r>
              <a:rPr sz="2700" dirty="0">
                <a:solidFill>
                  <a:srgbClr val="39629D"/>
                </a:solidFill>
                <a:latin typeface="Calibri"/>
                <a:cs typeface="Calibri"/>
              </a:rPr>
              <a:t>crisis</a:t>
            </a:r>
            <a:r>
              <a:rPr sz="2700" spc="-45" dirty="0">
                <a:solidFill>
                  <a:srgbClr val="39629D"/>
                </a:solidFill>
                <a:latin typeface="Calibri"/>
                <a:cs typeface="Calibri"/>
              </a:rPr>
              <a:t> </a:t>
            </a:r>
            <a:r>
              <a:rPr sz="2700" spc="-10" dirty="0">
                <a:solidFill>
                  <a:srgbClr val="39629D"/>
                </a:solidFill>
                <a:latin typeface="Calibri"/>
                <a:cs typeface="Calibri"/>
              </a:rPr>
              <a:t>intervention</a:t>
            </a:r>
            <a:r>
              <a:rPr sz="2700" spc="-60" dirty="0">
                <a:solidFill>
                  <a:srgbClr val="39629D"/>
                </a:solidFill>
                <a:latin typeface="Calibri"/>
                <a:cs typeface="Calibri"/>
              </a:rPr>
              <a:t> </a:t>
            </a:r>
            <a:r>
              <a:rPr sz="2700" dirty="0">
                <a:solidFill>
                  <a:srgbClr val="39629D"/>
                </a:solidFill>
                <a:latin typeface="Calibri"/>
                <a:cs typeface="Calibri"/>
              </a:rPr>
              <a:t>services</a:t>
            </a:r>
            <a:r>
              <a:rPr sz="2700" spc="-55" dirty="0">
                <a:solidFill>
                  <a:srgbClr val="39629D"/>
                </a:solidFill>
                <a:latin typeface="Calibri"/>
                <a:cs typeface="Calibri"/>
              </a:rPr>
              <a:t> </a:t>
            </a:r>
            <a:r>
              <a:rPr sz="2700" dirty="0">
                <a:solidFill>
                  <a:srgbClr val="39629D"/>
                </a:solidFill>
                <a:latin typeface="Calibri"/>
                <a:cs typeface="Calibri"/>
              </a:rPr>
              <a:t>to</a:t>
            </a:r>
            <a:r>
              <a:rPr sz="2700" spc="-30" dirty="0">
                <a:solidFill>
                  <a:srgbClr val="39629D"/>
                </a:solidFill>
                <a:latin typeface="Calibri"/>
                <a:cs typeface="Calibri"/>
              </a:rPr>
              <a:t> </a:t>
            </a:r>
            <a:r>
              <a:rPr sz="2700" spc="-10" dirty="0">
                <a:solidFill>
                  <a:srgbClr val="39629D"/>
                </a:solidFill>
                <a:latin typeface="Calibri"/>
                <a:cs typeface="Calibri"/>
              </a:rPr>
              <a:t>victims</a:t>
            </a:r>
            <a:endParaRPr sz="2700" dirty="0">
              <a:latin typeface="Calibri"/>
              <a:cs typeface="Calibri"/>
            </a:endParaRPr>
          </a:p>
        </p:txBody>
      </p:sp>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16</a:t>
            </a:fld>
            <a:endParaRPr spc="-25" dirty="0"/>
          </a:p>
        </p:txBody>
      </p:sp>
      <p:sp>
        <p:nvSpPr>
          <p:cNvPr id="8" name="Date Placeholder 7">
            <a:extLst>
              <a:ext uri="{FF2B5EF4-FFF2-40B4-BE49-F238E27FC236}">
                <a16:creationId xmlns:a16="http://schemas.microsoft.com/office/drawing/2014/main" id="{655223BB-C49F-0184-32D2-4FFFB60617BE}"/>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7426F89D-C18F-8E4C-E7CB-C56447D69B67}"/>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46577"/>
            <a:ext cx="5403850" cy="4371975"/>
          </a:xfrm>
          <a:prstGeom prst="rect">
            <a:avLst/>
          </a:prstGeom>
        </p:spPr>
        <p:txBody>
          <a:bodyPr vert="horz" wrap="square" lIns="0" tIns="59055" rIns="0" bIns="0" rtlCol="0">
            <a:spAutoFit/>
          </a:bodyPr>
          <a:lstStyle/>
          <a:p>
            <a:pPr marL="268605" indent="-255904">
              <a:lnSpc>
                <a:spcPct val="100000"/>
              </a:lnSpc>
              <a:spcBef>
                <a:spcPts val="465"/>
              </a:spcBef>
              <a:buClr>
                <a:srgbClr val="DA1F28"/>
              </a:buClr>
              <a:buSzPct val="66666"/>
              <a:buFont typeface="Wingdings 3"/>
              <a:buChar char=""/>
              <a:tabLst>
                <a:tab pos="268605" algn="l"/>
              </a:tabLst>
            </a:pPr>
            <a:r>
              <a:rPr sz="2700" dirty="0">
                <a:solidFill>
                  <a:srgbClr val="39629D"/>
                </a:solidFill>
                <a:latin typeface="Calibri"/>
                <a:cs typeface="Calibri"/>
              </a:rPr>
              <a:t>Examples</a:t>
            </a:r>
            <a:r>
              <a:rPr sz="2700" spc="-120" dirty="0">
                <a:solidFill>
                  <a:srgbClr val="39629D"/>
                </a:solidFill>
                <a:latin typeface="Calibri"/>
                <a:cs typeface="Calibri"/>
              </a:rPr>
              <a:t> </a:t>
            </a:r>
            <a:r>
              <a:rPr sz="2700" spc="-10" dirty="0">
                <a:solidFill>
                  <a:srgbClr val="39629D"/>
                </a:solidFill>
                <a:latin typeface="Calibri"/>
                <a:cs typeface="Calibri"/>
              </a:rPr>
              <a:t>include:</a:t>
            </a:r>
            <a:endParaRPr sz="2700">
              <a:latin typeface="Calibri"/>
              <a:cs typeface="Calibri"/>
            </a:endParaRPr>
          </a:p>
          <a:p>
            <a:pPr marL="523875" lvl="1" indent="-227965">
              <a:lnSpc>
                <a:spcPct val="100000"/>
              </a:lnSpc>
              <a:spcBef>
                <a:spcPts val="315"/>
              </a:spcBef>
              <a:buClr>
                <a:srgbClr val="DA1F28"/>
              </a:buClr>
              <a:buFont typeface="Verdana"/>
              <a:buChar char="◦"/>
              <a:tabLst>
                <a:tab pos="523875" algn="l"/>
              </a:tabLst>
            </a:pPr>
            <a:r>
              <a:rPr sz="2300" dirty="0">
                <a:solidFill>
                  <a:srgbClr val="39629D"/>
                </a:solidFill>
                <a:latin typeface="Calibri"/>
                <a:cs typeface="Calibri"/>
              </a:rPr>
              <a:t>Client</a:t>
            </a:r>
            <a:r>
              <a:rPr sz="2300" spc="-85" dirty="0">
                <a:solidFill>
                  <a:srgbClr val="39629D"/>
                </a:solidFill>
                <a:latin typeface="Calibri"/>
                <a:cs typeface="Calibri"/>
              </a:rPr>
              <a:t> </a:t>
            </a:r>
            <a:r>
              <a:rPr sz="2300" dirty="0">
                <a:solidFill>
                  <a:srgbClr val="39629D"/>
                </a:solidFill>
                <a:latin typeface="Calibri"/>
                <a:cs typeface="Calibri"/>
              </a:rPr>
              <a:t>Outreach</a:t>
            </a:r>
            <a:r>
              <a:rPr sz="2300" spc="-80"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Crisis</a:t>
            </a:r>
            <a:r>
              <a:rPr sz="2300" spc="-30" dirty="0">
                <a:solidFill>
                  <a:srgbClr val="39629D"/>
                </a:solidFill>
                <a:latin typeface="Calibri"/>
                <a:cs typeface="Calibri"/>
              </a:rPr>
              <a:t> </a:t>
            </a:r>
            <a:r>
              <a:rPr sz="2300" dirty="0">
                <a:solidFill>
                  <a:srgbClr val="39629D"/>
                </a:solidFill>
                <a:latin typeface="Calibri"/>
                <a:cs typeface="Calibri"/>
              </a:rPr>
              <a:t>Line</a:t>
            </a:r>
            <a:r>
              <a:rPr sz="2300" spc="-20" dirty="0">
                <a:solidFill>
                  <a:srgbClr val="39629D"/>
                </a:solidFill>
                <a:latin typeface="Calibri"/>
                <a:cs typeface="Calibri"/>
              </a:rPr>
              <a:t> </a:t>
            </a:r>
            <a:r>
              <a:rPr sz="2300" spc="-10" dirty="0">
                <a:solidFill>
                  <a:srgbClr val="39629D"/>
                </a:solidFill>
                <a:latin typeface="Calibri"/>
                <a:cs typeface="Calibri"/>
              </a:rPr>
              <a:t>Operations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spc="-20" dirty="0">
                <a:solidFill>
                  <a:srgbClr val="39629D"/>
                </a:solidFill>
                <a:latin typeface="Calibri"/>
                <a:cs typeface="Calibri"/>
              </a:rPr>
              <a:t>Evidence-</a:t>
            </a:r>
            <a:r>
              <a:rPr sz="2300" dirty="0">
                <a:solidFill>
                  <a:srgbClr val="39629D"/>
                </a:solidFill>
                <a:latin typeface="Calibri"/>
                <a:cs typeface="Calibri"/>
              </a:rPr>
              <a:t>based</a:t>
            </a:r>
            <a:r>
              <a:rPr sz="2300" spc="-55" dirty="0">
                <a:solidFill>
                  <a:srgbClr val="39629D"/>
                </a:solidFill>
                <a:latin typeface="Calibri"/>
                <a:cs typeface="Calibri"/>
              </a:rPr>
              <a:t> </a:t>
            </a:r>
            <a:r>
              <a:rPr sz="2300" dirty="0">
                <a:solidFill>
                  <a:srgbClr val="39629D"/>
                </a:solidFill>
                <a:latin typeface="Calibri"/>
                <a:cs typeface="Calibri"/>
              </a:rPr>
              <a:t>Mental</a:t>
            </a:r>
            <a:r>
              <a:rPr sz="2300" spc="-30" dirty="0">
                <a:solidFill>
                  <a:srgbClr val="39629D"/>
                </a:solidFill>
                <a:latin typeface="Calibri"/>
                <a:cs typeface="Calibri"/>
              </a:rPr>
              <a:t> </a:t>
            </a:r>
            <a:r>
              <a:rPr sz="2300" dirty="0">
                <a:solidFill>
                  <a:srgbClr val="39629D"/>
                </a:solidFill>
                <a:latin typeface="Calibri"/>
                <a:cs typeface="Calibri"/>
              </a:rPr>
              <a:t>Health</a:t>
            </a:r>
            <a:r>
              <a:rPr sz="2300" spc="-25"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Counseling</a:t>
            </a:r>
            <a:r>
              <a:rPr sz="2300" spc="-65" dirty="0">
                <a:solidFill>
                  <a:srgbClr val="39629D"/>
                </a:solidFill>
                <a:latin typeface="Calibri"/>
                <a:cs typeface="Calibri"/>
              </a:rPr>
              <a:t> </a:t>
            </a:r>
            <a:r>
              <a:rPr sz="2300" dirty="0">
                <a:solidFill>
                  <a:srgbClr val="39629D"/>
                </a:solidFill>
                <a:latin typeface="Calibri"/>
                <a:cs typeface="Calibri"/>
              </a:rPr>
              <a:t>and</a:t>
            </a:r>
            <a:r>
              <a:rPr sz="2300" spc="-65" dirty="0">
                <a:solidFill>
                  <a:srgbClr val="39629D"/>
                </a:solidFill>
                <a:latin typeface="Calibri"/>
                <a:cs typeface="Calibri"/>
              </a:rPr>
              <a:t> </a:t>
            </a:r>
            <a:r>
              <a:rPr sz="2300" dirty="0">
                <a:solidFill>
                  <a:srgbClr val="39629D"/>
                </a:solidFill>
                <a:latin typeface="Calibri"/>
                <a:cs typeface="Calibri"/>
              </a:rPr>
              <a:t>Support</a:t>
            </a:r>
            <a:r>
              <a:rPr sz="2300" spc="-50"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spc="-10" dirty="0">
                <a:solidFill>
                  <a:srgbClr val="39629D"/>
                </a:solidFill>
                <a:latin typeface="Calibri"/>
                <a:cs typeface="Calibri"/>
              </a:rPr>
              <a:t>Information</a:t>
            </a:r>
            <a:r>
              <a:rPr sz="2300" spc="-35" dirty="0">
                <a:solidFill>
                  <a:srgbClr val="39629D"/>
                </a:solidFill>
                <a:latin typeface="Calibri"/>
                <a:cs typeface="Calibri"/>
              </a:rPr>
              <a:t> </a:t>
            </a:r>
            <a:r>
              <a:rPr sz="2300" dirty="0">
                <a:solidFill>
                  <a:srgbClr val="39629D"/>
                </a:solidFill>
                <a:latin typeface="Calibri"/>
                <a:cs typeface="Calibri"/>
              </a:rPr>
              <a:t>and</a:t>
            </a:r>
            <a:r>
              <a:rPr sz="2300" spc="-25" dirty="0">
                <a:solidFill>
                  <a:srgbClr val="39629D"/>
                </a:solidFill>
                <a:latin typeface="Calibri"/>
                <a:cs typeface="Calibri"/>
              </a:rPr>
              <a:t> </a:t>
            </a:r>
            <a:r>
              <a:rPr sz="2300" spc="-20" dirty="0">
                <a:solidFill>
                  <a:srgbClr val="39629D"/>
                </a:solidFill>
                <a:latin typeface="Calibri"/>
                <a:cs typeface="Calibri"/>
              </a:rPr>
              <a:t>Referral</a:t>
            </a:r>
            <a:r>
              <a:rPr sz="2300" spc="-60"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Language</a:t>
            </a:r>
            <a:r>
              <a:rPr sz="2300" spc="-30" dirty="0">
                <a:solidFill>
                  <a:srgbClr val="39629D"/>
                </a:solidFill>
                <a:latin typeface="Calibri"/>
                <a:cs typeface="Calibri"/>
              </a:rPr>
              <a:t> </a:t>
            </a:r>
            <a:r>
              <a:rPr sz="2300" dirty="0">
                <a:solidFill>
                  <a:srgbClr val="39629D"/>
                </a:solidFill>
                <a:latin typeface="Calibri"/>
                <a:cs typeface="Calibri"/>
              </a:rPr>
              <a:t>Crisis</a:t>
            </a:r>
            <a:r>
              <a:rPr sz="2300" spc="-45" dirty="0">
                <a:solidFill>
                  <a:srgbClr val="39629D"/>
                </a:solidFill>
                <a:latin typeface="Calibri"/>
                <a:cs typeface="Calibri"/>
              </a:rPr>
              <a:t> </a:t>
            </a:r>
            <a:r>
              <a:rPr sz="2300" dirty="0">
                <a:solidFill>
                  <a:srgbClr val="39629D"/>
                </a:solidFill>
                <a:latin typeface="Calibri"/>
                <a:cs typeface="Calibri"/>
              </a:rPr>
              <a:t>Line</a:t>
            </a:r>
            <a:r>
              <a:rPr sz="2300" spc="-50"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Legal</a:t>
            </a:r>
            <a:r>
              <a:rPr sz="2300" spc="-85" dirty="0">
                <a:solidFill>
                  <a:srgbClr val="39629D"/>
                </a:solidFill>
                <a:latin typeface="Calibri"/>
                <a:cs typeface="Calibri"/>
              </a:rPr>
              <a:t> </a:t>
            </a:r>
            <a:r>
              <a:rPr sz="2300" spc="-10" dirty="0">
                <a:solidFill>
                  <a:srgbClr val="39629D"/>
                </a:solidFill>
                <a:latin typeface="Calibri"/>
                <a:cs typeface="Calibri"/>
              </a:rPr>
              <a:t>Assistance</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spc="-10" dirty="0">
                <a:solidFill>
                  <a:srgbClr val="39629D"/>
                </a:solidFill>
                <a:latin typeface="Calibri"/>
                <a:cs typeface="Calibri"/>
              </a:rPr>
              <a:t>Relocation</a:t>
            </a:r>
            <a:r>
              <a:rPr sz="2300" spc="-55" dirty="0">
                <a:solidFill>
                  <a:srgbClr val="39629D"/>
                </a:solidFill>
                <a:latin typeface="Calibri"/>
                <a:cs typeface="Calibri"/>
              </a:rPr>
              <a:t> </a:t>
            </a:r>
            <a:r>
              <a:rPr sz="2300" spc="-10" dirty="0">
                <a:solidFill>
                  <a:srgbClr val="39629D"/>
                </a:solidFill>
                <a:latin typeface="Calibri"/>
                <a:cs typeface="Calibri"/>
              </a:rPr>
              <a:t>Expenses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Shelter</a:t>
            </a:r>
            <a:r>
              <a:rPr sz="2300" spc="-35" dirty="0">
                <a:solidFill>
                  <a:srgbClr val="39629D"/>
                </a:solidFill>
                <a:latin typeface="Calibri"/>
                <a:cs typeface="Calibri"/>
              </a:rPr>
              <a:t> </a:t>
            </a:r>
            <a:r>
              <a:rPr sz="2300" dirty="0">
                <a:solidFill>
                  <a:srgbClr val="39629D"/>
                </a:solidFill>
                <a:latin typeface="Calibri"/>
                <a:cs typeface="Calibri"/>
              </a:rPr>
              <a:t>and</a:t>
            </a:r>
            <a:r>
              <a:rPr sz="2300" spc="-35" dirty="0">
                <a:solidFill>
                  <a:srgbClr val="39629D"/>
                </a:solidFill>
                <a:latin typeface="Calibri"/>
                <a:cs typeface="Calibri"/>
              </a:rPr>
              <a:t> </a:t>
            </a:r>
            <a:r>
              <a:rPr sz="2300" spc="-20" dirty="0">
                <a:solidFill>
                  <a:srgbClr val="39629D"/>
                </a:solidFill>
                <a:latin typeface="Calibri"/>
                <a:cs typeface="Calibri"/>
              </a:rPr>
              <a:t>Transitional</a:t>
            </a:r>
            <a:r>
              <a:rPr sz="2300" spc="-40" dirty="0">
                <a:solidFill>
                  <a:srgbClr val="39629D"/>
                </a:solidFill>
                <a:latin typeface="Calibri"/>
                <a:cs typeface="Calibri"/>
              </a:rPr>
              <a:t> </a:t>
            </a:r>
            <a:r>
              <a:rPr sz="2300" dirty="0">
                <a:solidFill>
                  <a:srgbClr val="39629D"/>
                </a:solidFill>
                <a:latin typeface="Calibri"/>
                <a:cs typeface="Calibri"/>
              </a:rPr>
              <a:t>Housing</a:t>
            </a:r>
            <a:r>
              <a:rPr sz="2300" spc="-35"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Hospital</a:t>
            </a:r>
            <a:r>
              <a:rPr sz="2300" spc="-90" dirty="0">
                <a:solidFill>
                  <a:srgbClr val="39629D"/>
                </a:solidFill>
                <a:latin typeface="Calibri"/>
                <a:cs typeface="Calibri"/>
              </a:rPr>
              <a:t> </a:t>
            </a:r>
            <a:r>
              <a:rPr sz="2300" spc="-10" dirty="0">
                <a:solidFill>
                  <a:srgbClr val="39629D"/>
                </a:solidFill>
                <a:latin typeface="Calibri"/>
                <a:cs typeface="Calibri"/>
              </a:rPr>
              <a:t>Accompaniment</a:t>
            </a:r>
            <a:endParaRPr sz="2300">
              <a:latin typeface="Calibri"/>
              <a:cs typeface="Calibri"/>
            </a:endParaRPr>
          </a:p>
        </p:txBody>
      </p:sp>
      <p:pic>
        <p:nvPicPr>
          <p:cNvPr id="3" name="object 3"/>
          <p:cNvPicPr/>
          <p:nvPr/>
        </p:nvPicPr>
        <p:blipFill>
          <a:blip r:embed="rId2" cstate="print"/>
          <a:stretch>
            <a:fillRect/>
          </a:stretch>
        </p:blipFill>
        <p:spPr>
          <a:xfrm>
            <a:off x="533400" y="504444"/>
            <a:ext cx="7923275" cy="758951"/>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17</a:t>
            </a:fld>
            <a:endParaRPr spc="-25" dirty="0"/>
          </a:p>
        </p:txBody>
      </p:sp>
      <p:sp>
        <p:nvSpPr>
          <p:cNvPr id="8" name="Date Placeholder 7">
            <a:extLst>
              <a:ext uri="{FF2B5EF4-FFF2-40B4-BE49-F238E27FC236}">
                <a16:creationId xmlns:a16="http://schemas.microsoft.com/office/drawing/2014/main" id="{ACD4067E-CB9F-D9E2-C983-2AD55B7A0364}"/>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7DFD0B1B-70F3-9FBC-28A3-5107ACC5CCC9}"/>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93011"/>
            <a:ext cx="7738109" cy="3006725"/>
          </a:xfrm>
          <a:prstGeom prst="rect">
            <a:avLst/>
          </a:prstGeom>
        </p:spPr>
        <p:txBody>
          <a:bodyPr vert="horz" wrap="square" lIns="0" tIns="12700" rIns="0" bIns="0" rtlCol="0">
            <a:spAutoFit/>
          </a:bodyPr>
          <a:lstStyle/>
          <a:p>
            <a:pPr marL="268605" marR="5080"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Proposals</a:t>
            </a:r>
            <a:r>
              <a:rPr sz="2700" spc="-60" dirty="0">
                <a:solidFill>
                  <a:srgbClr val="39629D"/>
                </a:solidFill>
                <a:latin typeface="Calibri"/>
                <a:cs typeface="Calibri"/>
              </a:rPr>
              <a:t> </a:t>
            </a:r>
            <a:r>
              <a:rPr sz="2700" dirty="0">
                <a:solidFill>
                  <a:srgbClr val="39629D"/>
                </a:solidFill>
                <a:latin typeface="Calibri"/>
                <a:cs typeface="Calibri"/>
              </a:rPr>
              <a:t>should</a:t>
            </a:r>
            <a:r>
              <a:rPr sz="2700" spc="-70" dirty="0">
                <a:solidFill>
                  <a:srgbClr val="39629D"/>
                </a:solidFill>
                <a:latin typeface="Calibri"/>
                <a:cs typeface="Calibri"/>
              </a:rPr>
              <a:t> </a:t>
            </a:r>
            <a:r>
              <a:rPr sz="2700" dirty="0">
                <a:solidFill>
                  <a:srgbClr val="39629D"/>
                </a:solidFill>
                <a:latin typeface="Calibri"/>
                <a:cs typeface="Calibri"/>
              </a:rPr>
              <a:t>describe</a:t>
            </a:r>
            <a:r>
              <a:rPr sz="2700" spc="-65" dirty="0">
                <a:solidFill>
                  <a:srgbClr val="39629D"/>
                </a:solidFill>
                <a:latin typeface="Calibri"/>
                <a:cs typeface="Calibri"/>
              </a:rPr>
              <a:t> </a:t>
            </a:r>
            <a:r>
              <a:rPr sz="2700" dirty="0">
                <a:solidFill>
                  <a:srgbClr val="39629D"/>
                </a:solidFill>
                <a:latin typeface="Calibri"/>
                <a:cs typeface="Calibri"/>
              </a:rPr>
              <a:t>services</a:t>
            </a:r>
            <a:r>
              <a:rPr sz="2700" spc="-70" dirty="0">
                <a:solidFill>
                  <a:srgbClr val="39629D"/>
                </a:solidFill>
                <a:latin typeface="Calibri"/>
                <a:cs typeface="Calibri"/>
              </a:rPr>
              <a:t> </a:t>
            </a:r>
            <a:r>
              <a:rPr sz="2700" dirty="0">
                <a:solidFill>
                  <a:srgbClr val="39629D"/>
                </a:solidFill>
                <a:latin typeface="Calibri"/>
                <a:cs typeface="Calibri"/>
              </a:rPr>
              <a:t>provided</a:t>
            </a:r>
            <a:r>
              <a:rPr sz="2700" spc="-55" dirty="0">
                <a:solidFill>
                  <a:srgbClr val="39629D"/>
                </a:solidFill>
                <a:latin typeface="Calibri"/>
                <a:cs typeface="Calibri"/>
              </a:rPr>
              <a:t> </a:t>
            </a:r>
            <a:r>
              <a:rPr sz="2700" dirty="0">
                <a:solidFill>
                  <a:srgbClr val="39629D"/>
                </a:solidFill>
                <a:latin typeface="Calibri"/>
                <a:cs typeface="Calibri"/>
              </a:rPr>
              <a:t>by</a:t>
            </a:r>
            <a:r>
              <a:rPr sz="2700" spc="-45" dirty="0">
                <a:solidFill>
                  <a:srgbClr val="39629D"/>
                </a:solidFill>
                <a:latin typeface="Calibri"/>
                <a:cs typeface="Calibri"/>
              </a:rPr>
              <a:t> </a:t>
            </a:r>
            <a:r>
              <a:rPr sz="2700" dirty="0">
                <a:solidFill>
                  <a:srgbClr val="39629D"/>
                </a:solidFill>
                <a:latin typeface="Calibri"/>
                <a:cs typeface="Calibri"/>
              </a:rPr>
              <a:t>a</a:t>
            </a:r>
            <a:r>
              <a:rPr sz="2700" spc="-50" dirty="0">
                <a:solidFill>
                  <a:srgbClr val="39629D"/>
                </a:solidFill>
                <a:latin typeface="Calibri"/>
                <a:cs typeface="Calibri"/>
              </a:rPr>
              <a:t> </a:t>
            </a:r>
            <a:r>
              <a:rPr sz="2700" b="1" spc="-10" dirty="0">
                <a:solidFill>
                  <a:srgbClr val="39629D"/>
                </a:solidFill>
                <a:latin typeface="Calibri"/>
                <a:cs typeface="Calibri"/>
              </a:rPr>
              <a:t>fully </a:t>
            </a:r>
            <a:r>
              <a:rPr sz="2700" dirty="0">
                <a:solidFill>
                  <a:srgbClr val="39629D"/>
                </a:solidFill>
                <a:latin typeface="Calibri"/>
                <a:cs typeface="Calibri"/>
              </a:rPr>
              <a:t>or</a:t>
            </a:r>
            <a:r>
              <a:rPr sz="2700" spc="-75" dirty="0">
                <a:solidFill>
                  <a:srgbClr val="39629D"/>
                </a:solidFill>
                <a:latin typeface="Calibri"/>
                <a:cs typeface="Calibri"/>
              </a:rPr>
              <a:t> </a:t>
            </a:r>
            <a:r>
              <a:rPr sz="2700" b="1" dirty="0">
                <a:solidFill>
                  <a:srgbClr val="39629D"/>
                </a:solidFill>
                <a:latin typeface="Calibri"/>
                <a:cs typeface="Calibri"/>
              </a:rPr>
              <a:t>provisionally</a:t>
            </a:r>
            <a:r>
              <a:rPr sz="2700" b="1" spc="-60" dirty="0">
                <a:solidFill>
                  <a:srgbClr val="39629D"/>
                </a:solidFill>
                <a:latin typeface="Calibri"/>
                <a:cs typeface="Calibri"/>
              </a:rPr>
              <a:t> </a:t>
            </a:r>
            <a:r>
              <a:rPr sz="2700" b="1" spc="-10" dirty="0">
                <a:solidFill>
                  <a:srgbClr val="39629D"/>
                </a:solidFill>
                <a:latin typeface="Calibri"/>
                <a:cs typeface="Calibri"/>
              </a:rPr>
              <a:t>accredited</a:t>
            </a:r>
            <a:r>
              <a:rPr sz="2700" b="1" spc="-40" dirty="0">
                <a:solidFill>
                  <a:srgbClr val="39629D"/>
                </a:solidFill>
                <a:latin typeface="Calibri"/>
                <a:cs typeface="Calibri"/>
              </a:rPr>
              <a:t> </a:t>
            </a:r>
            <a:r>
              <a:rPr sz="2700" dirty="0">
                <a:solidFill>
                  <a:srgbClr val="39629D"/>
                </a:solidFill>
                <a:latin typeface="Calibri"/>
                <a:cs typeface="Calibri"/>
              </a:rPr>
              <a:t>Child</a:t>
            </a:r>
            <a:r>
              <a:rPr sz="2700" spc="-70" dirty="0">
                <a:solidFill>
                  <a:srgbClr val="39629D"/>
                </a:solidFill>
                <a:latin typeface="Calibri"/>
                <a:cs typeface="Calibri"/>
              </a:rPr>
              <a:t> </a:t>
            </a:r>
            <a:r>
              <a:rPr sz="2700" dirty="0">
                <a:solidFill>
                  <a:srgbClr val="39629D"/>
                </a:solidFill>
                <a:latin typeface="Calibri"/>
                <a:cs typeface="Calibri"/>
              </a:rPr>
              <a:t>Advocacy</a:t>
            </a:r>
            <a:r>
              <a:rPr sz="2700" spc="-70" dirty="0">
                <a:solidFill>
                  <a:srgbClr val="39629D"/>
                </a:solidFill>
                <a:latin typeface="Calibri"/>
                <a:cs typeface="Calibri"/>
              </a:rPr>
              <a:t> </a:t>
            </a:r>
            <a:r>
              <a:rPr sz="2700" spc="-10" dirty="0">
                <a:solidFill>
                  <a:srgbClr val="39629D"/>
                </a:solidFill>
                <a:latin typeface="Calibri"/>
                <a:cs typeface="Calibri"/>
              </a:rPr>
              <a:t>Center (CAC)</a:t>
            </a:r>
            <a:endParaRPr sz="2700">
              <a:latin typeface="Calibri"/>
              <a:cs typeface="Calibri"/>
            </a:endParaRPr>
          </a:p>
          <a:p>
            <a:pPr>
              <a:lnSpc>
                <a:spcPct val="100000"/>
              </a:lnSpc>
              <a:spcBef>
                <a:spcPts val="735"/>
              </a:spcBef>
              <a:buClr>
                <a:srgbClr val="DA1F28"/>
              </a:buClr>
              <a:buFont typeface="Wingdings 3"/>
              <a:buChar char=""/>
            </a:pPr>
            <a:endParaRPr sz="2700">
              <a:latin typeface="Calibri"/>
              <a:cs typeface="Calibri"/>
            </a:endParaRPr>
          </a:p>
          <a:p>
            <a:pPr marL="268605" marR="340360" indent="-256540">
              <a:lnSpc>
                <a:spcPct val="100000"/>
              </a:lnSpc>
              <a:buClr>
                <a:srgbClr val="DA1F28"/>
              </a:buClr>
              <a:buSzPct val="66666"/>
              <a:buFont typeface="Wingdings 3"/>
              <a:buChar char=""/>
              <a:tabLst>
                <a:tab pos="268605" algn="l"/>
              </a:tabLst>
            </a:pPr>
            <a:r>
              <a:rPr sz="2700" dirty="0">
                <a:solidFill>
                  <a:srgbClr val="39629D"/>
                </a:solidFill>
                <a:latin typeface="Calibri"/>
                <a:cs typeface="Calibri"/>
              </a:rPr>
              <a:t>Each</a:t>
            </a:r>
            <a:r>
              <a:rPr sz="2700" spc="-75" dirty="0">
                <a:solidFill>
                  <a:srgbClr val="39629D"/>
                </a:solidFill>
                <a:latin typeface="Calibri"/>
                <a:cs typeface="Calibri"/>
              </a:rPr>
              <a:t> </a:t>
            </a:r>
            <a:r>
              <a:rPr sz="2700" spc="-10" dirty="0">
                <a:solidFill>
                  <a:srgbClr val="39629D"/>
                </a:solidFill>
                <a:latin typeface="Calibri"/>
                <a:cs typeface="Calibri"/>
              </a:rPr>
              <a:t>organization</a:t>
            </a:r>
            <a:r>
              <a:rPr sz="2700" spc="-75" dirty="0">
                <a:solidFill>
                  <a:srgbClr val="39629D"/>
                </a:solidFill>
                <a:latin typeface="Calibri"/>
                <a:cs typeface="Calibri"/>
              </a:rPr>
              <a:t> </a:t>
            </a:r>
            <a:r>
              <a:rPr sz="2700" dirty="0">
                <a:solidFill>
                  <a:srgbClr val="39629D"/>
                </a:solidFill>
                <a:latin typeface="Calibri"/>
                <a:cs typeface="Calibri"/>
              </a:rPr>
              <a:t>must</a:t>
            </a:r>
            <a:r>
              <a:rPr sz="2700" spc="-60" dirty="0">
                <a:solidFill>
                  <a:srgbClr val="39629D"/>
                </a:solidFill>
                <a:latin typeface="Calibri"/>
                <a:cs typeface="Calibri"/>
              </a:rPr>
              <a:t> </a:t>
            </a:r>
            <a:r>
              <a:rPr sz="2700" dirty="0">
                <a:solidFill>
                  <a:srgbClr val="39629D"/>
                </a:solidFill>
                <a:latin typeface="Calibri"/>
                <a:cs typeface="Calibri"/>
              </a:rPr>
              <a:t>upload</a:t>
            </a:r>
            <a:r>
              <a:rPr sz="2700" spc="-75" dirty="0">
                <a:solidFill>
                  <a:srgbClr val="39629D"/>
                </a:solidFill>
                <a:latin typeface="Calibri"/>
                <a:cs typeface="Calibri"/>
              </a:rPr>
              <a:t> </a:t>
            </a:r>
            <a:r>
              <a:rPr sz="2700" dirty="0">
                <a:solidFill>
                  <a:srgbClr val="39629D"/>
                </a:solidFill>
                <a:latin typeface="Calibri"/>
                <a:cs typeface="Calibri"/>
              </a:rPr>
              <a:t>a</a:t>
            </a:r>
            <a:r>
              <a:rPr sz="2700" spc="-50" dirty="0">
                <a:solidFill>
                  <a:srgbClr val="39629D"/>
                </a:solidFill>
                <a:latin typeface="Calibri"/>
                <a:cs typeface="Calibri"/>
              </a:rPr>
              <a:t> </a:t>
            </a:r>
            <a:r>
              <a:rPr sz="2700" spc="-10" dirty="0">
                <a:solidFill>
                  <a:srgbClr val="39629D"/>
                </a:solidFill>
                <a:latin typeface="Calibri"/>
                <a:cs typeface="Calibri"/>
              </a:rPr>
              <a:t>verification</a:t>
            </a:r>
            <a:r>
              <a:rPr sz="2700" spc="-75" dirty="0">
                <a:solidFill>
                  <a:srgbClr val="39629D"/>
                </a:solidFill>
                <a:latin typeface="Calibri"/>
                <a:cs typeface="Calibri"/>
              </a:rPr>
              <a:t> </a:t>
            </a:r>
            <a:r>
              <a:rPr sz="2700" spc="-10" dirty="0">
                <a:solidFill>
                  <a:srgbClr val="39629D"/>
                </a:solidFill>
                <a:latin typeface="Calibri"/>
                <a:cs typeface="Calibri"/>
              </a:rPr>
              <a:t>letter </a:t>
            </a:r>
            <a:r>
              <a:rPr sz="2700" dirty="0">
                <a:solidFill>
                  <a:srgbClr val="39629D"/>
                </a:solidFill>
                <a:latin typeface="Calibri"/>
                <a:cs typeface="Calibri"/>
              </a:rPr>
              <a:t>from</a:t>
            </a:r>
            <a:r>
              <a:rPr sz="2700" spc="-70" dirty="0">
                <a:solidFill>
                  <a:srgbClr val="39629D"/>
                </a:solidFill>
                <a:latin typeface="Calibri"/>
                <a:cs typeface="Calibri"/>
              </a:rPr>
              <a:t> </a:t>
            </a:r>
            <a:r>
              <a:rPr sz="2700" spc="-20" dirty="0">
                <a:solidFill>
                  <a:srgbClr val="39629D"/>
                </a:solidFill>
                <a:latin typeface="Calibri"/>
                <a:cs typeface="Calibri"/>
              </a:rPr>
              <a:t>Children’s</a:t>
            </a:r>
            <a:r>
              <a:rPr sz="2700" spc="-80" dirty="0">
                <a:solidFill>
                  <a:srgbClr val="39629D"/>
                </a:solidFill>
                <a:latin typeface="Calibri"/>
                <a:cs typeface="Calibri"/>
              </a:rPr>
              <a:t> </a:t>
            </a:r>
            <a:r>
              <a:rPr sz="2700" dirty="0">
                <a:solidFill>
                  <a:srgbClr val="39629D"/>
                </a:solidFill>
                <a:latin typeface="Calibri"/>
                <a:cs typeface="Calibri"/>
              </a:rPr>
              <a:t>Advocacy</a:t>
            </a:r>
            <a:r>
              <a:rPr sz="2700" spc="-75" dirty="0">
                <a:solidFill>
                  <a:srgbClr val="39629D"/>
                </a:solidFill>
                <a:latin typeface="Calibri"/>
                <a:cs typeface="Calibri"/>
              </a:rPr>
              <a:t> </a:t>
            </a:r>
            <a:r>
              <a:rPr sz="2700" dirty="0">
                <a:solidFill>
                  <a:srgbClr val="39629D"/>
                </a:solidFill>
                <a:latin typeface="Calibri"/>
                <a:cs typeface="Calibri"/>
              </a:rPr>
              <a:t>Centers</a:t>
            </a:r>
            <a:r>
              <a:rPr sz="2700" spc="-90" dirty="0">
                <a:solidFill>
                  <a:srgbClr val="39629D"/>
                </a:solidFill>
                <a:latin typeface="Calibri"/>
                <a:cs typeface="Calibri"/>
              </a:rPr>
              <a:t> </a:t>
            </a:r>
            <a:r>
              <a:rPr sz="2700" dirty="0">
                <a:solidFill>
                  <a:srgbClr val="39629D"/>
                </a:solidFill>
                <a:latin typeface="Calibri"/>
                <a:cs typeface="Calibri"/>
              </a:rPr>
              <a:t>of</a:t>
            </a:r>
            <a:r>
              <a:rPr sz="2700" spc="-80" dirty="0">
                <a:solidFill>
                  <a:srgbClr val="39629D"/>
                </a:solidFill>
                <a:latin typeface="Calibri"/>
                <a:cs typeface="Calibri"/>
              </a:rPr>
              <a:t> </a:t>
            </a:r>
            <a:r>
              <a:rPr sz="2700" dirty="0">
                <a:solidFill>
                  <a:srgbClr val="39629D"/>
                </a:solidFill>
                <a:latin typeface="Calibri"/>
                <a:cs typeface="Calibri"/>
              </a:rPr>
              <a:t>North</a:t>
            </a:r>
            <a:r>
              <a:rPr sz="2700" spc="-70" dirty="0">
                <a:solidFill>
                  <a:srgbClr val="39629D"/>
                </a:solidFill>
                <a:latin typeface="Calibri"/>
                <a:cs typeface="Calibri"/>
              </a:rPr>
              <a:t> </a:t>
            </a:r>
            <a:r>
              <a:rPr sz="2700" spc="-10" dirty="0">
                <a:solidFill>
                  <a:srgbClr val="39629D"/>
                </a:solidFill>
                <a:latin typeface="Calibri"/>
                <a:cs typeface="Calibri"/>
              </a:rPr>
              <a:t>Carolina </a:t>
            </a:r>
            <a:r>
              <a:rPr sz="2700" dirty="0">
                <a:solidFill>
                  <a:srgbClr val="39629D"/>
                </a:solidFill>
                <a:latin typeface="Calibri"/>
                <a:cs typeface="Calibri"/>
              </a:rPr>
              <a:t>(CACNC)</a:t>
            </a:r>
            <a:r>
              <a:rPr sz="2700" spc="-60" dirty="0">
                <a:solidFill>
                  <a:srgbClr val="39629D"/>
                </a:solidFill>
                <a:latin typeface="Calibri"/>
                <a:cs typeface="Calibri"/>
              </a:rPr>
              <a:t> </a:t>
            </a:r>
            <a:r>
              <a:rPr sz="2700" dirty="0">
                <a:solidFill>
                  <a:srgbClr val="39629D"/>
                </a:solidFill>
                <a:latin typeface="Calibri"/>
                <a:cs typeface="Calibri"/>
              </a:rPr>
              <a:t>that</a:t>
            </a:r>
            <a:r>
              <a:rPr sz="2700" spc="-65" dirty="0">
                <a:solidFill>
                  <a:srgbClr val="39629D"/>
                </a:solidFill>
                <a:latin typeface="Calibri"/>
                <a:cs typeface="Calibri"/>
              </a:rPr>
              <a:t> </a:t>
            </a:r>
            <a:r>
              <a:rPr sz="2700" spc="-10" dirty="0">
                <a:solidFill>
                  <a:srgbClr val="39629D"/>
                </a:solidFill>
                <a:latin typeface="Calibri"/>
                <a:cs typeface="Calibri"/>
              </a:rPr>
              <a:t>states</a:t>
            </a:r>
            <a:r>
              <a:rPr sz="2700" spc="-65" dirty="0">
                <a:solidFill>
                  <a:srgbClr val="39629D"/>
                </a:solidFill>
                <a:latin typeface="Calibri"/>
                <a:cs typeface="Calibri"/>
              </a:rPr>
              <a:t> </a:t>
            </a:r>
            <a:r>
              <a:rPr sz="2700" dirty="0">
                <a:solidFill>
                  <a:srgbClr val="39629D"/>
                </a:solidFill>
                <a:latin typeface="Calibri"/>
                <a:cs typeface="Calibri"/>
              </a:rPr>
              <a:t>their</a:t>
            </a:r>
            <a:r>
              <a:rPr sz="2700" spc="-50" dirty="0">
                <a:solidFill>
                  <a:srgbClr val="39629D"/>
                </a:solidFill>
                <a:latin typeface="Calibri"/>
                <a:cs typeface="Calibri"/>
              </a:rPr>
              <a:t> </a:t>
            </a:r>
            <a:r>
              <a:rPr sz="2700" spc="-10" dirty="0">
                <a:solidFill>
                  <a:srgbClr val="39629D"/>
                </a:solidFill>
                <a:latin typeface="Calibri"/>
                <a:cs typeface="Calibri"/>
              </a:rPr>
              <a:t>accreditation</a:t>
            </a:r>
            <a:r>
              <a:rPr sz="2700" spc="-80" dirty="0">
                <a:solidFill>
                  <a:srgbClr val="39629D"/>
                </a:solidFill>
                <a:latin typeface="Calibri"/>
                <a:cs typeface="Calibri"/>
              </a:rPr>
              <a:t> </a:t>
            </a:r>
            <a:r>
              <a:rPr sz="2700" spc="-10" dirty="0">
                <a:solidFill>
                  <a:srgbClr val="39629D"/>
                </a:solidFill>
                <a:latin typeface="Calibri"/>
                <a:cs typeface="Calibri"/>
              </a:rPr>
              <a:t>status.</a:t>
            </a:r>
            <a:endParaRPr sz="2700">
              <a:latin typeface="Calibri"/>
              <a:cs typeface="Calibri"/>
            </a:endParaRPr>
          </a:p>
        </p:txBody>
      </p:sp>
      <p:pic>
        <p:nvPicPr>
          <p:cNvPr id="3" name="object 3"/>
          <p:cNvPicPr/>
          <p:nvPr/>
        </p:nvPicPr>
        <p:blipFill>
          <a:blip r:embed="rId2" cstate="print"/>
          <a:stretch>
            <a:fillRect/>
          </a:stretch>
        </p:blipFill>
        <p:spPr>
          <a:xfrm>
            <a:off x="533400" y="504444"/>
            <a:ext cx="3805428" cy="76961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18</a:t>
            </a:fld>
            <a:endParaRPr spc="-25" dirty="0"/>
          </a:p>
        </p:txBody>
      </p:sp>
      <p:sp>
        <p:nvSpPr>
          <p:cNvPr id="8" name="Date Placeholder 7">
            <a:extLst>
              <a:ext uri="{FF2B5EF4-FFF2-40B4-BE49-F238E27FC236}">
                <a16:creationId xmlns:a16="http://schemas.microsoft.com/office/drawing/2014/main" id="{3B2ED03D-EC0E-FDFC-9E4A-B82CFFE5D9D9}"/>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FFC28DAC-2CDA-C3F0-90A5-A3CF71DE12F7}"/>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93011"/>
            <a:ext cx="7433309" cy="2794000"/>
          </a:xfrm>
          <a:prstGeom prst="rect">
            <a:avLst/>
          </a:prstGeom>
        </p:spPr>
        <p:txBody>
          <a:bodyPr vert="horz" wrap="square" lIns="0" tIns="12700" rIns="0" bIns="0" rtlCol="0">
            <a:spAutoFit/>
          </a:bodyPr>
          <a:lstStyle/>
          <a:p>
            <a:pPr marL="268605" marR="5080"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Proposals</a:t>
            </a:r>
            <a:r>
              <a:rPr sz="2700" spc="-90" dirty="0">
                <a:solidFill>
                  <a:srgbClr val="39629D"/>
                </a:solidFill>
                <a:latin typeface="Calibri"/>
                <a:cs typeface="Calibri"/>
              </a:rPr>
              <a:t> </a:t>
            </a:r>
            <a:r>
              <a:rPr sz="2700" dirty="0">
                <a:solidFill>
                  <a:srgbClr val="39629D"/>
                </a:solidFill>
                <a:latin typeface="Calibri"/>
                <a:cs typeface="Calibri"/>
              </a:rPr>
              <a:t>may</a:t>
            </a:r>
            <a:r>
              <a:rPr sz="2700" spc="-85" dirty="0">
                <a:solidFill>
                  <a:srgbClr val="39629D"/>
                </a:solidFill>
                <a:latin typeface="Calibri"/>
                <a:cs typeface="Calibri"/>
              </a:rPr>
              <a:t> </a:t>
            </a:r>
            <a:r>
              <a:rPr sz="2700" dirty="0">
                <a:solidFill>
                  <a:srgbClr val="39629D"/>
                </a:solidFill>
                <a:latin typeface="Calibri"/>
                <a:cs typeface="Calibri"/>
              </a:rPr>
              <a:t>include</a:t>
            </a:r>
            <a:r>
              <a:rPr sz="2700" spc="-80" dirty="0">
                <a:solidFill>
                  <a:srgbClr val="39629D"/>
                </a:solidFill>
                <a:latin typeface="Calibri"/>
                <a:cs typeface="Calibri"/>
              </a:rPr>
              <a:t> </a:t>
            </a:r>
            <a:r>
              <a:rPr sz="2700" dirty="0">
                <a:solidFill>
                  <a:srgbClr val="39629D"/>
                </a:solidFill>
                <a:latin typeface="Calibri"/>
                <a:cs typeface="Calibri"/>
              </a:rPr>
              <a:t>costs</a:t>
            </a:r>
            <a:r>
              <a:rPr sz="2700" spc="-90" dirty="0">
                <a:solidFill>
                  <a:srgbClr val="39629D"/>
                </a:solidFill>
                <a:latin typeface="Calibri"/>
                <a:cs typeface="Calibri"/>
              </a:rPr>
              <a:t> </a:t>
            </a:r>
            <a:r>
              <a:rPr sz="2700" dirty="0">
                <a:solidFill>
                  <a:srgbClr val="39629D"/>
                </a:solidFill>
                <a:latin typeface="Calibri"/>
                <a:cs typeface="Calibri"/>
              </a:rPr>
              <a:t>to</a:t>
            </a:r>
            <a:r>
              <a:rPr sz="2700" spc="-70" dirty="0">
                <a:solidFill>
                  <a:srgbClr val="39629D"/>
                </a:solidFill>
                <a:latin typeface="Calibri"/>
                <a:cs typeface="Calibri"/>
              </a:rPr>
              <a:t> </a:t>
            </a:r>
            <a:r>
              <a:rPr sz="2700" dirty="0">
                <a:solidFill>
                  <a:srgbClr val="39629D"/>
                </a:solidFill>
                <a:latin typeface="Calibri"/>
                <a:cs typeface="Calibri"/>
              </a:rPr>
              <a:t>cover</a:t>
            </a:r>
            <a:r>
              <a:rPr sz="2700" spc="-90" dirty="0">
                <a:solidFill>
                  <a:srgbClr val="39629D"/>
                </a:solidFill>
                <a:latin typeface="Calibri"/>
                <a:cs typeface="Calibri"/>
              </a:rPr>
              <a:t> </a:t>
            </a:r>
            <a:r>
              <a:rPr sz="2700" dirty="0">
                <a:solidFill>
                  <a:srgbClr val="39629D"/>
                </a:solidFill>
                <a:latin typeface="Calibri"/>
                <a:cs typeface="Calibri"/>
              </a:rPr>
              <a:t>direct</a:t>
            </a:r>
            <a:r>
              <a:rPr sz="2700" spc="-95" dirty="0">
                <a:solidFill>
                  <a:srgbClr val="39629D"/>
                </a:solidFill>
                <a:latin typeface="Calibri"/>
                <a:cs typeface="Calibri"/>
              </a:rPr>
              <a:t> </a:t>
            </a:r>
            <a:r>
              <a:rPr sz="2700" spc="-10" dirty="0">
                <a:solidFill>
                  <a:srgbClr val="39629D"/>
                </a:solidFill>
                <a:latin typeface="Calibri"/>
                <a:cs typeface="Calibri"/>
              </a:rPr>
              <a:t>services </a:t>
            </a:r>
            <a:r>
              <a:rPr sz="2700" dirty="0">
                <a:solidFill>
                  <a:srgbClr val="39629D"/>
                </a:solidFill>
                <a:latin typeface="Calibri"/>
                <a:cs typeface="Calibri"/>
              </a:rPr>
              <a:t>personnel</a:t>
            </a:r>
            <a:r>
              <a:rPr sz="2700" spc="-80" dirty="0">
                <a:solidFill>
                  <a:srgbClr val="39629D"/>
                </a:solidFill>
                <a:latin typeface="Calibri"/>
                <a:cs typeface="Calibri"/>
              </a:rPr>
              <a:t> </a:t>
            </a:r>
            <a:r>
              <a:rPr sz="2700" dirty="0">
                <a:solidFill>
                  <a:srgbClr val="39629D"/>
                </a:solidFill>
                <a:latin typeface="Calibri"/>
                <a:cs typeface="Calibri"/>
              </a:rPr>
              <a:t>for</a:t>
            </a:r>
            <a:r>
              <a:rPr sz="2700" spc="-60" dirty="0">
                <a:solidFill>
                  <a:srgbClr val="39629D"/>
                </a:solidFill>
                <a:latin typeface="Calibri"/>
                <a:cs typeface="Calibri"/>
              </a:rPr>
              <a:t> </a:t>
            </a:r>
            <a:r>
              <a:rPr sz="2700" dirty="0">
                <a:solidFill>
                  <a:srgbClr val="39629D"/>
                </a:solidFill>
                <a:latin typeface="Calibri"/>
                <a:cs typeface="Calibri"/>
              </a:rPr>
              <a:t>the</a:t>
            </a:r>
            <a:r>
              <a:rPr sz="2700" spc="-65" dirty="0">
                <a:solidFill>
                  <a:srgbClr val="39629D"/>
                </a:solidFill>
                <a:latin typeface="Calibri"/>
                <a:cs typeface="Calibri"/>
              </a:rPr>
              <a:t> </a:t>
            </a:r>
            <a:r>
              <a:rPr sz="2700" spc="-10" dirty="0">
                <a:solidFill>
                  <a:srgbClr val="39629D"/>
                </a:solidFill>
                <a:latin typeface="Calibri"/>
                <a:cs typeface="Calibri"/>
              </a:rPr>
              <a:t>following</a:t>
            </a:r>
            <a:r>
              <a:rPr sz="2700" spc="-75" dirty="0">
                <a:solidFill>
                  <a:srgbClr val="39629D"/>
                </a:solidFill>
                <a:latin typeface="Calibri"/>
                <a:cs typeface="Calibri"/>
              </a:rPr>
              <a:t> </a:t>
            </a:r>
            <a:r>
              <a:rPr sz="2700" spc="-10" dirty="0">
                <a:solidFill>
                  <a:srgbClr val="39629D"/>
                </a:solidFill>
                <a:latin typeface="Calibri"/>
                <a:cs typeface="Calibri"/>
              </a:rPr>
              <a:t>services:</a:t>
            </a:r>
            <a:endParaRPr sz="2700">
              <a:latin typeface="Calibri"/>
              <a:cs typeface="Calibri"/>
            </a:endParaRPr>
          </a:p>
          <a:p>
            <a:pPr marL="523875" lvl="1" indent="-227965">
              <a:lnSpc>
                <a:spcPct val="100000"/>
              </a:lnSpc>
              <a:spcBef>
                <a:spcPts val="315"/>
              </a:spcBef>
              <a:buClr>
                <a:srgbClr val="DA1F28"/>
              </a:buClr>
              <a:buFont typeface="Verdana"/>
              <a:buChar char="◦"/>
              <a:tabLst>
                <a:tab pos="523875" algn="l"/>
              </a:tabLst>
            </a:pPr>
            <a:r>
              <a:rPr sz="2300" spc="-10" dirty="0">
                <a:solidFill>
                  <a:srgbClr val="39629D"/>
                </a:solidFill>
                <a:latin typeface="Calibri"/>
                <a:cs typeface="Calibri"/>
              </a:rPr>
              <a:t>Advocacy</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spc="-20" dirty="0">
                <a:solidFill>
                  <a:srgbClr val="39629D"/>
                </a:solidFill>
                <a:latin typeface="Calibri"/>
                <a:cs typeface="Calibri"/>
              </a:rPr>
              <a:t>Evidence-</a:t>
            </a:r>
            <a:r>
              <a:rPr sz="2300" dirty="0">
                <a:solidFill>
                  <a:srgbClr val="39629D"/>
                </a:solidFill>
                <a:latin typeface="Calibri"/>
                <a:cs typeface="Calibri"/>
              </a:rPr>
              <a:t>based</a:t>
            </a:r>
            <a:r>
              <a:rPr sz="2300" spc="-55" dirty="0">
                <a:solidFill>
                  <a:srgbClr val="39629D"/>
                </a:solidFill>
                <a:latin typeface="Calibri"/>
                <a:cs typeface="Calibri"/>
              </a:rPr>
              <a:t> </a:t>
            </a:r>
            <a:r>
              <a:rPr sz="2300" dirty="0">
                <a:solidFill>
                  <a:srgbClr val="39629D"/>
                </a:solidFill>
                <a:latin typeface="Calibri"/>
                <a:cs typeface="Calibri"/>
              </a:rPr>
              <a:t>Mental</a:t>
            </a:r>
            <a:r>
              <a:rPr sz="2300" spc="-30" dirty="0">
                <a:solidFill>
                  <a:srgbClr val="39629D"/>
                </a:solidFill>
                <a:latin typeface="Calibri"/>
                <a:cs typeface="Calibri"/>
              </a:rPr>
              <a:t> </a:t>
            </a:r>
            <a:r>
              <a:rPr sz="2300" dirty="0">
                <a:solidFill>
                  <a:srgbClr val="39629D"/>
                </a:solidFill>
                <a:latin typeface="Calibri"/>
                <a:cs typeface="Calibri"/>
              </a:rPr>
              <a:t>Health</a:t>
            </a:r>
            <a:r>
              <a:rPr sz="2300" spc="-25" dirty="0">
                <a:solidFill>
                  <a:srgbClr val="39629D"/>
                </a:solidFill>
                <a:latin typeface="Calibri"/>
                <a:cs typeface="Calibri"/>
              </a:rPr>
              <a:t> </a:t>
            </a:r>
            <a:r>
              <a:rPr sz="2300" spc="-10" dirty="0">
                <a:solidFill>
                  <a:srgbClr val="39629D"/>
                </a:solidFill>
                <a:latin typeface="Calibri"/>
                <a:cs typeface="Calibri"/>
              </a:rPr>
              <a:t>Services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Child</a:t>
            </a:r>
            <a:r>
              <a:rPr sz="2300" spc="-50" dirty="0">
                <a:solidFill>
                  <a:srgbClr val="39629D"/>
                </a:solidFill>
                <a:latin typeface="Calibri"/>
                <a:cs typeface="Calibri"/>
              </a:rPr>
              <a:t> </a:t>
            </a:r>
            <a:r>
              <a:rPr sz="2300" dirty="0">
                <a:solidFill>
                  <a:srgbClr val="39629D"/>
                </a:solidFill>
                <a:latin typeface="Calibri"/>
                <a:cs typeface="Calibri"/>
              </a:rPr>
              <a:t>Medical</a:t>
            </a:r>
            <a:r>
              <a:rPr sz="2300" spc="-50" dirty="0">
                <a:solidFill>
                  <a:srgbClr val="39629D"/>
                </a:solidFill>
                <a:latin typeface="Calibri"/>
                <a:cs typeface="Calibri"/>
              </a:rPr>
              <a:t> </a:t>
            </a:r>
            <a:r>
              <a:rPr sz="2300" spc="-10" dirty="0">
                <a:solidFill>
                  <a:srgbClr val="39629D"/>
                </a:solidFill>
                <a:latin typeface="Calibri"/>
                <a:cs typeface="Calibri"/>
              </a:rPr>
              <a:t>Evaluation</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Forensic</a:t>
            </a:r>
            <a:r>
              <a:rPr sz="2300" spc="-100" dirty="0">
                <a:solidFill>
                  <a:srgbClr val="39629D"/>
                </a:solidFill>
                <a:latin typeface="Calibri"/>
                <a:cs typeface="Calibri"/>
              </a:rPr>
              <a:t> </a:t>
            </a:r>
            <a:r>
              <a:rPr sz="2300" spc="-10" dirty="0">
                <a:solidFill>
                  <a:srgbClr val="39629D"/>
                </a:solidFill>
                <a:latin typeface="Calibri"/>
                <a:cs typeface="Calibri"/>
              </a:rPr>
              <a:t>Interviews</a:t>
            </a:r>
            <a:endParaRPr sz="2300">
              <a:latin typeface="Calibri"/>
              <a:cs typeface="Calibri"/>
            </a:endParaRPr>
          </a:p>
          <a:p>
            <a:pPr marL="523875" lvl="1" indent="-227965">
              <a:lnSpc>
                <a:spcPct val="100000"/>
              </a:lnSpc>
              <a:spcBef>
                <a:spcPts val="300"/>
              </a:spcBef>
              <a:buClr>
                <a:srgbClr val="DA1F28"/>
              </a:buClr>
              <a:buFont typeface="Verdana"/>
              <a:buChar char="◦"/>
              <a:tabLst>
                <a:tab pos="523875" algn="l"/>
              </a:tabLst>
            </a:pPr>
            <a:r>
              <a:rPr sz="2300" dirty="0">
                <a:solidFill>
                  <a:srgbClr val="39629D"/>
                </a:solidFill>
                <a:latin typeface="Calibri"/>
                <a:cs typeface="Calibri"/>
              </a:rPr>
              <a:t>Forensic</a:t>
            </a:r>
            <a:r>
              <a:rPr sz="2300" spc="-70" dirty="0">
                <a:solidFill>
                  <a:srgbClr val="39629D"/>
                </a:solidFill>
                <a:latin typeface="Calibri"/>
                <a:cs typeface="Calibri"/>
              </a:rPr>
              <a:t> </a:t>
            </a:r>
            <a:r>
              <a:rPr sz="2300" dirty="0">
                <a:solidFill>
                  <a:srgbClr val="39629D"/>
                </a:solidFill>
                <a:latin typeface="Calibri"/>
                <a:cs typeface="Calibri"/>
              </a:rPr>
              <a:t>Medical</a:t>
            </a:r>
            <a:r>
              <a:rPr sz="2300" spc="-85" dirty="0">
                <a:solidFill>
                  <a:srgbClr val="39629D"/>
                </a:solidFill>
                <a:latin typeface="Calibri"/>
                <a:cs typeface="Calibri"/>
              </a:rPr>
              <a:t> </a:t>
            </a:r>
            <a:r>
              <a:rPr sz="2300" dirty="0">
                <a:solidFill>
                  <a:srgbClr val="39629D"/>
                </a:solidFill>
                <a:latin typeface="Calibri"/>
                <a:cs typeface="Calibri"/>
              </a:rPr>
              <a:t>Evidence</a:t>
            </a:r>
            <a:r>
              <a:rPr sz="2300" spc="-90" dirty="0">
                <a:solidFill>
                  <a:srgbClr val="39629D"/>
                </a:solidFill>
                <a:latin typeface="Calibri"/>
                <a:cs typeface="Calibri"/>
              </a:rPr>
              <a:t> </a:t>
            </a:r>
            <a:r>
              <a:rPr sz="2300" dirty="0">
                <a:solidFill>
                  <a:srgbClr val="39629D"/>
                </a:solidFill>
                <a:latin typeface="Calibri"/>
                <a:cs typeface="Calibri"/>
              </a:rPr>
              <a:t>Collection</a:t>
            </a:r>
            <a:r>
              <a:rPr sz="2300" spc="-75" dirty="0">
                <a:solidFill>
                  <a:srgbClr val="39629D"/>
                </a:solidFill>
                <a:latin typeface="Calibri"/>
                <a:cs typeface="Calibri"/>
              </a:rPr>
              <a:t> </a:t>
            </a:r>
            <a:r>
              <a:rPr sz="2300" spc="-10" dirty="0">
                <a:solidFill>
                  <a:srgbClr val="39629D"/>
                </a:solidFill>
                <a:latin typeface="Calibri"/>
                <a:cs typeface="Calibri"/>
              </a:rPr>
              <a:t>Exams</a:t>
            </a:r>
            <a:endParaRPr sz="2300">
              <a:latin typeface="Calibri"/>
              <a:cs typeface="Calibri"/>
            </a:endParaRPr>
          </a:p>
        </p:txBody>
      </p:sp>
      <p:pic>
        <p:nvPicPr>
          <p:cNvPr id="3" name="object 3"/>
          <p:cNvPicPr/>
          <p:nvPr/>
        </p:nvPicPr>
        <p:blipFill>
          <a:blip r:embed="rId2" cstate="print"/>
          <a:stretch>
            <a:fillRect/>
          </a:stretch>
        </p:blipFill>
        <p:spPr>
          <a:xfrm>
            <a:off x="533400" y="504444"/>
            <a:ext cx="3805428" cy="76961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19</a:t>
            </a:fld>
            <a:endParaRPr spc="-25" dirty="0"/>
          </a:p>
        </p:txBody>
      </p:sp>
      <p:sp>
        <p:nvSpPr>
          <p:cNvPr id="8" name="Date Placeholder 7">
            <a:extLst>
              <a:ext uri="{FF2B5EF4-FFF2-40B4-BE49-F238E27FC236}">
                <a16:creationId xmlns:a16="http://schemas.microsoft.com/office/drawing/2014/main" id="{338049B6-3BBA-E50E-F62B-202E42544E8B}"/>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0CE78948-EDEB-4BFF-1421-F6C67E0D7E3F}"/>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BA960F-8268-4E0F-8FDB-F9D5ACE7C836}"/>
              </a:ext>
            </a:extLst>
          </p:cNvPr>
          <p:cNvSpPr>
            <a:spLocks noGrp="1"/>
          </p:cNvSpPr>
          <p:nvPr>
            <p:ph type="sldNum" sz="quarter" idx="12"/>
          </p:nvPr>
        </p:nvSpPr>
        <p:spPr/>
        <p:txBody>
          <a:bodyPr/>
          <a:lstStyle/>
          <a:p>
            <a:fld id="{5217D969-FAF6-4667-9EED-A6C98B22320E}" type="slidenum">
              <a:rPr lang="en-US" smtClean="0"/>
              <a:t>2</a:t>
            </a:fld>
            <a:endParaRPr lang="en-US" dirty="0"/>
          </a:p>
        </p:txBody>
      </p:sp>
      <p:sp>
        <p:nvSpPr>
          <p:cNvPr id="6" name="Title 5">
            <a:extLst>
              <a:ext uri="{FF2B5EF4-FFF2-40B4-BE49-F238E27FC236}">
                <a16:creationId xmlns:a16="http://schemas.microsoft.com/office/drawing/2014/main" id="{84BF3DDE-2F6E-452B-9C5A-3A9E64D8236A}"/>
              </a:ext>
            </a:extLst>
          </p:cNvPr>
          <p:cNvSpPr>
            <a:spLocks noGrp="1"/>
          </p:cNvSpPr>
          <p:nvPr>
            <p:ph type="title"/>
          </p:nvPr>
        </p:nvSpPr>
        <p:spPr/>
        <p:txBody>
          <a:bodyPr/>
          <a:lstStyle/>
          <a:p>
            <a:r>
              <a:rPr lang="en-US" dirty="0"/>
              <a:t>Crime Victim Services Planning Team</a:t>
            </a:r>
          </a:p>
        </p:txBody>
      </p:sp>
      <p:sp>
        <p:nvSpPr>
          <p:cNvPr id="9" name="Content Placeholder 8">
            <a:extLst>
              <a:ext uri="{FF2B5EF4-FFF2-40B4-BE49-F238E27FC236}">
                <a16:creationId xmlns:a16="http://schemas.microsoft.com/office/drawing/2014/main" id="{B12D176B-174A-E2AC-4E16-299B5F425193}"/>
              </a:ext>
            </a:extLst>
          </p:cNvPr>
          <p:cNvSpPr>
            <a:spLocks noGrp="1"/>
          </p:cNvSpPr>
          <p:nvPr>
            <p:ph idx="1"/>
          </p:nvPr>
        </p:nvSpPr>
        <p:spPr>
          <a:xfrm>
            <a:off x="1066800" y="1295400"/>
            <a:ext cx="7391400" cy="4525963"/>
          </a:xfrm>
        </p:spPr>
        <p:txBody>
          <a:bodyPr>
            <a:normAutofit/>
          </a:bodyPr>
          <a:lstStyle/>
          <a:p>
            <a:pPr marL="0" marR="0" indent="0" algn="ctr">
              <a:lnSpc>
                <a:spcPct val="107000"/>
              </a:lnSpc>
              <a:spcBef>
                <a:spcPts val="0"/>
              </a:spcBef>
              <a:spcAft>
                <a:spcPts val="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919-733-4564</a:t>
            </a:r>
          </a:p>
          <a:p>
            <a:pPr marL="0" marR="0" indent="0" algn="ctr">
              <a:lnSpc>
                <a:spcPct val="107000"/>
              </a:lnSpc>
              <a:spcBef>
                <a:spcPts val="0"/>
              </a:spcBef>
              <a:spcAft>
                <a:spcPts val="0"/>
              </a:spcAft>
              <a:buNone/>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CVS Supervisor/Program Assistant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Sandy Dixon, Lead CVS Planner,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sandy.dixon@ncdps.gov</a:t>
            </a:r>
            <a:endPar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Grace Clougherty, CVS CVS Program Assistant,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grace.clougherty@ncdps.gov</a:t>
            </a:r>
            <a:endParaRPr lang="en-US" sz="1800" dirty="0"/>
          </a:p>
          <a:p>
            <a:pPr marL="0" marR="0" indent="0">
              <a:lnSpc>
                <a:spcPct val="107000"/>
              </a:lnSpc>
              <a:spcBef>
                <a:spcPts val="0"/>
              </a:spcBef>
              <a:spcAft>
                <a:spcPts val="0"/>
              </a:spcAft>
              <a:buNone/>
            </a:pPr>
            <a:endParaRPr lang="en-US"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VOCA Team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Lindsay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Bohan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Lead VOCA Planner, </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lindsay.bohan@ncdps.gov</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Jordan Mayer,</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VOCA Planner</a:t>
            </a:r>
            <a:r>
              <a:rPr lang="en-US" sz="1800" kern="100" dirty="0">
                <a:solidFill>
                  <a:srgbClr val="0563C1"/>
                </a:solidFill>
                <a:latin typeface="Calibri" panose="020F0502020204030204" pitchFamily="34" charset="0"/>
                <a:cs typeface="Times New Roman" panose="02020603050405020304" pitchFamily="18" charset="0"/>
              </a:rPr>
              <a:t>, </a:t>
            </a:r>
            <a:r>
              <a:rPr lang="en-US" sz="1800" u="sng" kern="100" dirty="0">
                <a:solidFill>
                  <a:srgbClr val="C00000"/>
                </a:solidFill>
                <a:latin typeface="Calibri" panose="020F0502020204030204" pitchFamily="34" charset="0"/>
                <a:cs typeface="Times New Roman" panose="02020603050405020304" pitchFamily="18" charset="0"/>
              </a:rPr>
              <a:t>jordan.mayer@ncdps.gov</a:t>
            </a:r>
          </a:p>
          <a:p>
            <a:pPr marL="0" marR="0" indent="0">
              <a:lnSpc>
                <a:spcPct val="107000"/>
              </a:lnSpc>
              <a:spcBef>
                <a:spcPts val="0"/>
              </a:spcBef>
              <a:spcAft>
                <a:spcPts val="0"/>
              </a:spcAft>
              <a:buNone/>
            </a:pPr>
            <a:r>
              <a:rPr lang="en-US" sz="1800" b="1"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VAWA Team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Daun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Brown-Hairston, Lead VAWA Planner,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daun.brown-hairston@ncdps.gov</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Amanda Endicott, VAWA Planner,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amanda.m.endicott@ncdps.gov</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Date Placeholder 10">
            <a:extLst>
              <a:ext uri="{FF2B5EF4-FFF2-40B4-BE49-F238E27FC236}">
                <a16:creationId xmlns:a16="http://schemas.microsoft.com/office/drawing/2014/main" id="{1B7E365E-462D-9DCF-9F1A-77774C56E7DC}"/>
              </a:ext>
            </a:extLst>
          </p:cNvPr>
          <p:cNvSpPr>
            <a:spLocks noGrp="1"/>
          </p:cNvSpPr>
          <p:nvPr>
            <p:ph type="dt" sz="half" idx="10"/>
          </p:nvPr>
        </p:nvSpPr>
        <p:spPr/>
        <p:txBody>
          <a:bodyPr/>
          <a:lstStyle/>
          <a:p>
            <a:r>
              <a:rPr lang="en-US"/>
              <a:t>October 30, 2024</a:t>
            </a:r>
            <a:endParaRPr lang="en-US" dirty="0"/>
          </a:p>
        </p:txBody>
      </p:sp>
      <p:sp>
        <p:nvSpPr>
          <p:cNvPr id="12" name="Footer Placeholder 11">
            <a:extLst>
              <a:ext uri="{FF2B5EF4-FFF2-40B4-BE49-F238E27FC236}">
                <a16:creationId xmlns:a16="http://schemas.microsoft.com/office/drawing/2014/main" id="{4384F54D-4668-90A4-33DF-81E1A8E317E1}"/>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832253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93011"/>
            <a:ext cx="7709534" cy="1259840"/>
          </a:xfrm>
          <a:prstGeom prst="rect">
            <a:avLst/>
          </a:prstGeom>
        </p:spPr>
        <p:txBody>
          <a:bodyPr vert="horz" wrap="square" lIns="0" tIns="12700" rIns="0" bIns="0" rtlCol="0">
            <a:spAutoFit/>
          </a:bodyPr>
          <a:lstStyle/>
          <a:p>
            <a:pPr marL="268605" marR="5080" indent="-256540">
              <a:lnSpc>
                <a:spcPct val="100000"/>
              </a:lnSpc>
              <a:spcBef>
                <a:spcPts val="100"/>
              </a:spcBef>
              <a:buClr>
                <a:srgbClr val="DA1F28"/>
              </a:buClr>
              <a:buSzPct val="66666"/>
              <a:buFont typeface="Wingdings 3"/>
              <a:buChar char=""/>
              <a:tabLst>
                <a:tab pos="268605" algn="l"/>
              </a:tabLst>
            </a:pPr>
            <a:r>
              <a:rPr sz="2700" dirty="0">
                <a:solidFill>
                  <a:srgbClr val="39629D"/>
                </a:solidFill>
                <a:latin typeface="Calibri"/>
                <a:cs typeface="Calibri"/>
              </a:rPr>
              <a:t>The</a:t>
            </a:r>
            <a:r>
              <a:rPr sz="2700" spc="-85" dirty="0">
                <a:solidFill>
                  <a:srgbClr val="39629D"/>
                </a:solidFill>
                <a:latin typeface="Calibri"/>
                <a:cs typeface="Calibri"/>
              </a:rPr>
              <a:t> </a:t>
            </a:r>
            <a:r>
              <a:rPr sz="2700" dirty="0">
                <a:solidFill>
                  <a:srgbClr val="39629D"/>
                </a:solidFill>
                <a:latin typeface="Calibri"/>
                <a:cs typeface="Calibri"/>
              </a:rPr>
              <a:t>following</a:t>
            </a:r>
            <a:r>
              <a:rPr sz="2700" spc="-85" dirty="0">
                <a:solidFill>
                  <a:srgbClr val="39629D"/>
                </a:solidFill>
                <a:latin typeface="Calibri"/>
                <a:cs typeface="Calibri"/>
              </a:rPr>
              <a:t> </a:t>
            </a:r>
            <a:r>
              <a:rPr sz="2700" dirty="0">
                <a:solidFill>
                  <a:srgbClr val="39629D"/>
                </a:solidFill>
                <a:latin typeface="Calibri"/>
                <a:cs typeface="Calibri"/>
              </a:rPr>
              <a:t>priority</a:t>
            </a:r>
            <a:r>
              <a:rPr sz="2700" spc="-70" dirty="0">
                <a:solidFill>
                  <a:srgbClr val="39629D"/>
                </a:solidFill>
                <a:latin typeface="Calibri"/>
                <a:cs typeface="Calibri"/>
              </a:rPr>
              <a:t> </a:t>
            </a:r>
            <a:r>
              <a:rPr sz="2700" dirty="0">
                <a:solidFill>
                  <a:srgbClr val="39629D"/>
                </a:solidFill>
                <a:latin typeface="Calibri"/>
                <a:cs typeface="Calibri"/>
              </a:rPr>
              <a:t>categories</a:t>
            </a:r>
            <a:r>
              <a:rPr sz="2700" spc="-95" dirty="0">
                <a:solidFill>
                  <a:srgbClr val="39629D"/>
                </a:solidFill>
                <a:latin typeface="Calibri"/>
                <a:cs typeface="Calibri"/>
              </a:rPr>
              <a:t> </a:t>
            </a:r>
            <a:r>
              <a:rPr sz="2700" dirty="0">
                <a:solidFill>
                  <a:srgbClr val="39629D"/>
                </a:solidFill>
                <a:latin typeface="Calibri"/>
                <a:cs typeface="Calibri"/>
              </a:rPr>
              <a:t>are</a:t>
            </a:r>
            <a:r>
              <a:rPr sz="2700" spc="-80" dirty="0">
                <a:solidFill>
                  <a:srgbClr val="39629D"/>
                </a:solidFill>
                <a:latin typeface="Calibri"/>
                <a:cs typeface="Calibri"/>
              </a:rPr>
              <a:t> </a:t>
            </a:r>
            <a:r>
              <a:rPr sz="2700" u="sng" spc="-10" dirty="0">
                <a:solidFill>
                  <a:srgbClr val="39629D"/>
                </a:solidFill>
                <a:uFill>
                  <a:solidFill>
                    <a:srgbClr val="39629D"/>
                  </a:solidFill>
                </a:uFill>
                <a:latin typeface="Calibri"/>
                <a:cs typeface="Calibri"/>
              </a:rPr>
              <a:t>competitive</a:t>
            </a:r>
            <a:r>
              <a:rPr sz="2700" u="none" spc="-10" dirty="0">
                <a:solidFill>
                  <a:srgbClr val="39629D"/>
                </a:solidFill>
                <a:latin typeface="Calibri"/>
                <a:cs typeface="Calibri"/>
              </a:rPr>
              <a:t>,</a:t>
            </a:r>
            <a:r>
              <a:rPr sz="2700" u="none" spc="-95" dirty="0">
                <a:solidFill>
                  <a:srgbClr val="39629D"/>
                </a:solidFill>
                <a:latin typeface="Calibri"/>
                <a:cs typeface="Calibri"/>
              </a:rPr>
              <a:t> </a:t>
            </a:r>
            <a:r>
              <a:rPr sz="2700" u="none" spc="-25" dirty="0">
                <a:solidFill>
                  <a:srgbClr val="39629D"/>
                </a:solidFill>
                <a:latin typeface="Calibri"/>
                <a:cs typeface="Calibri"/>
              </a:rPr>
              <a:t>and </a:t>
            </a:r>
            <a:r>
              <a:rPr sz="2700" u="none" dirty="0">
                <a:solidFill>
                  <a:srgbClr val="39629D"/>
                </a:solidFill>
                <a:latin typeface="Calibri"/>
                <a:cs typeface="Calibri"/>
              </a:rPr>
              <a:t>voted</a:t>
            </a:r>
            <a:r>
              <a:rPr sz="2700" u="none" spc="-55" dirty="0">
                <a:solidFill>
                  <a:srgbClr val="39629D"/>
                </a:solidFill>
                <a:latin typeface="Calibri"/>
                <a:cs typeface="Calibri"/>
              </a:rPr>
              <a:t> </a:t>
            </a:r>
            <a:r>
              <a:rPr sz="2700" u="none" dirty="0">
                <a:solidFill>
                  <a:srgbClr val="39629D"/>
                </a:solidFill>
                <a:latin typeface="Calibri"/>
                <a:cs typeface="Calibri"/>
              </a:rPr>
              <a:t>on</a:t>
            </a:r>
            <a:r>
              <a:rPr sz="2700" u="none" spc="-50" dirty="0">
                <a:solidFill>
                  <a:srgbClr val="39629D"/>
                </a:solidFill>
                <a:latin typeface="Calibri"/>
                <a:cs typeface="Calibri"/>
              </a:rPr>
              <a:t> </a:t>
            </a:r>
            <a:r>
              <a:rPr sz="2700" u="none" dirty="0">
                <a:solidFill>
                  <a:srgbClr val="39629D"/>
                </a:solidFill>
                <a:latin typeface="Calibri"/>
                <a:cs typeface="Calibri"/>
              </a:rPr>
              <a:t>by</a:t>
            </a:r>
            <a:r>
              <a:rPr sz="2700" u="none" spc="-35" dirty="0">
                <a:solidFill>
                  <a:srgbClr val="39629D"/>
                </a:solidFill>
                <a:latin typeface="Calibri"/>
                <a:cs typeface="Calibri"/>
              </a:rPr>
              <a:t> </a:t>
            </a:r>
            <a:r>
              <a:rPr sz="2700" u="none" dirty="0">
                <a:solidFill>
                  <a:srgbClr val="39629D"/>
                </a:solidFill>
                <a:latin typeface="Calibri"/>
                <a:cs typeface="Calibri"/>
              </a:rPr>
              <a:t>the</a:t>
            </a:r>
            <a:r>
              <a:rPr sz="2700" u="none" spc="-50" dirty="0">
                <a:solidFill>
                  <a:srgbClr val="39629D"/>
                </a:solidFill>
                <a:latin typeface="Calibri"/>
                <a:cs typeface="Calibri"/>
              </a:rPr>
              <a:t> </a:t>
            </a:r>
            <a:r>
              <a:rPr sz="2700" u="none" dirty="0">
                <a:solidFill>
                  <a:srgbClr val="39629D"/>
                </a:solidFill>
                <a:latin typeface="Calibri"/>
                <a:cs typeface="Calibri"/>
              </a:rPr>
              <a:t>members</a:t>
            </a:r>
            <a:r>
              <a:rPr sz="2700" u="none" spc="-50" dirty="0">
                <a:solidFill>
                  <a:srgbClr val="39629D"/>
                </a:solidFill>
                <a:latin typeface="Calibri"/>
                <a:cs typeface="Calibri"/>
              </a:rPr>
              <a:t> </a:t>
            </a:r>
            <a:r>
              <a:rPr sz="2700" u="none" dirty="0">
                <a:solidFill>
                  <a:srgbClr val="39629D"/>
                </a:solidFill>
                <a:latin typeface="Calibri"/>
                <a:cs typeface="Calibri"/>
              </a:rPr>
              <a:t>of</a:t>
            </a:r>
            <a:r>
              <a:rPr sz="2700" u="none" spc="-45" dirty="0">
                <a:solidFill>
                  <a:srgbClr val="39629D"/>
                </a:solidFill>
                <a:latin typeface="Calibri"/>
                <a:cs typeface="Calibri"/>
              </a:rPr>
              <a:t> </a:t>
            </a:r>
            <a:r>
              <a:rPr sz="2700" u="none" dirty="0">
                <a:solidFill>
                  <a:srgbClr val="39629D"/>
                </a:solidFill>
                <a:latin typeface="Calibri"/>
                <a:cs typeface="Calibri"/>
              </a:rPr>
              <a:t>the</a:t>
            </a:r>
            <a:r>
              <a:rPr sz="2700" u="none" spc="-35" dirty="0">
                <a:solidFill>
                  <a:srgbClr val="39629D"/>
                </a:solidFill>
                <a:latin typeface="Calibri"/>
                <a:cs typeface="Calibri"/>
              </a:rPr>
              <a:t> </a:t>
            </a:r>
            <a:r>
              <a:rPr sz="2700" u="none" spc="-10" dirty="0">
                <a:solidFill>
                  <a:srgbClr val="39629D"/>
                </a:solidFill>
                <a:latin typeface="Calibri"/>
                <a:cs typeface="Calibri"/>
              </a:rPr>
              <a:t>Governor’s</a:t>
            </a:r>
            <a:r>
              <a:rPr sz="2700" u="none" spc="-65" dirty="0">
                <a:solidFill>
                  <a:srgbClr val="39629D"/>
                </a:solidFill>
                <a:latin typeface="Calibri"/>
                <a:cs typeface="Calibri"/>
              </a:rPr>
              <a:t> </a:t>
            </a:r>
            <a:r>
              <a:rPr sz="2700" u="none" spc="-10" dirty="0">
                <a:solidFill>
                  <a:srgbClr val="39629D"/>
                </a:solidFill>
                <a:latin typeface="Calibri"/>
                <a:cs typeface="Calibri"/>
              </a:rPr>
              <a:t>Crime Commission:</a:t>
            </a:r>
            <a:endParaRPr sz="2700" dirty="0">
              <a:latin typeface="Calibri"/>
              <a:cs typeface="Calibri"/>
            </a:endParaRPr>
          </a:p>
        </p:txBody>
      </p:sp>
      <p:sp>
        <p:nvSpPr>
          <p:cNvPr id="3" name="object 3"/>
          <p:cNvSpPr txBox="1"/>
          <p:nvPr/>
        </p:nvSpPr>
        <p:spPr>
          <a:xfrm>
            <a:off x="3944950" y="2889304"/>
            <a:ext cx="1126490" cy="358140"/>
          </a:xfrm>
          <a:prstGeom prst="rect">
            <a:avLst/>
          </a:prstGeom>
          <a:solidFill>
            <a:srgbClr val="FFFF00"/>
          </a:solidFill>
        </p:spPr>
        <p:txBody>
          <a:bodyPr vert="horz" wrap="square" lIns="0" tIns="0" rIns="0" bIns="0" rtlCol="0">
            <a:spAutoFit/>
          </a:bodyPr>
          <a:lstStyle/>
          <a:p>
            <a:pPr>
              <a:lnSpc>
                <a:spcPts val="2670"/>
              </a:lnSpc>
            </a:pPr>
            <a:r>
              <a:rPr sz="2300" spc="-40" dirty="0">
                <a:solidFill>
                  <a:srgbClr val="39629D"/>
                </a:solidFill>
                <a:latin typeface="Calibri"/>
                <a:cs typeface="Calibri"/>
              </a:rPr>
              <a:t>UPDATED</a:t>
            </a:r>
            <a:endParaRPr sz="2300" dirty="0">
              <a:latin typeface="Calibri"/>
              <a:cs typeface="Calibri"/>
            </a:endParaRPr>
          </a:p>
        </p:txBody>
      </p:sp>
      <p:sp>
        <p:nvSpPr>
          <p:cNvPr id="5" name="object 5"/>
          <p:cNvSpPr txBox="1"/>
          <p:nvPr/>
        </p:nvSpPr>
        <p:spPr>
          <a:xfrm>
            <a:off x="0" y="2733944"/>
            <a:ext cx="5819267" cy="506549"/>
          </a:xfrm>
          <a:prstGeom prst="rect">
            <a:avLst/>
          </a:prstGeom>
        </p:spPr>
        <p:txBody>
          <a:bodyPr vert="horz" wrap="square" lIns="0" tIns="151130" rIns="0" bIns="0" rtlCol="0">
            <a:spAutoFit/>
          </a:bodyPr>
          <a:lstStyle/>
          <a:p>
            <a:pPr marL="12700">
              <a:lnSpc>
                <a:spcPct val="100000"/>
              </a:lnSpc>
              <a:spcBef>
                <a:spcPts val="1190"/>
              </a:spcBef>
              <a:buClr>
                <a:srgbClr val="DA1F28"/>
              </a:buClr>
              <a:tabLst>
                <a:tab pos="469265" algn="l"/>
              </a:tabLst>
            </a:pPr>
            <a:r>
              <a:rPr lang="en-US" sz="2300" dirty="0">
                <a:solidFill>
                  <a:srgbClr val="39629D"/>
                </a:solidFill>
                <a:latin typeface="Calibri"/>
                <a:cs typeface="Calibri"/>
              </a:rPr>
              <a:t>	</a:t>
            </a:r>
            <a:r>
              <a:rPr sz="2300" dirty="0">
                <a:solidFill>
                  <a:srgbClr val="39629D"/>
                </a:solidFill>
                <a:latin typeface="Calibri"/>
                <a:cs typeface="Calibri"/>
              </a:rPr>
              <a:t>Underserved</a:t>
            </a:r>
            <a:r>
              <a:rPr sz="2300" spc="-70" dirty="0">
                <a:solidFill>
                  <a:srgbClr val="39629D"/>
                </a:solidFill>
                <a:latin typeface="Calibri"/>
                <a:cs typeface="Calibri"/>
              </a:rPr>
              <a:t> </a:t>
            </a:r>
            <a:r>
              <a:rPr sz="2300" dirty="0">
                <a:solidFill>
                  <a:srgbClr val="39629D"/>
                </a:solidFill>
                <a:latin typeface="Calibri"/>
                <a:cs typeface="Calibri"/>
              </a:rPr>
              <a:t>Crime</a:t>
            </a:r>
            <a:r>
              <a:rPr sz="2300" spc="-55" dirty="0">
                <a:solidFill>
                  <a:srgbClr val="39629D"/>
                </a:solidFill>
                <a:latin typeface="Calibri"/>
                <a:cs typeface="Calibri"/>
              </a:rPr>
              <a:t> </a:t>
            </a:r>
            <a:r>
              <a:rPr sz="2300" dirty="0">
                <a:solidFill>
                  <a:srgbClr val="39629D"/>
                </a:solidFill>
                <a:latin typeface="Calibri"/>
                <a:cs typeface="Calibri"/>
              </a:rPr>
              <a:t>Victims</a:t>
            </a:r>
            <a:r>
              <a:rPr sz="2300" spc="-65" dirty="0">
                <a:solidFill>
                  <a:srgbClr val="39629D"/>
                </a:solidFill>
                <a:latin typeface="Calibri"/>
                <a:cs typeface="Calibri"/>
              </a:rPr>
              <a:t> </a:t>
            </a:r>
            <a:r>
              <a:rPr sz="2300" spc="-50" dirty="0">
                <a:solidFill>
                  <a:srgbClr val="39629D"/>
                </a:solidFill>
                <a:latin typeface="Calibri"/>
                <a:cs typeface="Calibri"/>
              </a:rPr>
              <a:t>–</a:t>
            </a:r>
            <a:endParaRPr sz="2300" dirty="0">
              <a:latin typeface="Calibri"/>
              <a:cs typeface="Calibri"/>
            </a:endParaRPr>
          </a:p>
        </p:txBody>
      </p:sp>
      <p:pic>
        <p:nvPicPr>
          <p:cNvPr id="7" name="object 7"/>
          <p:cNvPicPr/>
          <p:nvPr/>
        </p:nvPicPr>
        <p:blipFill>
          <a:blip r:embed="rId2" cstate="print"/>
          <a:stretch>
            <a:fillRect/>
          </a:stretch>
        </p:blipFill>
        <p:spPr>
          <a:xfrm>
            <a:off x="544068" y="667512"/>
            <a:ext cx="4735067" cy="487679"/>
          </a:xfrm>
          <a:prstGeom prst="rect">
            <a:avLst/>
          </a:prstGeom>
        </p:spPr>
      </p:pic>
      <p:sp>
        <p:nvSpPr>
          <p:cNvPr id="10" name="object 10"/>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20</a:t>
            </a:fld>
            <a:endParaRPr spc="-25" dirty="0"/>
          </a:p>
        </p:txBody>
      </p:sp>
      <p:sp>
        <p:nvSpPr>
          <p:cNvPr id="11" name="TextBox 10">
            <a:extLst>
              <a:ext uri="{FF2B5EF4-FFF2-40B4-BE49-F238E27FC236}">
                <a16:creationId xmlns:a16="http://schemas.microsoft.com/office/drawing/2014/main" id="{350B0463-3729-5146-94CF-567546F1D768}"/>
              </a:ext>
            </a:extLst>
          </p:cNvPr>
          <p:cNvSpPr txBox="1"/>
          <p:nvPr/>
        </p:nvSpPr>
        <p:spPr>
          <a:xfrm>
            <a:off x="206022" y="3383897"/>
            <a:ext cx="8552274" cy="2326278"/>
          </a:xfrm>
          <a:prstGeom prst="rect">
            <a:avLst/>
          </a:prstGeom>
          <a:noFill/>
        </p:spPr>
        <p:txBody>
          <a:bodyPr wrap="square" rtlCol="0">
            <a:spAutoFit/>
          </a:bodyPr>
          <a:lstStyle/>
          <a:p>
            <a:pPr marL="268605" indent="-255904">
              <a:lnSpc>
                <a:spcPts val="1620"/>
              </a:lnSpc>
              <a:spcBef>
                <a:spcPts val="1080"/>
              </a:spcBef>
              <a:buClr>
                <a:srgbClr val="DA1F28"/>
              </a:buClr>
              <a:buSzPct val="66666"/>
              <a:buFont typeface="Wingdings 3"/>
              <a:buChar char=""/>
              <a:tabLst>
                <a:tab pos="268605" algn="l"/>
              </a:tabLst>
            </a:pPr>
            <a:r>
              <a:rPr lang="en-US" sz="1600" dirty="0">
                <a:solidFill>
                  <a:srgbClr val="FF0000"/>
                </a:solidFill>
                <a:latin typeface="Calibri"/>
                <a:cs typeface="Calibri"/>
              </a:rPr>
              <a:t>VOCA requires a minimum of 10% funding be allocated to projects serving “previously underserved populations of victims of violent crime”. Underserved populations may be distinguished by </a:t>
            </a:r>
            <a:r>
              <a:rPr lang="en-US" sz="1600" u="sng" dirty="0">
                <a:solidFill>
                  <a:srgbClr val="FF0000"/>
                </a:solidFill>
                <a:latin typeface="Calibri"/>
                <a:cs typeface="Calibri"/>
              </a:rPr>
              <a:t>crime type or by demographic characterizations</a:t>
            </a:r>
            <a:r>
              <a:rPr lang="en-US" sz="1600" dirty="0">
                <a:solidFill>
                  <a:srgbClr val="FF0000"/>
                </a:solidFill>
                <a:latin typeface="Calibri"/>
                <a:cs typeface="Calibri"/>
              </a:rPr>
              <a:t>. Under this funding priority, programs should look to develop and/or continue implementing programs that address underserved crime victim groups by providing an array of direct services.</a:t>
            </a:r>
          </a:p>
          <a:p>
            <a:pPr marL="268605" indent="-255904">
              <a:lnSpc>
                <a:spcPts val="1620"/>
              </a:lnSpc>
              <a:spcBef>
                <a:spcPts val="1080"/>
              </a:spcBef>
              <a:buClr>
                <a:srgbClr val="DA1F28"/>
              </a:buClr>
              <a:buSzPct val="66666"/>
              <a:buFont typeface="Wingdings 3"/>
              <a:buChar char=""/>
              <a:tabLst>
                <a:tab pos="268605" algn="l"/>
              </a:tabLst>
            </a:pPr>
            <a:r>
              <a:rPr lang="en-US" sz="1600" dirty="0">
                <a:solidFill>
                  <a:srgbClr val="FF0000"/>
                </a:solidFill>
                <a:latin typeface="Calibri"/>
                <a:cs typeface="Calibri"/>
              </a:rPr>
              <a:t>GCC highly encourages culturally specific agencies to apply under this priority, as well as agencies who are able to meaningfully address the needs of victims of crime under these crime types and populations, including but not limited to having personnel that reflects the communities served within this priority. </a:t>
            </a:r>
          </a:p>
          <a:p>
            <a:endParaRPr lang="en-US" sz="1600" b="1" dirty="0">
              <a:solidFill>
                <a:schemeClr val="accent1">
                  <a:lumMod val="75000"/>
                </a:schemeClr>
              </a:solidFill>
              <a:latin typeface="+mn-lt"/>
            </a:endParaRPr>
          </a:p>
        </p:txBody>
      </p:sp>
      <p:sp>
        <p:nvSpPr>
          <p:cNvPr id="6" name="Date Placeholder 5">
            <a:extLst>
              <a:ext uri="{FF2B5EF4-FFF2-40B4-BE49-F238E27FC236}">
                <a16:creationId xmlns:a16="http://schemas.microsoft.com/office/drawing/2014/main" id="{8C7829A6-3FDC-74BC-9524-E1B10CAB3692}"/>
              </a:ext>
            </a:extLst>
          </p:cNvPr>
          <p:cNvSpPr>
            <a:spLocks noGrp="1"/>
          </p:cNvSpPr>
          <p:nvPr>
            <p:ph type="dt" sz="half" idx="10"/>
          </p:nvPr>
        </p:nvSpPr>
        <p:spPr/>
        <p:txBody>
          <a:bodyPr/>
          <a:lstStyle/>
          <a:p>
            <a:r>
              <a:rPr lang="en-US"/>
              <a:t>October 30, 2024</a:t>
            </a:r>
            <a:endParaRPr lang="en-US" dirty="0"/>
          </a:p>
        </p:txBody>
      </p:sp>
      <p:sp>
        <p:nvSpPr>
          <p:cNvPr id="12" name="Footer Placeholder 11">
            <a:extLst>
              <a:ext uri="{FF2B5EF4-FFF2-40B4-BE49-F238E27FC236}">
                <a16:creationId xmlns:a16="http://schemas.microsoft.com/office/drawing/2014/main" id="{9848159E-7B40-2626-4BB5-7BE052B888B4}"/>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21968"/>
            <a:ext cx="125730" cy="180975"/>
          </a:xfrm>
          <a:prstGeom prst="rect">
            <a:avLst/>
          </a:prstGeom>
        </p:spPr>
        <p:txBody>
          <a:bodyPr vert="horz" wrap="square" lIns="0" tIns="15240" rIns="0" bIns="0" rtlCol="0">
            <a:spAutoFit/>
          </a:bodyPr>
          <a:lstStyle/>
          <a:p>
            <a:pPr marL="12700">
              <a:lnSpc>
                <a:spcPct val="100000"/>
              </a:lnSpc>
              <a:spcBef>
                <a:spcPts val="120"/>
              </a:spcBef>
            </a:pPr>
            <a:r>
              <a:rPr sz="1000" b="1" spc="-25" dirty="0">
                <a:solidFill>
                  <a:srgbClr val="DA1F28"/>
                </a:solidFill>
                <a:latin typeface="Calibri"/>
                <a:cs typeface="Calibri"/>
              </a:rPr>
              <a:t>1.</a:t>
            </a:r>
            <a:endParaRPr sz="1000" dirty="0">
              <a:latin typeface="Calibri"/>
              <a:cs typeface="Calibri"/>
            </a:endParaRPr>
          </a:p>
        </p:txBody>
      </p:sp>
      <p:sp>
        <p:nvSpPr>
          <p:cNvPr id="3" name="object 3"/>
          <p:cNvSpPr txBox="1"/>
          <p:nvPr/>
        </p:nvSpPr>
        <p:spPr>
          <a:xfrm>
            <a:off x="891539" y="1481327"/>
            <a:ext cx="7743825" cy="208279"/>
          </a:xfrm>
          <a:prstGeom prst="rect">
            <a:avLst/>
          </a:prstGeom>
          <a:solidFill>
            <a:srgbClr val="FFFF00"/>
          </a:solidFill>
        </p:spPr>
        <p:txBody>
          <a:bodyPr vert="horz" wrap="square" lIns="0" tIns="0" rIns="0" bIns="0" rtlCol="0">
            <a:spAutoFit/>
          </a:bodyPr>
          <a:lstStyle/>
          <a:p>
            <a:pPr>
              <a:lnSpc>
                <a:spcPts val="1639"/>
              </a:lnSpc>
              <a:tabLst>
                <a:tab pos="6362065" algn="l"/>
              </a:tabLst>
            </a:pPr>
            <a:r>
              <a:rPr sz="1500" b="1" dirty="0">
                <a:solidFill>
                  <a:srgbClr val="39629D"/>
                </a:solidFill>
                <a:latin typeface="Calibri"/>
                <a:cs typeface="Calibri"/>
              </a:rPr>
              <a:t>Underserved:</a:t>
            </a:r>
            <a:r>
              <a:rPr sz="1500" b="1" spc="275" dirty="0">
                <a:solidFill>
                  <a:srgbClr val="39629D"/>
                </a:solidFill>
                <a:latin typeface="Calibri"/>
                <a:cs typeface="Calibri"/>
              </a:rPr>
              <a:t> </a:t>
            </a:r>
            <a:r>
              <a:rPr sz="1500" b="1" u="sng" dirty="0">
                <a:solidFill>
                  <a:srgbClr val="FF0000"/>
                </a:solidFill>
                <a:uFill>
                  <a:solidFill>
                    <a:srgbClr val="FF0000"/>
                  </a:solidFill>
                </a:uFill>
                <a:latin typeface="Calibri"/>
                <a:cs typeface="Calibri"/>
              </a:rPr>
              <a:t>Only</a:t>
            </a:r>
            <a:r>
              <a:rPr sz="1500" b="1" u="sng" spc="270"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one</a:t>
            </a:r>
            <a:r>
              <a:rPr sz="1500" b="1" u="sng" spc="285"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application</a:t>
            </a:r>
            <a:r>
              <a:rPr sz="1500" b="1" u="sng" spc="280"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in</a:t>
            </a:r>
            <a:r>
              <a:rPr sz="1500" b="1" u="sng" spc="285"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the</a:t>
            </a:r>
            <a:r>
              <a:rPr sz="1500" b="1" u="sng" spc="280"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Underserved</a:t>
            </a:r>
            <a:r>
              <a:rPr sz="1500" b="1" u="sng" spc="285"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Priority</a:t>
            </a:r>
            <a:r>
              <a:rPr sz="1500" b="1" u="sng" spc="280" dirty="0">
                <a:solidFill>
                  <a:srgbClr val="FF0000"/>
                </a:solidFill>
                <a:uFill>
                  <a:solidFill>
                    <a:srgbClr val="FF0000"/>
                  </a:solidFill>
                </a:uFill>
                <a:latin typeface="Calibri"/>
                <a:cs typeface="Calibri"/>
              </a:rPr>
              <a:t> </a:t>
            </a:r>
            <a:r>
              <a:rPr sz="1500" b="1" u="sng" dirty="0">
                <a:solidFill>
                  <a:srgbClr val="FF0000"/>
                </a:solidFill>
                <a:uFill>
                  <a:solidFill>
                    <a:srgbClr val="FF0000"/>
                  </a:solidFill>
                </a:uFill>
                <a:latin typeface="Calibri"/>
                <a:cs typeface="Calibri"/>
              </a:rPr>
              <a:t>is</a:t>
            </a:r>
            <a:r>
              <a:rPr sz="1500" b="1" u="sng" spc="285" dirty="0">
                <a:solidFill>
                  <a:srgbClr val="FF0000"/>
                </a:solidFill>
                <a:uFill>
                  <a:solidFill>
                    <a:srgbClr val="FF0000"/>
                  </a:solidFill>
                </a:uFill>
                <a:latin typeface="Calibri"/>
                <a:cs typeface="Calibri"/>
              </a:rPr>
              <a:t> </a:t>
            </a:r>
            <a:r>
              <a:rPr sz="1500" b="1" u="sng" spc="-10" dirty="0">
                <a:solidFill>
                  <a:srgbClr val="FF0000"/>
                </a:solidFill>
                <a:uFill>
                  <a:solidFill>
                    <a:srgbClr val="FF0000"/>
                  </a:solidFill>
                </a:uFill>
                <a:latin typeface="Calibri"/>
                <a:cs typeface="Calibri"/>
              </a:rPr>
              <a:t>allowed</a:t>
            </a:r>
            <a:r>
              <a:rPr sz="1500" b="1" u="none" spc="-10" dirty="0">
                <a:solidFill>
                  <a:srgbClr val="FF0000"/>
                </a:solidFill>
                <a:latin typeface="Calibri"/>
                <a:cs typeface="Calibri"/>
              </a:rPr>
              <a:t>.</a:t>
            </a:r>
            <a:r>
              <a:rPr lang="en-US" sz="1500" b="1" spc="-10" dirty="0">
                <a:solidFill>
                  <a:srgbClr val="FF0000"/>
                </a:solidFill>
                <a:latin typeface="Calibri"/>
                <a:cs typeface="Calibri"/>
              </a:rPr>
              <a:t> </a:t>
            </a:r>
            <a:r>
              <a:rPr sz="1500" b="1" u="none" dirty="0">
                <a:solidFill>
                  <a:srgbClr val="39629D"/>
                </a:solidFill>
                <a:latin typeface="Calibri"/>
                <a:cs typeface="Calibri"/>
              </a:rPr>
              <a:t>For</a:t>
            </a:r>
            <a:r>
              <a:rPr sz="1500" b="1" u="none" spc="254" dirty="0">
                <a:solidFill>
                  <a:srgbClr val="39629D"/>
                </a:solidFill>
                <a:latin typeface="Calibri"/>
                <a:cs typeface="Calibri"/>
              </a:rPr>
              <a:t> </a:t>
            </a:r>
            <a:r>
              <a:rPr sz="1500" b="1" u="none" dirty="0">
                <a:solidFill>
                  <a:srgbClr val="39629D"/>
                </a:solidFill>
                <a:latin typeface="Calibri"/>
                <a:cs typeface="Calibri"/>
              </a:rPr>
              <a:t>example,</a:t>
            </a:r>
            <a:r>
              <a:rPr sz="1500" b="1" u="none" spc="250" dirty="0">
                <a:solidFill>
                  <a:srgbClr val="39629D"/>
                </a:solidFill>
                <a:latin typeface="Calibri"/>
                <a:cs typeface="Calibri"/>
              </a:rPr>
              <a:t> </a:t>
            </a:r>
            <a:r>
              <a:rPr sz="1500" b="1" u="none" spc="-25" dirty="0">
                <a:solidFill>
                  <a:srgbClr val="39629D"/>
                </a:solidFill>
                <a:latin typeface="Calibri"/>
                <a:cs typeface="Calibri"/>
              </a:rPr>
              <a:t>an</a:t>
            </a:r>
            <a:endParaRPr sz="1500" dirty="0">
              <a:latin typeface="Calibri"/>
              <a:cs typeface="Calibri"/>
            </a:endParaRPr>
          </a:p>
        </p:txBody>
      </p:sp>
      <p:sp>
        <p:nvSpPr>
          <p:cNvPr id="4" name="object 4"/>
          <p:cNvSpPr txBox="1"/>
          <p:nvPr/>
        </p:nvSpPr>
        <p:spPr>
          <a:xfrm>
            <a:off x="891538" y="1689354"/>
            <a:ext cx="5509261" cy="195053"/>
          </a:xfrm>
          <a:prstGeom prst="rect">
            <a:avLst/>
          </a:prstGeom>
          <a:solidFill>
            <a:srgbClr val="FFFF00"/>
          </a:solidFill>
        </p:spPr>
        <p:txBody>
          <a:bodyPr vert="horz" wrap="square" lIns="0" tIns="0" rIns="0" bIns="0" rtlCol="0">
            <a:spAutoFit/>
          </a:bodyPr>
          <a:lstStyle/>
          <a:p>
            <a:pPr>
              <a:lnSpc>
                <a:spcPts val="1540"/>
              </a:lnSpc>
            </a:pPr>
            <a:r>
              <a:rPr sz="1500" b="1" dirty="0">
                <a:solidFill>
                  <a:srgbClr val="39629D"/>
                </a:solidFill>
                <a:latin typeface="Calibri"/>
                <a:cs typeface="Calibri"/>
              </a:rPr>
              <a:t>agency</a:t>
            </a:r>
            <a:r>
              <a:rPr sz="1500" b="1" spc="-40" dirty="0">
                <a:solidFill>
                  <a:srgbClr val="39629D"/>
                </a:solidFill>
                <a:latin typeface="Calibri"/>
                <a:cs typeface="Calibri"/>
              </a:rPr>
              <a:t> </a:t>
            </a:r>
            <a:r>
              <a:rPr sz="1500" b="1" dirty="0">
                <a:solidFill>
                  <a:srgbClr val="39629D"/>
                </a:solidFill>
                <a:latin typeface="Calibri"/>
                <a:cs typeface="Calibri"/>
              </a:rPr>
              <a:t>cannot</a:t>
            </a:r>
            <a:r>
              <a:rPr sz="1500" b="1" spc="-15" dirty="0">
                <a:solidFill>
                  <a:srgbClr val="39629D"/>
                </a:solidFill>
                <a:latin typeface="Calibri"/>
                <a:cs typeface="Calibri"/>
              </a:rPr>
              <a:t> </a:t>
            </a:r>
            <a:r>
              <a:rPr sz="1500" b="1" dirty="0">
                <a:solidFill>
                  <a:srgbClr val="39629D"/>
                </a:solidFill>
                <a:latin typeface="Calibri"/>
                <a:cs typeface="Calibri"/>
              </a:rPr>
              <a:t>apply</a:t>
            </a:r>
            <a:r>
              <a:rPr sz="1500" b="1" spc="-45" dirty="0">
                <a:solidFill>
                  <a:srgbClr val="39629D"/>
                </a:solidFill>
                <a:latin typeface="Calibri"/>
                <a:cs typeface="Calibri"/>
              </a:rPr>
              <a:t> </a:t>
            </a:r>
            <a:r>
              <a:rPr sz="1500" b="1" dirty="0">
                <a:solidFill>
                  <a:srgbClr val="39629D"/>
                </a:solidFill>
                <a:latin typeface="Calibri"/>
                <a:cs typeface="Calibri"/>
              </a:rPr>
              <a:t>for</a:t>
            </a:r>
            <a:r>
              <a:rPr sz="1500" b="1" spc="-5" dirty="0">
                <a:solidFill>
                  <a:srgbClr val="39629D"/>
                </a:solidFill>
                <a:latin typeface="Calibri"/>
                <a:cs typeface="Calibri"/>
              </a:rPr>
              <a:t> </a:t>
            </a:r>
            <a:r>
              <a:rPr sz="1500" b="1" dirty="0">
                <a:solidFill>
                  <a:srgbClr val="39629D"/>
                </a:solidFill>
                <a:latin typeface="Calibri"/>
                <a:cs typeface="Calibri"/>
              </a:rPr>
              <a:t>an</a:t>
            </a:r>
            <a:r>
              <a:rPr sz="1500" b="1" spc="-35" dirty="0">
                <a:solidFill>
                  <a:srgbClr val="39629D"/>
                </a:solidFill>
                <a:latin typeface="Calibri"/>
                <a:cs typeface="Calibri"/>
              </a:rPr>
              <a:t> </a:t>
            </a:r>
            <a:r>
              <a:rPr sz="1500" b="1" spc="-10" dirty="0">
                <a:solidFill>
                  <a:srgbClr val="39629D"/>
                </a:solidFill>
                <a:latin typeface="Calibri"/>
                <a:cs typeface="Calibri"/>
              </a:rPr>
              <a:t>Underserved</a:t>
            </a:r>
            <a:r>
              <a:rPr sz="1500" b="1" spc="-40" dirty="0">
                <a:solidFill>
                  <a:srgbClr val="39629D"/>
                </a:solidFill>
                <a:latin typeface="Calibri"/>
                <a:cs typeface="Calibri"/>
              </a:rPr>
              <a:t> </a:t>
            </a:r>
            <a:r>
              <a:rPr sz="1500" b="1" dirty="0">
                <a:solidFill>
                  <a:srgbClr val="39629D"/>
                </a:solidFill>
                <a:latin typeface="Calibri"/>
                <a:cs typeface="Calibri"/>
              </a:rPr>
              <a:t>1.</a:t>
            </a:r>
            <a:r>
              <a:rPr lang="en-US" sz="1500" b="1" dirty="0">
                <a:solidFill>
                  <a:srgbClr val="39629D"/>
                </a:solidFill>
                <a:latin typeface="Calibri"/>
                <a:cs typeface="Calibri"/>
              </a:rPr>
              <a:t>A.</a:t>
            </a:r>
            <a:r>
              <a:rPr sz="1500" b="1" spc="-15" dirty="0">
                <a:solidFill>
                  <a:srgbClr val="39629D"/>
                </a:solidFill>
                <a:latin typeface="Calibri"/>
                <a:cs typeface="Calibri"/>
              </a:rPr>
              <a:t> </a:t>
            </a:r>
            <a:r>
              <a:rPr sz="1500" b="1" dirty="0">
                <a:solidFill>
                  <a:srgbClr val="39629D"/>
                </a:solidFill>
                <a:latin typeface="Calibri"/>
                <a:cs typeface="Calibri"/>
              </a:rPr>
              <a:t>and</a:t>
            </a:r>
            <a:r>
              <a:rPr sz="1500" b="1" spc="-35" dirty="0">
                <a:solidFill>
                  <a:srgbClr val="39629D"/>
                </a:solidFill>
                <a:latin typeface="Calibri"/>
                <a:cs typeface="Calibri"/>
              </a:rPr>
              <a:t> </a:t>
            </a:r>
            <a:r>
              <a:rPr sz="1500" b="1" dirty="0">
                <a:solidFill>
                  <a:srgbClr val="39629D"/>
                </a:solidFill>
                <a:latin typeface="Calibri"/>
                <a:cs typeface="Calibri"/>
              </a:rPr>
              <a:t>1.</a:t>
            </a:r>
            <a:r>
              <a:rPr lang="en-US" sz="1500" b="1" dirty="0">
                <a:solidFill>
                  <a:srgbClr val="39629D"/>
                </a:solidFill>
                <a:latin typeface="Calibri"/>
                <a:cs typeface="Calibri"/>
              </a:rPr>
              <a:t>B.</a:t>
            </a:r>
            <a:r>
              <a:rPr sz="1500" b="1" spc="-10" dirty="0">
                <a:solidFill>
                  <a:srgbClr val="39629D"/>
                </a:solidFill>
                <a:latin typeface="Calibri"/>
                <a:cs typeface="Calibri"/>
              </a:rPr>
              <a:t> project.</a:t>
            </a:r>
            <a:endParaRPr sz="1500" dirty="0">
              <a:latin typeface="Calibri"/>
              <a:cs typeface="Calibri"/>
            </a:endParaRPr>
          </a:p>
        </p:txBody>
      </p:sp>
      <p:sp>
        <p:nvSpPr>
          <p:cNvPr id="5" name="object 5"/>
          <p:cNvSpPr txBox="1"/>
          <p:nvPr/>
        </p:nvSpPr>
        <p:spPr>
          <a:xfrm>
            <a:off x="910844" y="1928876"/>
            <a:ext cx="7698105" cy="648895"/>
          </a:xfrm>
          <a:prstGeom prst="rect">
            <a:avLst/>
          </a:prstGeom>
        </p:spPr>
        <p:txBody>
          <a:bodyPr vert="horz" wrap="square" lIns="0" tIns="58419" rIns="0" bIns="0" rtlCol="0">
            <a:spAutoFit/>
          </a:bodyPr>
          <a:lstStyle/>
          <a:p>
            <a:pPr marL="298451" indent="-285750">
              <a:lnSpc>
                <a:spcPts val="1620"/>
              </a:lnSpc>
              <a:spcBef>
                <a:spcPts val="1080"/>
              </a:spcBef>
              <a:buClr>
                <a:srgbClr val="DA1F28"/>
              </a:buClr>
              <a:buSzPct val="66666"/>
              <a:buFont typeface="Wingdings" panose="05000000000000000000" pitchFamily="2" charset="2"/>
              <a:buChar char="Ø"/>
              <a:tabLst>
                <a:tab pos="268605" algn="l"/>
              </a:tabLst>
            </a:pPr>
            <a:r>
              <a:rPr sz="1500" dirty="0">
                <a:solidFill>
                  <a:srgbClr val="FF0000"/>
                </a:solidFill>
                <a:latin typeface="Calibri"/>
                <a:cs typeface="Calibri"/>
              </a:rPr>
              <a:t>Local:</a:t>
            </a:r>
            <a:r>
              <a:rPr sz="1500" spc="-45" dirty="0">
                <a:solidFill>
                  <a:srgbClr val="FF0000"/>
                </a:solidFill>
                <a:latin typeface="Calibri"/>
                <a:cs typeface="Calibri"/>
              </a:rPr>
              <a:t> </a:t>
            </a:r>
            <a:r>
              <a:rPr sz="1500" spc="-20" dirty="0">
                <a:solidFill>
                  <a:srgbClr val="FF0000"/>
                </a:solidFill>
                <a:latin typeface="Calibri"/>
                <a:cs typeface="Calibri"/>
              </a:rPr>
              <a:t>1-</a:t>
            </a:r>
            <a:r>
              <a:rPr sz="1500" dirty="0">
                <a:solidFill>
                  <a:srgbClr val="FF0000"/>
                </a:solidFill>
                <a:latin typeface="Calibri"/>
                <a:cs typeface="Calibri"/>
              </a:rPr>
              <a:t>4 counties</a:t>
            </a:r>
            <a:r>
              <a:rPr sz="1500" spc="-30" dirty="0">
                <a:solidFill>
                  <a:srgbClr val="FF0000"/>
                </a:solidFill>
                <a:latin typeface="Calibri"/>
                <a:cs typeface="Calibri"/>
              </a:rPr>
              <a:t> </a:t>
            </a:r>
            <a:r>
              <a:rPr sz="1500" dirty="0">
                <a:solidFill>
                  <a:srgbClr val="FF0000"/>
                </a:solidFill>
                <a:latin typeface="Calibri"/>
                <a:cs typeface="Calibri"/>
              </a:rPr>
              <a:t>–</a:t>
            </a:r>
            <a:r>
              <a:rPr sz="1500" spc="-30" dirty="0">
                <a:solidFill>
                  <a:srgbClr val="FF0000"/>
                </a:solidFill>
                <a:latin typeface="Calibri"/>
                <a:cs typeface="Calibri"/>
              </a:rPr>
              <a:t> </a:t>
            </a:r>
            <a:r>
              <a:rPr sz="1500" spc="-10" dirty="0">
                <a:solidFill>
                  <a:srgbClr val="FF0000"/>
                </a:solidFill>
                <a:latin typeface="Calibri"/>
                <a:cs typeface="Calibri"/>
              </a:rPr>
              <a:t>$</a:t>
            </a:r>
            <a:r>
              <a:rPr lang="en-US" sz="1500" spc="-10" dirty="0">
                <a:solidFill>
                  <a:srgbClr val="FF0000"/>
                </a:solidFill>
                <a:latin typeface="Calibri"/>
                <a:cs typeface="Calibri"/>
              </a:rPr>
              <a:t>125</a:t>
            </a:r>
            <a:r>
              <a:rPr sz="1500" spc="-10" dirty="0">
                <a:solidFill>
                  <a:srgbClr val="FF0000"/>
                </a:solidFill>
                <a:latin typeface="Calibri"/>
                <a:cs typeface="Calibri"/>
              </a:rPr>
              <a:t>,000</a:t>
            </a:r>
            <a:endParaRPr sz="1500" dirty="0">
              <a:latin typeface="Calibri"/>
              <a:cs typeface="Calibri"/>
            </a:endParaRPr>
          </a:p>
          <a:p>
            <a:pPr marL="298451" indent="-285750">
              <a:lnSpc>
                <a:spcPts val="1440"/>
              </a:lnSpc>
              <a:buClr>
                <a:srgbClr val="DA1F28"/>
              </a:buClr>
              <a:buSzPct val="66666"/>
              <a:buFont typeface="Wingdings" panose="05000000000000000000" pitchFamily="2" charset="2"/>
              <a:buChar char="Ø"/>
              <a:tabLst>
                <a:tab pos="268605" algn="l"/>
              </a:tabLst>
            </a:pPr>
            <a:r>
              <a:rPr sz="1500" dirty="0">
                <a:solidFill>
                  <a:srgbClr val="FF0000"/>
                </a:solidFill>
                <a:latin typeface="Calibri"/>
                <a:cs typeface="Calibri"/>
              </a:rPr>
              <a:t>Regional:</a:t>
            </a:r>
            <a:r>
              <a:rPr sz="1500" spc="-50" dirty="0">
                <a:solidFill>
                  <a:srgbClr val="FF0000"/>
                </a:solidFill>
                <a:latin typeface="Calibri"/>
                <a:cs typeface="Calibri"/>
              </a:rPr>
              <a:t> </a:t>
            </a:r>
            <a:r>
              <a:rPr sz="1500" spc="-20" dirty="0">
                <a:solidFill>
                  <a:srgbClr val="FF0000"/>
                </a:solidFill>
                <a:latin typeface="Calibri"/>
                <a:cs typeface="Calibri"/>
              </a:rPr>
              <a:t>5-</a:t>
            </a:r>
            <a:r>
              <a:rPr sz="1500" dirty="0">
                <a:solidFill>
                  <a:srgbClr val="FF0000"/>
                </a:solidFill>
                <a:latin typeface="Calibri"/>
                <a:cs typeface="Calibri"/>
              </a:rPr>
              <a:t>50</a:t>
            </a:r>
            <a:r>
              <a:rPr sz="1500" spc="-15" dirty="0">
                <a:solidFill>
                  <a:srgbClr val="FF0000"/>
                </a:solidFill>
                <a:latin typeface="Calibri"/>
                <a:cs typeface="Calibri"/>
              </a:rPr>
              <a:t> </a:t>
            </a:r>
            <a:r>
              <a:rPr sz="1500" dirty="0">
                <a:solidFill>
                  <a:srgbClr val="FF0000"/>
                </a:solidFill>
                <a:latin typeface="Calibri"/>
                <a:cs typeface="Calibri"/>
              </a:rPr>
              <a:t>counties</a:t>
            </a:r>
            <a:r>
              <a:rPr sz="1500" spc="-35" dirty="0">
                <a:solidFill>
                  <a:srgbClr val="FF0000"/>
                </a:solidFill>
                <a:latin typeface="Calibri"/>
                <a:cs typeface="Calibri"/>
              </a:rPr>
              <a:t> </a:t>
            </a:r>
            <a:r>
              <a:rPr sz="1500" dirty="0">
                <a:solidFill>
                  <a:srgbClr val="FF0000"/>
                </a:solidFill>
                <a:latin typeface="Calibri"/>
                <a:cs typeface="Calibri"/>
              </a:rPr>
              <a:t>–</a:t>
            </a:r>
            <a:r>
              <a:rPr sz="1500" spc="-25" dirty="0">
                <a:solidFill>
                  <a:srgbClr val="FF0000"/>
                </a:solidFill>
                <a:latin typeface="Calibri"/>
                <a:cs typeface="Calibri"/>
              </a:rPr>
              <a:t> </a:t>
            </a:r>
            <a:r>
              <a:rPr sz="1500" spc="-10" dirty="0">
                <a:solidFill>
                  <a:srgbClr val="FF0000"/>
                </a:solidFill>
                <a:latin typeface="Calibri"/>
                <a:cs typeface="Calibri"/>
              </a:rPr>
              <a:t>$</a:t>
            </a:r>
            <a:r>
              <a:rPr lang="en-US" sz="1500" spc="-10" dirty="0">
                <a:solidFill>
                  <a:srgbClr val="FF0000"/>
                </a:solidFill>
                <a:latin typeface="Calibri"/>
                <a:cs typeface="Calibri"/>
              </a:rPr>
              <a:t>250</a:t>
            </a:r>
            <a:r>
              <a:rPr sz="1500" spc="-10" dirty="0">
                <a:solidFill>
                  <a:srgbClr val="FF0000"/>
                </a:solidFill>
                <a:latin typeface="Calibri"/>
                <a:cs typeface="Calibri"/>
              </a:rPr>
              <a:t>,000</a:t>
            </a:r>
            <a:endParaRPr sz="1500" dirty="0">
              <a:latin typeface="Calibri"/>
              <a:cs typeface="Calibri"/>
            </a:endParaRPr>
          </a:p>
          <a:p>
            <a:pPr marL="298451" indent="-285750">
              <a:lnSpc>
                <a:spcPts val="1620"/>
              </a:lnSpc>
              <a:buClr>
                <a:srgbClr val="DA1F28"/>
              </a:buClr>
              <a:buSzPct val="66666"/>
              <a:buFont typeface="Wingdings" panose="05000000000000000000" pitchFamily="2" charset="2"/>
              <a:buChar char="Ø"/>
              <a:tabLst>
                <a:tab pos="268605" algn="l"/>
              </a:tabLst>
            </a:pPr>
            <a:r>
              <a:rPr sz="1500" spc="-10" dirty="0">
                <a:solidFill>
                  <a:srgbClr val="FF0000"/>
                </a:solidFill>
                <a:latin typeface="Calibri"/>
                <a:cs typeface="Calibri"/>
              </a:rPr>
              <a:t>Statewide:</a:t>
            </a:r>
            <a:r>
              <a:rPr sz="1500" spc="-30" dirty="0">
                <a:solidFill>
                  <a:srgbClr val="FF0000"/>
                </a:solidFill>
                <a:latin typeface="Calibri"/>
                <a:cs typeface="Calibri"/>
              </a:rPr>
              <a:t> </a:t>
            </a:r>
            <a:r>
              <a:rPr sz="1500" dirty="0">
                <a:solidFill>
                  <a:srgbClr val="FF0000"/>
                </a:solidFill>
                <a:latin typeface="Calibri"/>
                <a:cs typeface="Calibri"/>
              </a:rPr>
              <a:t>51+</a:t>
            </a:r>
            <a:r>
              <a:rPr sz="1500" spc="-10" dirty="0">
                <a:solidFill>
                  <a:srgbClr val="FF0000"/>
                </a:solidFill>
                <a:latin typeface="Calibri"/>
                <a:cs typeface="Calibri"/>
              </a:rPr>
              <a:t> </a:t>
            </a:r>
            <a:r>
              <a:rPr sz="1500" dirty="0">
                <a:solidFill>
                  <a:srgbClr val="FF0000"/>
                </a:solidFill>
                <a:latin typeface="Calibri"/>
                <a:cs typeface="Calibri"/>
              </a:rPr>
              <a:t>counties</a:t>
            </a:r>
            <a:r>
              <a:rPr sz="1500" spc="-40" dirty="0">
                <a:solidFill>
                  <a:srgbClr val="FF0000"/>
                </a:solidFill>
                <a:latin typeface="Calibri"/>
                <a:cs typeface="Calibri"/>
              </a:rPr>
              <a:t> </a:t>
            </a:r>
            <a:r>
              <a:rPr sz="1500" dirty="0">
                <a:solidFill>
                  <a:srgbClr val="FF0000"/>
                </a:solidFill>
                <a:latin typeface="Calibri"/>
                <a:cs typeface="Calibri"/>
              </a:rPr>
              <a:t>–</a:t>
            </a:r>
            <a:r>
              <a:rPr sz="1500" spc="-20" dirty="0">
                <a:solidFill>
                  <a:srgbClr val="FF0000"/>
                </a:solidFill>
                <a:latin typeface="Calibri"/>
                <a:cs typeface="Calibri"/>
              </a:rPr>
              <a:t> </a:t>
            </a:r>
            <a:r>
              <a:rPr sz="1500" spc="-10" dirty="0">
                <a:solidFill>
                  <a:srgbClr val="FF0000"/>
                </a:solidFill>
                <a:latin typeface="Calibri"/>
                <a:cs typeface="Calibri"/>
              </a:rPr>
              <a:t>$</a:t>
            </a:r>
            <a:r>
              <a:rPr lang="en-US" sz="1500" spc="-10" dirty="0">
                <a:solidFill>
                  <a:srgbClr val="FF0000"/>
                </a:solidFill>
                <a:latin typeface="Calibri"/>
                <a:cs typeface="Calibri"/>
              </a:rPr>
              <a:t>375</a:t>
            </a:r>
            <a:r>
              <a:rPr sz="1500" spc="-10" dirty="0">
                <a:solidFill>
                  <a:srgbClr val="FF0000"/>
                </a:solidFill>
                <a:latin typeface="Calibri"/>
                <a:cs typeface="Calibri"/>
              </a:rPr>
              <a:t>,000</a:t>
            </a:r>
            <a:endParaRPr sz="1500" dirty="0">
              <a:latin typeface="Calibri"/>
              <a:cs typeface="Calibri"/>
            </a:endParaRPr>
          </a:p>
        </p:txBody>
      </p:sp>
      <p:sp>
        <p:nvSpPr>
          <p:cNvPr id="7" name="object 7"/>
          <p:cNvSpPr txBox="1"/>
          <p:nvPr/>
        </p:nvSpPr>
        <p:spPr>
          <a:xfrm>
            <a:off x="891539" y="2807493"/>
            <a:ext cx="3375661" cy="218008"/>
          </a:xfrm>
          <a:prstGeom prst="rect">
            <a:avLst/>
          </a:prstGeom>
          <a:solidFill>
            <a:srgbClr val="FFFF00"/>
          </a:solidFill>
        </p:spPr>
        <p:txBody>
          <a:bodyPr vert="horz" wrap="square" lIns="0" tIns="0" rIns="0" bIns="0" rtlCol="0">
            <a:spAutoFit/>
          </a:bodyPr>
          <a:lstStyle/>
          <a:p>
            <a:pPr>
              <a:lnSpc>
                <a:spcPts val="1739"/>
              </a:lnSpc>
            </a:pPr>
            <a:r>
              <a:rPr lang="en-US" sz="1500" b="1" spc="-10" dirty="0">
                <a:solidFill>
                  <a:srgbClr val="39629D"/>
                </a:solidFill>
                <a:latin typeface="Calibri"/>
                <a:cs typeface="Calibri"/>
              </a:rPr>
              <a:t>A. </a:t>
            </a:r>
            <a:r>
              <a:rPr sz="1500" b="1" spc="-10" dirty="0">
                <a:solidFill>
                  <a:srgbClr val="39629D"/>
                </a:solidFill>
                <a:latin typeface="Calibri"/>
                <a:cs typeface="Calibri"/>
              </a:rPr>
              <a:t>Underserved</a:t>
            </a:r>
            <a:r>
              <a:rPr sz="1500" b="1" spc="-40" dirty="0">
                <a:solidFill>
                  <a:srgbClr val="39629D"/>
                </a:solidFill>
                <a:latin typeface="Calibri"/>
                <a:cs typeface="Calibri"/>
              </a:rPr>
              <a:t> </a:t>
            </a:r>
            <a:r>
              <a:rPr sz="1500" b="1" dirty="0">
                <a:solidFill>
                  <a:srgbClr val="39629D"/>
                </a:solidFill>
                <a:latin typeface="Calibri"/>
                <a:cs typeface="Calibri"/>
              </a:rPr>
              <a:t>-</a:t>
            </a:r>
            <a:r>
              <a:rPr sz="1500" b="1" spc="-10" dirty="0">
                <a:solidFill>
                  <a:srgbClr val="39629D"/>
                </a:solidFill>
                <a:latin typeface="Calibri"/>
                <a:cs typeface="Calibri"/>
              </a:rPr>
              <a:t> </a:t>
            </a:r>
            <a:r>
              <a:rPr sz="1500" b="1" dirty="0">
                <a:solidFill>
                  <a:srgbClr val="39629D"/>
                </a:solidFill>
                <a:latin typeface="Calibri"/>
                <a:cs typeface="Calibri"/>
              </a:rPr>
              <a:t>Crime</a:t>
            </a:r>
            <a:r>
              <a:rPr sz="1500" b="1" spc="-25" dirty="0">
                <a:solidFill>
                  <a:srgbClr val="39629D"/>
                </a:solidFill>
                <a:latin typeface="Calibri"/>
                <a:cs typeface="Calibri"/>
              </a:rPr>
              <a:t> </a:t>
            </a:r>
            <a:r>
              <a:rPr sz="1500" b="1" dirty="0">
                <a:solidFill>
                  <a:srgbClr val="39629D"/>
                </a:solidFill>
                <a:latin typeface="Calibri"/>
                <a:cs typeface="Calibri"/>
              </a:rPr>
              <a:t>Type</a:t>
            </a:r>
            <a:r>
              <a:rPr sz="1500" b="1" spc="-30" dirty="0">
                <a:solidFill>
                  <a:srgbClr val="39629D"/>
                </a:solidFill>
                <a:latin typeface="Calibri"/>
                <a:cs typeface="Calibri"/>
              </a:rPr>
              <a:t> </a:t>
            </a:r>
            <a:r>
              <a:rPr sz="1500" b="1" dirty="0">
                <a:solidFill>
                  <a:srgbClr val="39629D"/>
                </a:solidFill>
                <a:latin typeface="Calibri"/>
                <a:cs typeface="Calibri"/>
              </a:rPr>
              <a:t>(</a:t>
            </a:r>
            <a:r>
              <a:rPr lang="en-US" sz="1500" b="1" dirty="0">
                <a:solidFill>
                  <a:srgbClr val="39629D"/>
                </a:solidFill>
                <a:latin typeface="Calibri"/>
                <a:cs typeface="Calibri"/>
              </a:rPr>
              <a:t>select</a:t>
            </a:r>
            <a:r>
              <a:rPr sz="1500" b="1" spc="-25" dirty="0">
                <a:solidFill>
                  <a:srgbClr val="39629D"/>
                </a:solidFill>
                <a:latin typeface="Calibri"/>
                <a:cs typeface="Calibri"/>
              </a:rPr>
              <a:t> </a:t>
            </a:r>
            <a:r>
              <a:rPr sz="1500" b="1" spc="-20" dirty="0">
                <a:solidFill>
                  <a:srgbClr val="39629D"/>
                </a:solidFill>
                <a:latin typeface="Calibri"/>
                <a:cs typeface="Calibri"/>
              </a:rPr>
              <a:t>one)</a:t>
            </a:r>
            <a:endParaRPr sz="1500" dirty="0">
              <a:latin typeface="Calibri"/>
              <a:cs typeface="Calibri"/>
            </a:endParaRPr>
          </a:p>
        </p:txBody>
      </p:sp>
      <p:sp>
        <p:nvSpPr>
          <p:cNvPr id="8" name="object 8"/>
          <p:cNvSpPr txBox="1"/>
          <p:nvPr/>
        </p:nvSpPr>
        <p:spPr>
          <a:xfrm>
            <a:off x="921067" y="3141189"/>
            <a:ext cx="7301865" cy="961802"/>
          </a:xfrm>
          <a:prstGeom prst="rect">
            <a:avLst/>
          </a:prstGeom>
        </p:spPr>
        <p:txBody>
          <a:bodyPr vert="horz" wrap="square" lIns="0" tIns="12700" rIns="0" bIns="0" rtlCol="0">
            <a:spAutoFit/>
          </a:bodyPr>
          <a:lstStyle/>
          <a:p>
            <a:pPr marL="354965" indent="-342265">
              <a:lnSpc>
                <a:spcPts val="1620"/>
              </a:lnSpc>
              <a:spcBef>
                <a:spcPts val="100"/>
              </a:spcBef>
              <a:buClr>
                <a:srgbClr val="DA1F28"/>
              </a:buClr>
              <a:buSzPct val="66666"/>
              <a:buAutoNum type="alphaLcPeriod"/>
              <a:tabLst>
                <a:tab pos="354965" algn="l"/>
              </a:tabLst>
            </a:pPr>
            <a:r>
              <a:rPr sz="1500" dirty="0">
                <a:solidFill>
                  <a:srgbClr val="39629D"/>
                </a:solidFill>
                <a:latin typeface="Calibri"/>
                <a:cs typeface="Calibri"/>
              </a:rPr>
              <a:t>Human</a:t>
            </a:r>
            <a:r>
              <a:rPr sz="1500" spc="-15" dirty="0">
                <a:solidFill>
                  <a:srgbClr val="39629D"/>
                </a:solidFill>
                <a:latin typeface="Calibri"/>
                <a:cs typeface="Calibri"/>
              </a:rPr>
              <a:t> </a:t>
            </a:r>
            <a:r>
              <a:rPr sz="1500" spc="-20" dirty="0">
                <a:solidFill>
                  <a:srgbClr val="39629D"/>
                </a:solidFill>
                <a:latin typeface="Calibri"/>
                <a:cs typeface="Calibri"/>
              </a:rPr>
              <a:t>Trafficking</a:t>
            </a:r>
            <a:r>
              <a:rPr sz="1500" spc="-5" dirty="0">
                <a:solidFill>
                  <a:srgbClr val="39629D"/>
                </a:solidFill>
                <a:latin typeface="Calibri"/>
                <a:cs typeface="Calibri"/>
              </a:rPr>
              <a:t> </a:t>
            </a:r>
            <a:r>
              <a:rPr sz="1500" spc="-10" dirty="0">
                <a:solidFill>
                  <a:srgbClr val="39629D"/>
                </a:solidFill>
                <a:latin typeface="Calibri"/>
                <a:cs typeface="Calibri"/>
              </a:rPr>
              <a:t>Victims</a:t>
            </a:r>
            <a:endParaRPr sz="1500" dirty="0">
              <a:latin typeface="Calibri"/>
              <a:cs typeface="Calibri"/>
            </a:endParaRPr>
          </a:p>
          <a:p>
            <a:pPr marL="354965" indent="-342265">
              <a:lnSpc>
                <a:spcPts val="1440"/>
              </a:lnSpc>
              <a:buClr>
                <a:srgbClr val="DA1F28"/>
              </a:buClr>
              <a:buSzPct val="66666"/>
              <a:buAutoNum type="alphaLcPeriod"/>
              <a:tabLst>
                <a:tab pos="354965" algn="l"/>
              </a:tabLst>
            </a:pPr>
            <a:r>
              <a:rPr lang="en-US" sz="1500" dirty="0">
                <a:solidFill>
                  <a:srgbClr val="39629D"/>
                </a:solidFill>
                <a:latin typeface="Calibri"/>
                <a:cs typeface="Calibri"/>
              </a:rPr>
              <a:t>Co-Victims of Homicide</a:t>
            </a:r>
            <a:endParaRPr sz="1500" dirty="0">
              <a:latin typeface="Calibri"/>
              <a:cs typeface="Calibri"/>
            </a:endParaRPr>
          </a:p>
          <a:p>
            <a:pPr marL="354965" indent="-342265">
              <a:lnSpc>
                <a:spcPts val="1440"/>
              </a:lnSpc>
              <a:buClr>
                <a:srgbClr val="DA1F28"/>
              </a:buClr>
              <a:buSzPct val="66666"/>
              <a:buAutoNum type="alphaLcPeriod"/>
              <a:tabLst>
                <a:tab pos="354965" algn="l"/>
              </a:tabLst>
            </a:pPr>
            <a:r>
              <a:rPr sz="1500" dirty="0">
                <a:solidFill>
                  <a:srgbClr val="39629D"/>
                </a:solidFill>
                <a:latin typeface="Calibri"/>
                <a:cs typeface="Calibri"/>
              </a:rPr>
              <a:t>Services</a:t>
            </a:r>
            <a:r>
              <a:rPr sz="1500" spc="-25" dirty="0">
                <a:solidFill>
                  <a:srgbClr val="39629D"/>
                </a:solidFill>
                <a:latin typeface="Calibri"/>
                <a:cs typeface="Calibri"/>
              </a:rPr>
              <a:t> </a:t>
            </a:r>
            <a:r>
              <a:rPr sz="1500" dirty="0">
                <a:solidFill>
                  <a:srgbClr val="39629D"/>
                </a:solidFill>
                <a:latin typeface="Calibri"/>
                <a:cs typeface="Calibri"/>
              </a:rPr>
              <a:t>for</a:t>
            </a:r>
            <a:r>
              <a:rPr sz="1500" spc="-35" dirty="0">
                <a:solidFill>
                  <a:srgbClr val="39629D"/>
                </a:solidFill>
                <a:latin typeface="Calibri"/>
                <a:cs typeface="Calibri"/>
              </a:rPr>
              <a:t> </a:t>
            </a:r>
            <a:r>
              <a:rPr sz="1500" dirty="0">
                <a:solidFill>
                  <a:srgbClr val="39629D"/>
                </a:solidFill>
                <a:latin typeface="Calibri"/>
                <a:cs typeface="Calibri"/>
              </a:rPr>
              <a:t>Victims</a:t>
            </a:r>
            <a:r>
              <a:rPr sz="1500" spc="-40" dirty="0">
                <a:solidFill>
                  <a:srgbClr val="39629D"/>
                </a:solidFill>
                <a:latin typeface="Calibri"/>
                <a:cs typeface="Calibri"/>
              </a:rPr>
              <a:t> </a:t>
            </a:r>
            <a:r>
              <a:rPr sz="1500" dirty="0">
                <a:solidFill>
                  <a:srgbClr val="39629D"/>
                </a:solidFill>
                <a:latin typeface="Calibri"/>
                <a:cs typeface="Calibri"/>
              </a:rPr>
              <a:t>of</a:t>
            </a:r>
            <a:r>
              <a:rPr sz="1500" spc="-35" dirty="0">
                <a:solidFill>
                  <a:srgbClr val="39629D"/>
                </a:solidFill>
                <a:latin typeface="Calibri"/>
                <a:cs typeface="Calibri"/>
              </a:rPr>
              <a:t> </a:t>
            </a:r>
            <a:r>
              <a:rPr sz="1500" dirty="0">
                <a:solidFill>
                  <a:srgbClr val="39629D"/>
                </a:solidFill>
                <a:latin typeface="Calibri"/>
                <a:cs typeface="Calibri"/>
              </a:rPr>
              <a:t>Financial</a:t>
            </a:r>
            <a:r>
              <a:rPr sz="1500" spc="-50" dirty="0">
                <a:solidFill>
                  <a:srgbClr val="39629D"/>
                </a:solidFill>
                <a:latin typeface="Calibri"/>
                <a:cs typeface="Calibri"/>
              </a:rPr>
              <a:t> </a:t>
            </a:r>
            <a:r>
              <a:rPr sz="1500" dirty="0">
                <a:solidFill>
                  <a:srgbClr val="39629D"/>
                </a:solidFill>
                <a:latin typeface="Calibri"/>
                <a:cs typeface="Calibri"/>
              </a:rPr>
              <a:t>Fraud</a:t>
            </a:r>
            <a:r>
              <a:rPr sz="1500" spc="-55" dirty="0">
                <a:solidFill>
                  <a:srgbClr val="39629D"/>
                </a:solidFill>
                <a:latin typeface="Calibri"/>
                <a:cs typeface="Calibri"/>
              </a:rPr>
              <a:t> </a:t>
            </a:r>
            <a:r>
              <a:rPr sz="1500" dirty="0">
                <a:solidFill>
                  <a:srgbClr val="39629D"/>
                </a:solidFill>
                <a:latin typeface="Calibri"/>
                <a:cs typeface="Calibri"/>
              </a:rPr>
              <a:t>and/or</a:t>
            </a:r>
            <a:r>
              <a:rPr sz="1500" spc="-60" dirty="0">
                <a:solidFill>
                  <a:srgbClr val="39629D"/>
                </a:solidFill>
                <a:latin typeface="Calibri"/>
                <a:cs typeface="Calibri"/>
              </a:rPr>
              <a:t> </a:t>
            </a:r>
            <a:r>
              <a:rPr sz="1500" dirty="0">
                <a:solidFill>
                  <a:srgbClr val="39629D"/>
                </a:solidFill>
                <a:latin typeface="Calibri"/>
                <a:cs typeface="Calibri"/>
              </a:rPr>
              <a:t>Identity</a:t>
            </a:r>
            <a:r>
              <a:rPr sz="1500" spc="-70" dirty="0">
                <a:solidFill>
                  <a:srgbClr val="39629D"/>
                </a:solidFill>
                <a:latin typeface="Calibri"/>
                <a:cs typeface="Calibri"/>
              </a:rPr>
              <a:t> </a:t>
            </a:r>
            <a:r>
              <a:rPr sz="1500" spc="-10" dirty="0">
                <a:solidFill>
                  <a:srgbClr val="39629D"/>
                </a:solidFill>
                <a:latin typeface="Calibri"/>
                <a:cs typeface="Calibri"/>
              </a:rPr>
              <a:t>Theft</a:t>
            </a:r>
            <a:endParaRPr lang="en-US" sz="1500" spc="-10" dirty="0">
              <a:solidFill>
                <a:srgbClr val="39629D"/>
              </a:solidFill>
              <a:latin typeface="Calibri"/>
              <a:cs typeface="Calibri"/>
            </a:endParaRPr>
          </a:p>
          <a:p>
            <a:pPr marL="354965" indent="-342265">
              <a:lnSpc>
                <a:spcPts val="1440"/>
              </a:lnSpc>
              <a:buClr>
                <a:srgbClr val="DA1F28"/>
              </a:buClr>
              <a:buSzPct val="66666"/>
              <a:buAutoNum type="alphaLcPeriod"/>
              <a:tabLst>
                <a:tab pos="354965" algn="l"/>
              </a:tabLst>
            </a:pPr>
            <a:r>
              <a:rPr lang="en-US" sz="1500" spc="-10" dirty="0">
                <a:solidFill>
                  <a:srgbClr val="39629D"/>
                </a:solidFill>
                <a:latin typeface="Calibri"/>
                <a:cs typeface="Calibri"/>
              </a:rPr>
              <a:t>Drunk driving</a:t>
            </a:r>
            <a:endParaRPr sz="1500" dirty="0">
              <a:latin typeface="Calibri"/>
              <a:cs typeface="Calibri"/>
            </a:endParaRPr>
          </a:p>
          <a:p>
            <a:pPr marL="12700">
              <a:lnSpc>
                <a:spcPts val="1620"/>
              </a:lnSpc>
              <a:buClr>
                <a:srgbClr val="DA1F28"/>
              </a:buClr>
              <a:buSzPct val="66666"/>
              <a:tabLst>
                <a:tab pos="354965" algn="l"/>
              </a:tabLst>
            </a:pPr>
            <a:endParaRPr sz="1500" dirty="0">
              <a:latin typeface="Calibri"/>
              <a:cs typeface="Calibri"/>
            </a:endParaRPr>
          </a:p>
        </p:txBody>
      </p:sp>
      <p:pic>
        <p:nvPicPr>
          <p:cNvPr id="9" name="object 9"/>
          <p:cNvPicPr/>
          <p:nvPr/>
        </p:nvPicPr>
        <p:blipFill>
          <a:blip r:embed="rId2" cstate="print"/>
          <a:stretch>
            <a:fillRect/>
          </a:stretch>
        </p:blipFill>
        <p:spPr>
          <a:xfrm>
            <a:off x="237171" y="281102"/>
            <a:ext cx="7318247" cy="801623"/>
          </a:xfrm>
          <a:prstGeom prst="rect">
            <a:avLst/>
          </a:prstGeom>
        </p:spPr>
      </p:pic>
      <p:sp>
        <p:nvSpPr>
          <p:cNvPr id="12" name="object 12"/>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21</a:t>
            </a:fld>
            <a:endParaRPr spc="-25" dirty="0"/>
          </a:p>
        </p:txBody>
      </p:sp>
      <p:sp>
        <p:nvSpPr>
          <p:cNvPr id="14" name="object 7">
            <a:extLst>
              <a:ext uri="{FF2B5EF4-FFF2-40B4-BE49-F238E27FC236}">
                <a16:creationId xmlns:a16="http://schemas.microsoft.com/office/drawing/2014/main" id="{E87860F6-6F46-31A2-1767-60A80D558EBE}"/>
              </a:ext>
            </a:extLst>
          </p:cNvPr>
          <p:cNvSpPr txBox="1"/>
          <p:nvPr/>
        </p:nvSpPr>
        <p:spPr>
          <a:xfrm>
            <a:off x="891538" y="3949922"/>
            <a:ext cx="6355928" cy="218008"/>
          </a:xfrm>
          <a:prstGeom prst="rect">
            <a:avLst/>
          </a:prstGeom>
          <a:solidFill>
            <a:srgbClr val="FFFF00"/>
          </a:solidFill>
        </p:spPr>
        <p:txBody>
          <a:bodyPr vert="horz" wrap="square" lIns="0" tIns="0" rIns="0" bIns="0" rtlCol="0">
            <a:spAutoFit/>
          </a:bodyPr>
          <a:lstStyle/>
          <a:p>
            <a:pPr>
              <a:lnSpc>
                <a:spcPts val="1739"/>
              </a:lnSpc>
            </a:pPr>
            <a:r>
              <a:rPr lang="en-US" sz="1500" b="1" spc="-10" dirty="0">
                <a:solidFill>
                  <a:srgbClr val="39629D"/>
                </a:solidFill>
                <a:latin typeface="Calibri"/>
                <a:cs typeface="Calibri"/>
              </a:rPr>
              <a:t>B. </a:t>
            </a:r>
            <a:r>
              <a:rPr sz="1500" b="1" spc="-10" dirty="0">
                <a:solidFill>
                  <a:srgbClr val="39629D"/>
                </a:solidFill>
                <a:latin typeface="Calibri"/>
                <a:cs typeface="Calibri"/>
              </a:rPr>
              <a:t>Underserved</a:t>
            </a:r>
            <a:r>
              <a:rPr sz="1500" b="1" spc="-40" dirty="0">
                <a:solidFill>
                  <a:srgbClr val="39629D"/>
                </a:solidFill>
                <a:latin typeface="Calibri"/>
                <a:cs typeface="Calibri"/>
              </a:rPr>
              <a:t> </a:t>
            </a:r>
            <a:r>
              <a:rPr lang="en-US" sz="1500" b="1" dirty="0">
                <a:solidFill>
                  <a:srgbClr val="39629D"/>
                </a:solidFill>
                <a:latin typeface="Calibri"/>
                <a:cs typeface="Calibri"/>
              </a:rPr>
              <a:t>–</a:t>
            </a:r>
            <a:r>
              <a:rPr sz="1500" b="1" spc="-10" dirty="0">
                <a:solidFill>
                  <a:srgbClr val="39629D"/>
                </a:solidFill>
                <a:latin typeface="Calibri"/>
                <a:cs typeface="Calibri"/>
              </a:rPr>
              <a:t> </a:t>
            </a:r>
            <a:r>
              <a:rPr lang="en-US" sz="1500" b="1" spc="-10" dirty="0">
                <a:solidFill>
                  <a:srgbClr val="39629D"/>
                </a:solidFill>
                <a:latin typeface="Calibri"/>
                <a:cs typeface="Calibri"/>
              </a:rPr>
              <a:t>Demographic Type/Special Population</a:t>
            </a:r>
            <a:r>
              <a:rPr sz="1500" b="1" spc="-30" dirty="0">
                <a:solidFill>
                  <a:srgbClr val="39629D"/>
                </a:solidFill>
                <a:latin typeface="Calibri"/>
                <a:cs typeface="Calibri"/>
              </a:rPr>
              <a:t> </a:t>
            </a:r>
            <a:r>
              <a:rPr sz="1500" b="1" dirty="0">
                <a:solidFill>
                  <a:srgbClr val="39629D"/>
                </a:solidFill>
                <a:latin typeface="Calibri"/>
                <a:cs typeface="Calibri"/>
              </a:rPr>
              <a:t>(</a:t>
            </a:r>
            <a:r>
              <a:rPr lang="en-US" sz="1500" b="1" dirty="0">
                <a:solidFill>
                  <a:srgbClr val="39629D"/>
                </a:solidFill>
                <a:latin typeface="Calibri"/>
                <a:cs typeface="Calibri"/>
              </a:rPr>
              <a:t>select</a:t>
            </a:r>
            <a:r>
              <a:rPr sz="1500" b="1" spc="-25" dirty="0">
                <a:solidFill>
                  <a:srgbClr val="39629D"/>
                </a:solidFill>
                <a:latin typeface="Calibri"/>
                <a:cs typeface="Calibri"/>
              </a:rPr>
              <a:t> </a:t>
            </a:r>
            <a:r>
              <a:rPr lang="en-US" sz="1500" b="1" spc="-20" dirty="0">
                <a:solidFill>
                  <a:srgbClr val="39629D"/>
                </a:solidFill>
                <a:latin typeface="Calibri"/>
                <a:cs typeface="Calibri"/>
              </a:rPr>
              <a:t>up to three</a:t>
            </a:r>
            <a:r>
              <a:rPr sz="1500" b="1" spc="-20" dirty="0">
                <a:solidFill>
                  <a:srgbClr val="39629D"/>
                </a:solidFill>
                <a:latin typeface="Calibri"/>
                <a:cs typeface="Calibri"/>
              </a:rPr>
              <a:t>)</a:t>
            </a:r>
            <a:endParaRPr sz="1500" dirty="0">
              <a:latin typeface="Calibri"/>
              <a:cs typeface="Calibri"/>
            </a:endParaRPr>
          </a:p>
        </p:txBody>
      </p:sp>
      <p:sp>
        <p:nvSpPr>
          <p:cNvPr id="15" name="object 8">
            <a:extLst>
              <a:ext uri="{FF2B5EF4-FFF2-40B4-BE49-F238E27FC236}">
                <a16:creationId xmlns:a16="http://schemas.microsoft.com/office/drawing/2014/main" id="{730E87E3-095D-1D53-F98B-AF5A9768D6CA}"/>
              </a:ext>
            </a:extLst>
          </p:cNvPr>
          <p:cNvSpPr txBox="1"/>
          <p:nvPr/>
        </p:nvSpPr>
        <p:spPr>
          <a:xfrm>
            <a:off x="785667" y="4306544"/>
            <a:ext cx="4012143" cy="2019271"/>
          </a:xfrm>
          <a:prstGeom prst="rect">
            <a:avLst/>
          </a:prstGeom>
        </p:spPr>
        <p:txBody>
          <a:bodyPr vert="horz" wrap="square" lIns="0" tIns="12700" rIns="0" bIns="0" rtlCol="0">
            <a:spAutoFit/>
          </a:bodyPr>
          <a:lstStyle/>
          <a:p>
            <a:pPr marL="354965" indent="-342265">
              <a:lnSpc>
                <a:spcPts val="1620"/>
              </a:lnSpc>
              <a:spcBef>
                <a:spcPts val="100"/>
              </a:spcBef>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African/African American/Black communities            </a:t>
            </a:r>
            <a:endParaRPr sz="1500" dirty="0">
              <a:latin typeface="Calibri"/>
              <a:cs typeface="Calibri"/>
            </a:endParaRP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American Indian/Tribal Communities</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Latinx</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Asian/Pacific Islander</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Middle Eastern</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Immigrant (Undocumented and Documented)</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LGBTQ+</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Males</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Elderly</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Rural</a:t>
            </a:r>
          </a:p>
          <a:p>
            <a:pPr marL="354965" indent="-342265">
              <a:lnSpc>
                <a:spcPts val="1440"/>
              </a:lnSpc>
              <a:buClr>
                <a:srgbClr val="DA1F28"/>
              </a:buClr>
              <a:buSzPct val="66666"/>
              <a:buAutoNum type="alphaLcPeriod"/>
              <a:tabLst>
                <a:tab pos="354965" algn="l"/>
              </a:tabLst>
            </a:pPr>
            <a:endParaRPr sz="1500" dirty="0">
              <a:latin typeface="Calibri"/>
              <a:cs typeface="Calibri"/>
            </a:endParaRPr>
          </a:p>
        </p:txBody>
      </p:sp>
      <p:sp>
        <p:nvSpPr>
          <p:cNvPr id="18" name="object 8">
            <a:extLst>
              <a:ext uri="{FF2B5EF4-FFF2-40B4-BE49-F238E27FC236}">
                <a16:creationId xmlns:a16="http://schemas.microsoft.com/office/drawing/2014/main" id="{B809A3A5-B60C-5A7E-941B-4DCEFDBF8C25}"/>
              </a:ext>
            </a:extLst>
          </p:cNvPr>
          <p:cNvSpPr txBox="1"/>
          <p:nvPr/>
        </p:nvSpPr>
        <p:spPr>
          <a:xfrm>
            <a:off x="4760268" y="4286804"/>
            <a:ext cx="4012143" cy="1095941"/>
          </a:xfrm>
          <a:prstGeom prst="rect">
            <a:avLst/>
          </a:prstGeom>
        </p:spPr>
        <p:txBody>
          <a:bodyPr vert="horz" wrap="square" lIns="0" tIns="12700" rIns="0" bIns="0" rtlCol="0">
            <a:spAutoFit/>
          </a:bodyPr>
          <a:lstStyle/>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Disabled</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Veterans/Military Personnel</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Formerly incarcerated individuals</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Persons with Limited English Proficiency</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Deaf or Hard of Hearing individuals</a:t>
            </a:r>
          </a:p>
          <a:p>
            <a:pPr marL="354965" indent="-342265">
              <a:lnSpc>
                <a:spcPts val="1440"/>
              </a:lnSpc>
              <a:buClr>
                <a:srgbClr val="DA1F28"/>
              </a:buClr>
              <a:buSzPct val="66666"/>
              <a:buFont typeface="Wingdings" panose="05000000000000000000" pitchFamily="2" charset="2"/>
              <a:buChar char="§"/>
              <a:tabLst>
                <a:tab pos="354965" algn="l"/>
              </a:tabLst>
            </a:pPr>
            <a:r>
              <a:rPr lang="en-US" sz="1500" dirty="0">
                <a:solidFill>
                  <a:srgbClr val="39629D"/>
                </a:solidFill>
                <a:latin typeface="Calibri"/>
                <a:cs typeface="Calibri"/>
              </a:rPr>
              <a:t>Persons who are homeless</a:t>
            </a:r>
            <a:endParaRPr sz="1500" dirty="0">
              <a:solidFill>
                <a:srgbClr val="39629D"/>
              </a:solidFill>
              <a:latin typeface="Calibri"/>
              <a:cs typeface="Calibri"/>
            </a:endParaRPr>
          </a:p>
        </p:txBody>
      </p:sp>
      <p:sp>
        <p:nvSpPr>
          <p:cNvPr id="13" name="Date Placeholder 12">
            <a:extLst>
              <a:ext uri="{FF2B5EF4-FFF2-40B4-BE49-F238E27FC236}">
                <a16:creationId xmlns:a16="http://schemas.microsoft.com/office/drawing/2014/main" id="{EF11742C-62E4-78E7-B941-E41BA496F7F5}"/>
              </a:ext>
            </a:extLst>
          </p:cNvPr>
          <p:cNvSpPr>
            <a:spLocks noGrp="1"/>
          </p:cNvSpPr>
          <p:nvPr>
            <p:ph type="dt" sz="half" idx="10"/>
          </p:nvPr>
        </p:nvSpPr>
        <p:spPr/>
        <p:txBody>
          <a:bodyPr/>
          <a:lstStyle/>
          <a:p>
            <a:r>
              <a:rPr lang="en-US"/>
              <a:t>October 30, 2024</a:t>
            </a:r>
            <a:endParaRPr lang="en-US" dirty="0"/>
          </a:p>
        </p:txBody>
      </p:sp>
      <p:sp>
        <p:nvSpPr>
          <p:cNvPr id="16" name="Footer Placeholder 15">
            <a:extLst>
              <a:ext uri="{FF2B5EF4-FFF2-40B4-BE49-F238E27FC236}">
                <a16:creationId xmlns:a16="http://schemas.microsoft.com/office/drawing/2014/main" id="{CF030C50-FEAA-8E22-BB4A-49D2BC2F542F}"/>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261363"/>
            <a:ext cx="7790180" cy="4427855"/>
          </a:xfrm>
          <a:prstGeom prst="rect">
            <a:avLst/>
          </a:prstGeom>
        </p:spPr>
        <p:txBody>
          <a:bodyPr vert="horz" wrap="square" lIns="0" tIns="69850" rIns="0" bIns="0" rtlCol="0">
            <a:spAutoFit/>
          </a:bodyPr>
          <a:lstStyle/>
          <a:p>
            <a:pPr marL="268605" marR="5080" indent="-256540">
              <a:lnSpc>
                <a:spcPct val="80000"/>
              </a:lnSpc>
              <a:spcBef>
                <a:spcPts val="550"/>
              </a:spcBef>
              <a:buClr>
                <a:srgbClr val="DA1F28"/>
              </a:buClr>
              <a:buSzPct val="68421"/>
              <a:buFont typeface="Wingdings 3"/>
              <a:buChar char=""/>
              <a:tabLst>
                <a:tab pos="268605" algn="l"/>
              </a:tabLst>
            </a:pPr>
            <a:r>
              <a:rPr sz="1900" dirty="0">
                <a:solidFill>
                  <a:srgbClr val="39629D"/>
                </a:solidFill>
                <a:latin typeface="Calibri"/>
                <a:cs typeface="Calibri"/>
              </a:rPr>
              <a:t>Proposals</a:t>
            </a:r>
            <a:r>
              <a:rPr sz="1900" spc="-65" dirty="0">
                <a:solidFill>
                  <a:srgbClr val="39629D"/>
                </a:solidFill>
                <a:latin typeface="Calibri"/>
                <a:cs typeface="Calibri"/>
              </a:rPr>
              <a:t> </a:t>
            </a:r>
            <a:r>
              <a:rPr sz="1900" dirty="0">
                <a:solidFill>
                  <a:srgbClr val="39629D"/>
                </a:solidFill>
                <a:latin typeface="Calibri"/>
                <a:cs typeface="Calibri"/>
              </a:rPr>
              <a:t>may</a:t>
            </a:r>
            <a:r>
              <a:rPr sz="1900" spc="-80" dirty="0">
                <a:solidFill>
                  <a:srgbClr val="39629D"/>
                </a:solidFill>
                <a:latin typeface="Calibri"/>
                <a:cs typeface="Calibri"/>
              </a:rPr>
              <a:t> </a:t>
            </a:r>
            <a:r>
              <a:rPr sz="1900" dirty="0">
                <a:solidFill>
                  <a:srgbClr val="39629D"/>
                </a:solidFill>
                <a:latin typeface="Calibri"/>
                <a:cs typeface="Calibri"/>
              </a:rPr>
              <a:t>include</a:t>
            </a:r>
            <a:r>
              <a:rPr sz="1900" spc="-65" dirty="0">
                <a:solidFill>
                  <a:srgbClr val="39629D"/>
                </a:solidFill>
                <a:latin typeface="Calibri"/>
                <a:cs typeface="Calibri"/>
              </a:rPr>
              <a:t> </a:t>
            </a:r>
            <a:r>
              <a:rPr sz="1900" dirty="0">
                <a:solidFill>
                  <a:srgbClr val="39629D"/>
                </a:solidFill>
                <a:latin typeface="Calibri"/>
                <a:cs typeface="Calibri"/>
              </a:rPr>
              <a:t>costs</a:t>
            </a:r>
            <a:r>
              <a:rPr sz="1900" spc="-85" dirty="0">
                <a:solidFill>
                  <a:srgbClr val="39629D"/>
                </a:solidFill>
                <a:latin typeface="Calibri"/>
                <a:cs typeface="Calibri"/>
              </a:rPr>
              <a:t> </a:t>
            </a:r>
            <a:r>
              <a:rPr sz="1900" dirty="0">
                <a:solidFill>
                  <a:srgbClr val="39629D"/>
                </a:solidFill>
                <a:latin typeface="Calibri"/>
                <a:cs typeface="Calibri"/>
              </a:rPr>
              <a:t>for</a:t>
            </a:r>
            <a:r>
              <a:rPr sz="1900" spc="-85" dirty="0">
                <a:solidFill>
                  <a:srgbClr val="39629D"/>
                </a:solidFill>
                <a:latin typeface="Calibri"/>
                <a:cs typeface="Calibri"/>
              </a:rPr>
              <a:t> </a:t>
            </a:r>
            <a:r>
              <a:rPr sz="1900" dirty="0">
                <a:solidFill>
                  <a:srgbClr val="39629D"/>
                </a:solidFill>
                <a:latin typeface="Calibri"/>
                <a:cs typeface="Calibri"/>
              </a:rPr>
              <a:t>direct</a:t>
            </a:r>
            <a:r>
              <a:rPr sz="1900" spc="-65" dirty="0">
                <a:solidFill>
                  <a:srgbClr val="39629D"/>
                </a:solidFill>
                <a:latin typeface="Calibri"/>
                <a:cs typeface="Calibri"/>
              </a:rPr>
              <a:t> </a:t>
            </a:r>
            <a:r>
              <a:rPr sz="1900" dirty="0">
                <a:solidFill>
                  <a:srgbClr val="39629D"/>
                </a:solidFill>
                <a:latin typeface="Calibri"/>
                <a:cs typeface="Calibri"/>
              </a:rPr>
              <a:t>service</a:t>
            </a:r>
            <a:r>
              <a:rPr sz="1900" spc="-70" dirty="0">
                <a:solidFill>
                  <a:srgbClr val="39629D"/>
                </a:solidFill>
                <a:latin typeface="Calibri"/>
                <a:cs typeface="Calibri"/>
              </a:rPr>
              <a:t> </a:t>
            </a:r>
            <a:r>
              <a:rPr sz="1900" dirty="0">
                <a:solidFill>
                  <a:srgbClr val="39629D"/>
                </a:solidFill>
                <a:latin typeface="Calibri"/>
                <a:cs typeface="Calibri"/>
              </a:rPr>
              <a:t>personnel,</a:t>
            </a:r>
            <a:r>
              <a:rPr sz="1900" spc="-55" dirty="0">
                <a:solidFill>
                  <a:srgbClr val="39629D"/>
                </a:solidFill>
                <a:latin typeface="Calibri"/>
                <a:cs typeface="Calibri"/>
              </a:rPr>
              <a:t> </a:t>
            </a:r>
            <a:r>
              <a:rPr sz="1900" spc="-10" dirty="0">
                <a:solidFill>
                  <a:srgbClr val="39629D"/>
                </a:solidFill>
                <a:latin typeface="Calibri"/>
                <a:cs typeface="Calibri"/>
              </a:rPr>
              <a:t>volunteers</a:t>
            </a:r>
            <a:r>
              <a:rPr sz="1900" spc="-60" dirty="0">
                <a:solidFill>
                  <a:srgbClr val="39629D"/>
                </a:solidFill>
                <a:latin typeface="Calibri"/>
                <a:cs typeface="Calibri"/>
              </a:rPr>
              <a:t> </a:t>
            </a:r>
            <a:r>
              <a:rPr sz="1900" spc="-25" dirty="0">
                <a:solidFill>
                  <a:srgbClr val="39629D"/>
                </a:solidFill>
                <a:latin typeface="Calibri"/>
                <a:cs typeface="Calibri"/>
              </a:rPr>
              <a:t>and </a:t>
            </a:r>
            <a:r>
              <a:rPr sz="1900" dirty="0">
                <a:solidFill>
                  <a:srgbClr val="39629D"/>
                </a:solidFill>
                <a:latin typeface="Calibri"/>
                <a:cs typeface="Calibri"/>
              </a:rPr>
              <a:t>services</a:t>
            </a:r>
            <a:r>
              <a:rPr sz="1900" spc="-45" dirty="0">
                <a:solidFill>
                  <a:srgbClr val="39629D"/>
                </a:solidFill>
                <a:latin typeface="Calibri"/>
                <a:cs typeface="Calibri"/>
              </a:rPr>
              <a:t> </a:t>
            </a:r>
            <a:r>
              <a:rPr sz="1900" dirty="0">
                <a:solidFill>
                  <a:srgbClr val="39629D"/>
                </a:solidFill>
                <a:latin typeface="Calibri"/>
                <a:cs typeface="Calibri"/>
              </a:rPr>
              <a:t>and</a:t>
            </a:r>
            <a:r>
              <a:rPr sz="1900" spc="-45" dirty="0">
                <a:solidFill>
                  <a:srgbClr val="39629D"/>
                </a:solidFill>
                <a:latin typeface="Calibri"/>
                <a:cs typeface="Calibri"/>
              </a:rPr>
              <a:t> </a:t>
            </a:r>
            <a:r>
              <a:rPr sz="1900" dirty="0">
                <a:solidFill>
                  <a:srgbClr val="39629D"/>
                </a:solidFill>
                <a:latin typeface="Calibri"/>
                <a:cs typeface="Calibri"/>
              </a:rPr>
              <a:t>goods</a:t>
            </a:r>
            <a:r>
              <a:rPr sz="1900" spc="-35" dirty="0">
                <a:solidFill>
                  <a:srgbClr val="39629D"/>
                </a:solidFill>
                <a:latin typeface="Calibri"/>
                <a:cs typeface="Calibri"/>
              </a:rPr>
              <a:t> </a:t>
            </a:r>
            <a:r>
              <a:rPr sz="1900" dirty="0">
                <a:solidFill>
                  <a:srgbClr val="39629D"/>
                </a:solidFill>
                <a:latin typeface="Calibri"/>
                <a:cs typeface="Calibri"/>
              </a:rPr>
              <a:t>needed</a:t>
            </a:r>
            <a:r>
              <a:rPr sz="1900" spc="-40" dirty="0">
                <a:solidFill>
                  <a:srgbClr val="39629D"/>
                </a:solidFill>
                <a:latin typeface="Calibri"/>
                <a:cs typeface="Calibri"/>
              </a:rPr>
              <a:t> </a:t>
            </a:r>
            <a:r>
              <a:rPr sz="1900" dirty="0">
                <a:solidFill>
                  <a:srgbClr val="39629D"/>
                </a:solidFill>
                <a:latin typeface="Calibri"/>
                <a:cs typeface="Calibri"/>
              </a:rPr>
              <a:t>to</a:t>
            </a:r>
            <a:r>
              <a:rPr sz="1900" spc="-40" dirty="0">
                <a:solidFill>
                  <a:srgbClr val="39629D"/>
                </a:solidFill>
                <a:latin typeface="Calibri"/>
                <a:cs typeface="Calibri"/>
              </a:rPr>
              <a:t> </a:t>
            </a:r>
            <a:r>
              <a:rPr sz="1900" dirty="0">
                <a:solidFill>
                  <a:srgbClr val="39629D"/>
                </a:solidFill>
                <a:latin typeface="Calibri"/>
                <a:cs typeface="Calibri"/>
              </a:rPr>
              <a:t>support</a:t>
            </a:r>
            <a:r>
              <a:rPr sz="1900" spc="-45" dirty="0">
                <a:solidFill>
                  <a:srgbClr val="39629D"/>
                </a:solidFill>
                <a:latin typeface="Calibri"/>
                <a:cs typeface="Calibri"/>
              </a:rPr>
              <a:t> </a:t>
            </a:r>
            <a:r>
              <a:rPr sz="1900" dirty="0">
                <a:solidFill>
                  <a:srgbClr val="39629D"/>
                </a:solidFill>
                <a:latin typeface="Calibri"/>
                <a:cs typeface="Calibri"/>
              </a:rPr>
              <a:t>direct</a:t>
            </a:r>
            <a:r>
              <a:rPr sz="1900" spc="-45" dirty="0">
                <a:solidFill>
                  <a:srgbClr val="39629D"/>
                </a:solidFill>
                <a:latin typeface="Calibri"/>
                <a:cs typeface="Calibri"/>
              </a:rPr>
              <a:t> </a:t>
            </a:r>
            <a:r>
              <a:rPr sz="1900" dirty="0">
                <a:solidFill>
                  <a:srgbClr val="39629D"/>
                </a:solidFill>
                <a:latin typeface="Calibri"/>
                <a:cs typeface="Calibri"/>
              </a:rPr>
              <a:t>services</a:t>
            </a:r>
            <a:r>
              <a:rPr sz="1900" spc="-35" dirty="0">
                <a:solidFill>
                  <a:srgbClr val="39629D"/>
                </a:solidFill>
                <a:latin typeface="Calibri"/>
                <a:cs typeface="Calibri"/>
              </a:rPr>
              <a:t> </a:t>
            </a:r>
            <a:r>
              <a:rPr sz="1900" spc="-20" dirty="0">
                <a:solidFill>
                  <a:srgbClr val="39629D"/>
                </a:solidFill>
                <a:latin typeface="Calibri"/>
                <a:cs typeface="Calibri"/>
              </a:rPr>
              <a:t>prorated</a:t>
            </a:r>
            <a:r>
              <a:rPr sz="1900" spc="-40" dirty="0">
                <a:solidFill>
                  <a:srgbClr val="39629D"/>
                </a:solidFill>
                <a:latin typeface="Calibri"/>
                <a:cs typeface="Calibri"/>
              </a:rPr>
              <a:t> </a:t>
            </a:r>
            <a:r>
              <a:rPr sz="1900" dirty="0">
                <a:solidFill>
                  <a:srgbClr val="39629D"/>
                </a:solidFill>
                <a:latin typeface="Calibri"/>
                <a:cs typeface="Calibri"/>
              </a:rPr>
              <a:t>to</a:t>
            </a:r>
            <a:r>
              <a:rPr sz="1900" spc="-50" dirty="0">
                <a:solidFill>
                  <a:srgbClr val="39629D"/>
                </a:solidFill>
                <a:latin typeface="Calibri"/>
                <a:cs typeface="Calibri"/>
              </a:rPr>
              <a:t> </a:t>
            </a:r>
            <a:r>
              <a:rPr sz="1900" dirty="0">
                <a:solidFill>
                  <a:srgbClr val="39629D"/>
                </a:solidFill>
                <a:latin typeface="Calibri"/>
                <a:cs typeface="Calibri"/>
              </a:rPr>
              <a:t>the</a:t>
            </a:r>
            <a:r>
              <a:rPr sz="1900" spc="-45" dirty="0">
                <a:solidFill>
                  <a:srgbClr val="39629D"/>
                </a:solidFill>
                <a:latin typeface="Calibri"/>
                <a:cs typeface="Calibri"/>
              </a:rPr>
              <a:t> </a:t>
            </a:r>
            <a:r>
              <a:rPr sz="1900" spc="-10" dirty="0">
                <a:solidFill>
                  <a:srgbClr val="39629D"/>
                </a:solidFill>
                <a:latin typeface="Calibri"/>
                <a:cs typeface="Calibri"/>
              </a:rPr>
              <a:t>portion </a:t>
            </a:r>
            <a:r>
              <a:rPr sz="1900" dirty="0">
                <a:solidFill>
                  <a:srgbClr val="39629D"/>
                </a:solidFill>
                <a:latin typeface="Calibri"/>
                <a:cs typeface="Calibri"/>
              </a:rPr>
              <a:t>of</a:t>
            </a:r>
            <a:r>
              <a:rPr sz="1900" spc="-25" dirty="0">
                <a:solidFill>
                  <a:srgbClr val="39629D"/>
                </a:solidFill>
                <a:latin typeface="Calibri"/>
                <a:cs typeface="Calibri"/>
              </a:rPr>
              <a:t> </a:t>
            </a:r>
            <a:r>
              <a:rPr sz="1900" dirty="0">
                <a:solidFill>
                  <a:srgbClr val="39629D"/>
                </a:solidFill>
                <a:latin typeface="Calibri"/>
                <a:cs typeface="Calibri"/>
              </a:rPr>
              <a:t>the</a:t>
            </a:r>
            <a:r>
              <a:rPr sz="1900" spc="-20" dirty="0">
                <a:solidFill>
                  <a:srgbClr val="39629D"/>
                </a:solidFill>
                <a:latin typeface="Calibri"/>
                <a:cs typeface="Calibri"/>
              </a:rPr>
              <a:t> </a:t>
            </a:r>
            <a:r>
              <a:rPr sz="1900" spc="-10" dirty="0">
                <a:solidFill>
                  <a:srgbClr val="39629D"/>
                </a:solidFill>
                <a:latin typeface="Calibri"/>
                <a:cs typeface="Calibri"/>
              </a:rPr>
              <a:t>project.</a:t>
            </a:r>
            <a:endParaRPr sz="1900" dirty="0">
              <a:latin typeface="Calibri"/>
              <a:cs typeface="Calibri"/>
            </a:endParaRPr>
          </a:p>
          <a:p>
            <a:pPr marL="268605" indent="-255904">
              <a:lnSpc>
                <a:spcPts val="2245"/>
              </a:lnSpc>
              <a:spcBef>
                <a:spcPts val="745"/>
              </a:spcBef>
              <a:buClr>
                <a:srgbClr val="DA1F28"/>
              </a:buClr>
              <a:buSzPct val="68421"/>
              <a:buFont typeface="Wingdings 3"/>
              <a:buChar char=""/>
              <a:tabLst>
                <a:tab pos="268605" algn="l"/>
              </a:tabLst>
            </a:pPr>
            <a:r>
              <a:rPr sz="1900" spc="-10" dirty="0">
                <a:solidFill>
                  <a:srgbClr val="39629D"/>
                </a:solidFill>
                <a:latin typeface="Calibri"/>
                <a:cs typeface="Calibri"/>
              </a:rPr>
              <a:t>Allowable</a:t>
            </a:r>
            <a:r>
              <a:rPr sz="1900" spc="-20" dirty="0">
                <a:solidFill>
                  <a:srgbClr val="39629D"/>
                </a:solidFill>
                <a:latin typeface="Calibri"/>
                <a:cs typeface="Calibri"/>
              </a:rPr>
              <a:t> </a:t>
            </a:r>
            <a:r>
              <a:rPr sz="1900" dirty="0">
                <a:solidFill>
                  <a:srgbClr val="39629D"/>
                </a:solidFill>
                <a:latin typeface="Calibri"/>
                <a:cs typeface="Calibri"/>
              </a:rPr>
              <a:t>direct</a:t>
            </a:r>
            <a:r>
              <a:rPr sz="1900" spc="-40" dirty="0">
                <a:solidFill>
                  <a:srgbClr val="39629D"/>
                </a:solidFill>
                <a:latin typeface="Calibri"/>
                <a:cs typeface="Calibri"/>
              </a:rPr>
              <a:t> </a:t>
            </a:r>
            <a:r>
              <a:rPr sz="1900" dirty="0">
                <a:solidFill>
                  <a:srgbClr val="39629D"/>
                </a:solidFill>
                <a:latin typeface="Calibri"/>
                <a:cs typeface="Calibri"/>
              </a:rPr>
              <a:t>services</a:t>
            </a:r>
            <a:r>
              <a:rPr sz="1900" spc="-50" dirty="0">
                <a:solidFill>
                  <a:srgbClr val="39629D"/>
                </a:solidFill>
                <a:latin typeface="Calibri"/>
                <a:cs typeface="Calibri"/>
              </a:rPr>
              <a:t> </a:t>
            </a:r>
            <a:r>
              <a:rPr sz="1900" spc="-10" dirty="0">
                <a:solidFill>
                  <a:srgbClr val="39629D"/>
                </a:solidFill>
                <a:latin typeface="Calibri"/>
                <a:cs typeface="Calibri"/>
              </a:rPr>
              <a:t>include:</a:t>
            </a:r>
            <a:endParaRPr sz="1900" dirty="0">
              <a:latin typeface="Calibri"/>
              <a:cs typeface="Calibri"/>
            </a:endParaRPr>
          </a:p>
          <a:p>
            <a:pPr marL="524510" lvl="1" indent="-228600">
              <a:lnSpc>
                <a:spcPts val="1839"/>
              </a:lnSpc>
              <a:buClr>
                <a:srgbClr val="DA1F28"/>
              </a:buClr>
              <a:buFont typeface="Verdana"/>
              <a:buChar char="◦"/>
              <a:tabLst>
                <a:tab pos="524510" algn="l"/>
              </a:tabLst>
            </a:pPr>
            <a:r>
              <a:rPr sz="1600" dirty="0">
                <a:solidFill>
                  <a:srgbClr val="39629D"/>
                </a:solidFill>
                <a:latin typeface="Calibri"/>
                <a:cs typeface="Calibri"/>
              </a:rPr>
              <a:t>Client</a:t>
            </a:r>
            <a:r>
              <a:rPr sz="1600" spc="-70" dirty="0">
                <a:solidFill>
                  <a:srgbClr val="39629D"/>
                </a:solidFill>
                <a:latin typeface="Calibri"/>
                <a:cs typeface="Calibri"/>
              </a:rPr>
              <a:t> </a:t>
            </a:r>
            <a:r>
              <a:rPr sz="1600" dirty="0">
                <a:solidFill>
                  <a:srgbClr val="39629D"/>
                </a:solidFill>
                <a:latin typeface="Calibri"/>
                <a:cs typeface="Calibri"/>
              </a:rPr>
              <a:t>outreach</a:t>
            </a:r>
            <a:r>
              <a:rPr sz="1600" spc="-35" dirty="0">
                <a:solidFill>
                  <a:srgbClr val="39629D"/>
                </a:solidFill>
                <a:latin typeface="Calibri"/>
                <a:cs typeface="Calibri"/>
              </a:rPr>
              <a:t> </a:t>
            </a:r>
            <a:r>
              <a:rPr sz="1600" spc="-10" dirty="0">
                <a:solidFill>
                  <a:srgbClr val="39629D"/>
                </a:solidFill>
                <a:latin typeface="Calibri"/>
                <a:cs typeface="Calibri"/>
              </a:rPr>
              <a:t>services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Crisis</a:t>
            </a:r>
            <a:r>
              <a:rPr sz="1600" spc="-20" dirty="0">
                <a:solidFill>
                  <a:srgbClr val="39629D"/>
                </a:solidFill>
                <a:latin typeface="Calibri"/>
                <a:cs typeface="Calibri"/>
              </a:rPr>
              <a:t> </a:t>
            </a:r>
            <a:r>
              <a:rPr sz="1600" dirty="0">
                <a:solidFill>
                  <a:srgbClr val="39629D"/>
                </a:solidFill>
                <a:latin typeface="Calibri"/>
                <a:cs typeface="Calibri"/>
              </a:rPr>
              <a:t>line</a:t>
            </a:r>
            <a:r>
              <a:rPr sz="1600" spc="-10" dirty="0">
                <a:solidFill>
                  <a:srgbClr val="39629D"/>
                </a:solidFill>
                <a:latin typeface="Calibri"/>
                <a:cs typeface="Calibri"/>
              </a:rPr>
              <a:t> operations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spc="-20" dirty="0">
                <a:solidFill>
                  <a:srgbClr val="39629D"/>
                </a:solidFill>
                <a:latin typeface="Calibri"/>
                <a:cs typeface="Calibri"/>
              </a:rPr>
              <a:t>Evidence-</a:t>
            </a:r>
            <a:r>
              <a:rPr sz="1600" dirty="0">
                <a:solidFill>
                  <a:srgbClr val="39629D"/>
                </a:solidFill>
                <a:latin typeface="Calibri"/>
                <a:cs typeface="Calibri"/>
              </a:rPr>
              <a:t>based</a:t>
            </a:r>
            <a:r>
              <a:rPr sz="1600" spc="5" dirty="0">
                <a:solidFill>
                  <a:srgbClr val="39629D"/>
                </a:solidFill>
                <a:latin typeface="Calibri"/>
                <a:cs typeface="Calibri"/>
              </a:rPr>
              <a:t> </a:t>
            </a:r>
            <a:r>
              <a:rPr sz="1600" dirty="0">
                <a:solidFill>
                  <a:srgbClr val="39629D"/>
                </a:solidFill>
                <a:latin typeface="Calibri"/>
                <a:cs typeface="Calibri"/>
              </a:rPr>
              <a:t>mental health</a:t>
            </a:r>
            <a:r>
              <a:rPr sz="1600" spc="-15" dirty="0">
                <a:solidFill>
                  <a:srgbClr val="39629D"/>
                </a:solidFill>
                <a:latin typeface="Calibri"/>
                <a:cs typeface="Calibri"/>
              </a:rPr>
              <a:t> </a:t>
            </a:r>
            <a:r>
              <a:rPr sz="1600" spc="-10" dirty="0">
                <a:solidFill>
                  <a:srgbClr val="39629D"/>
                </a:solidFill>
                <a:latin typeface="Calibri"/>
                <a:cs typeface="Calibri"/>
              </a:rPr>
              <a:t>services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Counseling</a:t>
            </a:r>
            <a:r>
              <a:rPr sz="1600" spc="-45" dirty="0">
                <a:solidFill>
                  <a:srgbClr val="39629D"/>
                </a:solidFill>
                <a:latin typeface="Calibri"/>
                <a:cs typeface="Calibri"/>
              </a:rPr>
              <a:t> </a:t>
            </a:r>
            <a:r>
              <a:rPr sz="1600" dirty="0">
                <a:solidFill>
                  <a:srgbClr val="39629D"/>
                </a:solidFill>
                <a:latin typeface="Calibri"/>
                <a:cs typeface="Calibri"/>
              </a:rPr>
              <a:t>and</a:t>
            </a:r>
            <a:r>
              <a:rPr sz="1600" spc="-45" dirty="0">
                <a:solidFill>
                  <a:srgbClr val="39629D"/>
                </a:solidFill>
                <a:latin typeface="Calibri"/>
                <a:cs typeface="Calibri"/>
              </a:rPr>
              <a:t> </a:t>
            </a:r>
            <a:r>
              <a:rPr sz="1600" dirty="0">
                <a:solidFill>
                  <a:srgbClr val="39629D"/>
                </a:solidFill>
                <a:latin typeface="Calibri"/>
                <a:cs typeface="Calibri"/>
              </a:rPr>
              <a:t>support</a:t>
            </a:r>
            <a:r>
              <a:rPr sz="1600" spc="-15" dirty="0">
                <a:solidFill>
                  <a:srgbClr val="39629D"/>
                </a:solidFill>
                <a:latin typeface="Calibri"/>
                <a:cs typeface="Calibri"/>
              </a:rPr>
              <a:t> </a:t>
            </a:r>
            <a:r>
              <a:rPr sz="1600" spc="-10" dirty="0">
                <a:solidFill>
                  <a:srgbClr val="39629D"/>
                </a:solidFill>
                <a:latin typeface="Calibri"/>
                <a:cs typeface="Calibri"/>
              </a:rPr>
              <a:t>services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spc="-10" dirty="0">
                <a:solidFill>
                  <a:srgbClr val="39629D"/>
                </a:solidFill>
                <a:latin typeface="Calibri"/>
                <a:cs typeface="Calibri"/>
              </a:rPr>
              <a:t>Information</a:t>
            </a:r>
            <a:r>
              <a:rPr sz="1600" spc="-15" dirty="0">
                <a:solidFill>
                  <a:srgbClr val="39629D"/>
                </a:solidFill>
                <a:latin typeface="Calibri"/>
                <a:cs typeface="Calibri"/>
              </a:rPr>
              <a:t> </a:t>
            </a:r>
            <a:r>
              <a:rPr sz="1600" dirty="0">
                <a:solidFill>
                  <a:srgbClr val="39629D"/>
                </a:solidFill>
                <a:latin typeface="Calibri"/>
                <a:cs typeface="Calibri"/>
              </a:rPr>
              <a:t>and</a:t>
            </a:r>
            <a:r>
              <a:rPr sz="1600" spc="-20" dirty="0">
                <a:solidFill>
                  <a:srgbClr val="39629D"/>
                </a:solidFill>
                <a:latin typeface="Calibri"/>
                <a:cs typeface="Calibri"/>
              </a:rPr>
              <a:t> referral</a:t>
            </a:r>
            <a:r>
              <a:rPr sz="1600" spc="5" dirty="0">
                <a:solidFill>
                  <a:srgbClr val="39629D"/>
                </a:solidFill>
                <a:latin typeface="Calibri"/>
                <a:cs typeface="Calibri"/>
              </a:rPr>
              <a:t> </a:t>
            </a:r>
            <a:r>
              <a:rPr sz="1600" spc="-10" dirty="0">
                <a:solidFill>
                  <a:srgbClr val="39629D"/>
                </a:solidFill>
                <a:latin typeface="Calibri"/>
                <a:cs typeface="Calibri"/>
              </a:rPr>
              <a:t>services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Language</a:t>
            </a:r>
            <a:r>
              <a:rPr sz="1600" spc="-35" dirty="0">
                <a:solidFill>
                  <a:srgbClr val="39629D"/>
                </a:solidFill>
                <a:latin typeface="Calibri"/>
                <a:cs typeface="Calibri"/>
              </a:rPr>
              <a:t> </a:t>
            </a:r>
            <a:r>
              <a:rPr sz="1600" dirty="0">
                <a:solidFill>
                  <a:srgbClr val="39629D"/>
                </a:solidFill>
                <a:latin typeface="Calibri"/>
                <a:cs typeface="Calibri"/>
              </a:rPr>
              <a:t>crisis</a:t>
            </a:r>
            <a:r>
              <a:rPr sz="1600" spc="-25" dirty="0">
                <a:solidFill>
                  <a:srgbClr val="39629D"/>
                </a:solidFill>
                <a:latin typeface="Calibri"/>
                <a:cs typeface="Calibri"/>
              </a:rPr>
              <a:t> </a:t>
            </a:r>
            <a:r>
              <a:rPr sz="1600" dirty="0">
                <a:solidFill>
                  <a:srgbClr val="39629D"/>
                </a:solidFill>
                <a:latin typeface="Calibri"/>
                <a:cs typeface="Calibri"/>
              </a:rPr>
              <a:t>line</a:t>
            </a:r>
            <a:r>
              <a:rPr sz="1600" spc="-35" dirty="0">
                <a:solidFill>
                  <a:srgbClr val="39629D"/>
                </a:solidFill>
                <a:latin typeface="Calibri"/>
                <a:cs typeface="Calibri"/>
              </a:rPr>
              <a:t> </a:t>
            </a:r>
            <a:r>
              <a:rPr sz="1600" spc="-10" dirty="0">
                <a:solidFill>
                  <a:srgbClr val="39629D"/>
                </a:solidFill>
                <a:latin typeface="Calibri"/>
                <a:cs typeface="Calibri"/>
              </a:rPr>
              <a:t>services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Legal</a:t>
            </a:r>
            <a:r>
              <a:rPr sz="1600" spc="-50" dirty="0">
                <a:solidFill>
                  <a:srgbClr val="39629D"/>
                </a:solidFill>
                <a:latin typeface="Calibri"/>
                <a:cs typeface="Calibri"/>
              </a:rPr>
              <a:t> </a:t>
            </a:r>
            <a:r>
              <a:rPr sz="1600" spc="-10" dirty="0">
                <a:solidFill>
                  <a:srgbClr val="39629D"/>
                </a:solidFill>
                <a:latin typeface="Calibri"/>
                <a:cs typeface="Calibri"/>
              </a:rPr>
              <a:t>assistance</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spc="-10" dirty="0">
                <a:solidFill>
                  <a:srgbClr val="39629D"/>
                </a:solidFill>
                <a:latin typeface="Calibri"/>
                <a:cs typeface="Calibri"/>
              </a:rPr>
              <a:t>Relocation</a:t>
            </a:r>
            <a:r>
              <a:rPr sz="1600" spc="5" dirty="0">
                <a:solidFill>
                  <a:srgbClr val="39629D"/>
                </a:solidFill>
                <a:latin typeface="Calibri"/>
                <a:cs typeface="Calibri"/>
              </a:rPr>
              <a:t> </a:t>
            </a:r>
            <a:r>
              <a:rPr sz="1600" spc="-10" dirty="0">
                <a:solidFill>
                  <a:srgbClr val="39629D"/>
                </a:solidFill>
                <a:latin typeface="Calibri"/>
                <a:cs typeface="Calibri"/>
              </a:rPr>
              <a:t>expenses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Shelter</a:t>
            </a:r>
            <a:r>
              <a:rPr sz="1600" spc="-35" dirty="0">
                <a:solidFill>
                  <a:srgbClr val="39629D"/>
                </a:solidFill>
                <a:latin typeface="Calibri"/>
                <a:cs typeface="Calibri"/>
              </a:rPr>
              <a:t> </a:t>
            </a:r>
            <a:r>
              <a:rPr sz="1600" dirty="0">
                <a:solidFill>
                  <a:srgbClr val="39629D"/>
                </a:solidFill>
                <a:latin typeface="Calibri"/>
                <a:cs typeface="Calibri"/>
              </a:rPr>
              <a:t>and</a:t>
            </a:r>
            <a:r>
              <a:rPr sz="1600" spc="-45" dirty="0">
                <a:solidFill>
                  <a:srgbClr val="39629D"/>
                </a:solidFill>
                <a:latin typeface="Calibri"/>
                <a:cs typeface="Calibri"/>
              </a:rPr>
              <a:t> </a:t>
            </a:r>
            <a:r>
              <a:rPr sz="1600" dirty="0">
                <a:solidFill>
                  <a:srgbClr val="39629D"/>
                </a:solidFill>
                <a:latin typeface="Calibri"/>
                <a:cs typeface="Calibri"/>
              </a:rPr>
              <a:t>transitional</a:t>
            </a:r>
            <a:r>
              <a:rPr sz="1600" spc="-55" dirty="0">
                <a:solidFill>
                  <a:srgbClr val="39629D"/>
                </a:solidFill>
                <a:latin typeface="Calibri"/>
                <a:cs typeface="Calibri"/>
              </a:rPr>
              <a:t> </a:t>
            </a:r>
            <a:r>
              <a:rPr sz="1600" dirty="0">
                <a:solidFill>
                  <a:srgbClr val="39629D"/>
                </a:solidFill>
                <a:latin typeface="Calibri"/>
                <a:cs typeface="Calibri"/>
              </a:rPr>
              <a:t>housing</a:t>
            </a:r>
            <a:r>
              <a:rPr sz="1600" spc="-50" dirty="0">
                <a:solidFill>
                  <a:srgbClr val="39629D"/>
                </a:solidFill>
                <a:latin typeface="Calibri"/>
                <a:cs typeface="Calibri"/>
              </a:rPr>
              <a:t> </a:t>
            </a:r>
            <a:r>
              <a:rPr sz="1600" spc="-10" dirty="0">
                <a:solidFill>
                  <a:srgbClr val="39629D"/>
                </a:solidFill>
                <a:latin typeface="Calibri"/>
                <a:cs typeface="Calibri"/>
              </a:rPr>
              <a:t>Services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Hospital</a:t>
            </a:r>
            <a:r>
              <a:rPr sz="1600" spc="-65" dirty="0">
                <a:solidFill>
                  <a:srgbClr val="39629D"/>
                </a:solidFill>
                <a:latin typeface="Calibri"/>
                <a:cs typeface="Calibri"/>
              </a:rPr>
              <a:t> </a:t>
            </a:r>
            <a:r>
              <a:rPr sz="1600" spc="-10" dirty="0">
                <a:solidFill>
                  <a:srgbClr val="39629D"/>
                </a:solidFill>
                <a:latin typeface="Calibri"/>
                <a:cs typeface="Calibri"/>
              </a:rPr>
              <a:t>accompaniment</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dirty="0">
                <a:solidFill>
                  <a:srgbClr val="39629D"/>
                </a:solidFill>
                <a:latin typeface="Calibri"/>
                <a:cs typeface="Calibri"/>
              </a:rPr>
              <a:t>Child</a:t>
            </a:r>
            <a:r>
              <a:rPr sz="1600" spc="-35" dirty="0">
                <a:solidFill>
                  <a:srgbClr val="39629D"/>
                </a:solidFill>
                <a:latin typeface="Calibri"/>
                <a:cs typeface="Calibri"/>
              </a:rPr>
              <a:t> </a:t>
            </a:r>
            <a:r>
              <a:rPr sz="1600" dirty="0">
                <a:solidFill>
                  <a:srgbClr val="39629D"/>
                </a:solidFill>
                <a:latin typeface="Calibri"/>
                <a:cs typeface="Calibri"/>
              </a:rPr>
              <a:t>medical</a:t>
            </a:r>
            <a:r>
              <a:rPr sz="1600" spc="-20" dirty="0">
                <a:solidFill>
                  <a:srgbClr val="39629D"/>
                </a:solidFill>
                <a:latin typeface="Calibri"/>
                <a:cs typeface="Calibri"/>
              </a:rPr>
              <a:t> </a:t>
            </a:r>
            <a:r>
              <a:rPr sz="1600" spc="-10" dirty="0">
                <a:solidFill>
                  <a:srgbClr val="39629D"/>
                </a:solidFill>
                <a:latin typeface="Calibri"/>
                <a:cs typeface="Calibri"/>
              </a:rPr>
              <a:t>evaluations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spc="-10" dirty="0">
                <a:solidFill>
                  <a:srgbClr val="39629D"/>
                </a:solidFill>
                <a:latin typeface="Calibri"/>
                <a:cs typeface="Calibri"/>
              </a:rPr>
              <a:t>Forensic</a:t>
            </a:r>
            <a:r>
              <a:rPr sz="1600" spc="-15" dirty="0">
                <a:solidFill>
                  <a:srgbClr val="39629D"/>
                </a:solidFill>
                <a:latin typeface="Calibri"/>
                <a:cs typeface="Calibri"/>
              </a:rPr>
              <a:t> </a:t>
            </a:r>
            <a:r>
              <a:rPr sz="1600" spc="-10" dirty="0">
                <a:solidFill>
                  <a:srgbClr val="39629D"/>
                </a:solidFill>
                <a:latin typeface="Calibri"/>
                <a:cs typeface="Calibri"/>
              </a:rPr>
              <a:t>interviews</a:t>
            </a:r>
            <a:endParaRPr sz="1600" dirty="0">
              <a:latin typeface="Calibri"/>
              <a:cs typeface="Calibri"/>
            </a:endParaRPr>
          </a:p>
          <a:p>
            <a:pPr marL="524510" lvl="1" indent="-228600">
              <a:lnSpc>
                <a:spcPts val="1835"/>
              </a:lnSpc>
              <a:buClr>
                <a:srgbClr val="DA1F28"/>
              </a:buClr>
              <a:buFont typeface="Verdana"/>
              <a:buChar char="◦"/>
              <a:tabLst>
                <a:tab pos="524510" algn="l"/>
              </a:tabLst>
            </a:pPr>
            <a:r>
              <a:rPr sz="1600" spc="-10" dirty="0">
                <a:solidFill>
                  <a:srgbClr val="39629D"/>
                </a:solidFill>
                <a:latin typeface="Calibri"/>
                <a:cs typeface="Calibri"/>
              </a:rPr>
              <a:t>Forensic</a:t>
            </a:r>
            <a:r>
              <a:rPr sz="1600" spc="-25" dirty="0">
                <a:solidFill>
                  <a:srgbClr val="39629D"/>
                </a:solidFill>
                <a:latin typeface="Calibri"/>
                <a:cs typeface="Calibri"/>
              </a:rPr>
              <a:t> </a:t>
            </a:r>
            <a:r>
              <a:rPr sz="1600" dirty="0">
                <a:solidFill>
                  <a:srgbClr val="39629D"/>
                </a:solidFill>
                <a:latin typeface="Calibri"/>
                <a:cs typeface="Calibri"/>
              </a:rPr>
              <a:t>medical</a:t>
            </a:r>
            <a:r>
              <a:rPr sz="1600" spc="-60" dirty="0">
                <a:solidFill>
                  <a:srgbClr val="39629D"/>
                </a:solidFill>
                <a:latin typeface="Calibri"/>
                <a:cs typeface="Calibri"/>
              </a:rPr>
              <a:t> </a:t>
            </a:r>
            <a:r>
              <a:rPr sz="1600" dirty="0">
                <a:solidFill>
                  <a:srgbClr val="39629D"/>
                </a:solidFill>
                <a:latin typeface="Calibri"/>
                <a:cs typeface="Calibri"/>
              </a:rPr>
              <a:t>evidence</a:t>
            </a:r>
            <a:r>
              <a:rPr sz="1600" spc="-30" dirty="0">
                <a:solidFill>
                  <a:srgbClr val="39629D"/>
                </a:solidFill>
                <a:latin typeface="Calibri"/>
                <a:cs typeface="Calibri"/>
              </a:rPr>
              <a:t> </a:t>
            </a:r>
            <a:r>
              <a:rPr sz="1600" dirty="0">
                <a:solidFill>
                  <a:srgbClr val="39629D"/>
                </a:solidFill>
                <a:latin typeface="Calibri"/>
                <a:cs typeface="Calibri"/>
              </a:rPr>
              <a:t>collection</a:t>
            </a:r>
            <a:r>
              <a:rPr sz="1600" spc="-55" dirty="0">
                <a:solidFill>
                  <a:srgbClr val="39629D"/>
                </a:solidFill>
                <a:latin typeface="Calibri"/>
                <a:cs typeface="Calibri"/>
              </a:rPr>
              <a:t> </a:t>
            </a:r>
            <a:r>
              <a:rPr sz="1600" spc="-10" dirty="0">
                <a:solidFill>
                  <a:srgbClr val="39629D"/>
                </a:solidFill>
                <a:latin typeface="Calibri"/>
                <a:cs typeface="Calibri"/>
              </a:rPr>
              <a:t>exams</a:t>
            </a:r>
            <a:endParaRPr sz="1600" dirty="0">
              <a:latin typeface="Calibri"/>
              <a:cs typeface="Calibri"/>
            </a:endParaRPr>
          </a:p>
          <a:p>
            <a:pPr marL="524510" lvl="1" indent="-228600">
              <a:lnSpc>
                <a:spcPts val="1880"/>
              </a:lnSpc>
              <a:buClr>
                <a:srgbClr val="DA1F28"/>
              </a:buClr>
              <a:buFont typeface="Verdana"/>
              <a:buChar char="◦"/>
              <a:tabLst>
                <a:tab pos="524510" algn="l"/>
              </a:tabLst>
            </a:pPr>
            <a:r>
              <a:rPr sz="1600" spc="-20" dirty="0">
                <a:solidFill>
                  <a:srgbClr val="39629D"/>
                </a:solidFill>
                <a:latin typeface="Calibri"/>
                <a:cs typeface="Calibri"/>
              </a:rPr>
              <a:t>Training</a:t>
            </a:r>
            <a:r>
              <a:rPr sz="1600" spc="-55" dirty="0">
                <a:solidFill>
                  <a:srgbClr val="39629D"/>
                </a:solidFill>
                <a:latin typeface="Calibri"/>
                <a:cs typeface="Calibri"/>
              </a:rPr>
              <a:t> </a:t>
            </a:r>
            <a:r>
              <a:rPr sz="1600" dirty="0">
                <a:solidFill>
                  <a:srgbClr val="39629D"/>
                </a:solidFill>
                <a:latin typeface="Calibri"/>
                <a:cs typeface="Calibri"/>
              </a:rPr>
              <a:t>for</a:t>
            </a:r>
            <a:r>
              <a:rPr sz="1600" spc="-20" dirty="0">
                <a:solidFill>
                  <a:srgbClr val="39629D"/>
                </a:solidFill>
                <a:latin typeface="Calibri"/>
                <a:cs typeface="Calibri"/>
              </a:rPr>
              <a:t> </a:t>
            </a:r>
            <a:r>
              <a:rPr sz="1600" dirty="0">
                <a:solidFill>
                  <a:srgbClr val="39629D"/>
                </a:solidFill>
                <a:latin typeface="Calibri"/>
                <a:cs typeface="Calibri"/>
              </a:rPr>
              <a:t>project</a:t>
            </a:r>
            <a:r>
              <a:rPr sz="1600" spc="5" dirty="0">
                <a:solidFill>
                  <a:srgbClr val="39629D"/>
                </a:solidFill>
                <a:latin typeface="Calibri"/>
                <a:cs typeface="Calibri"/>
              </a:rPr>
              <a:t> </a:t>
            </a:r>
            <a:r>
              <a:rPr sz="1600" dirty="0">
                <a:solidFill>
                  <a:srgbClr val="39629D"/>
                </a:solidFill>
                <a:latin typeface="Calibri"/>
                <a:cs typeface="Calibri"/>
              </a:rPr>
              <a:t>and</a:t>
            </a:r>
            <a:r>
              <a:rPr sz="1600" spc="-45" dirty="0">
                <a:solidFill>
                  <a:srgbClr val="39629D"/>
                </a:solidFill>
                <a:latin typeface="Calibri"/>
                <a:cs typeface="Calibri"/>
              </a:rPr>
              <a:t> </a:t>
            </a:r>
            <a:r>
              <a:rPr sz="1600" dirty="0">
                <a:solidFill>
                  <a:srgbClr val="39629D"/>
                </a:solidFill>
                <a:latin typeface="Calibri"/>
                <a:cs typeface="Calibri"/>
              </a:rPr>
              <a:t>agency</a:t>
            </a:r>
            <a:r>
              <a:rPr sz="1600" spc="-20" dirty="0">
                <a:solidFill>
                  <a:srgbClr val="39629D"/>
                </a:solidFill>
                <a:latin typeface="Calibri"/>
                <a:cs typeface="Calibri"/>
              </a:rPr>
              <a:t> </a:t>
            </a:r>
            <a:r>
              <a:rPr sz="1600" spc="-10" dirty="0">
                <a:solidFill>
                  <a:srgbClr val="39629D"/>
                </a:solidFill>
                <a:latin typeface="Calibri"/>
                <a:cs typeface="Calibri"/>
              </a:rPr>
              <a:t>personnel</a:t>
            </a:r>
            <a:r>
              <a:rPr sz="1600" spc="-15" dirty="0">
                <a:solidFill>
                  <a:srgbClr val="39629D"/>
                </a:solidFill>
                <a:latin typeface="Calibri"/>
                <a:cs typeface="Calibri"/>
              </a:rPr>
              <a:t> </a:t>
            </a:r>
            <a:r>
              <a:rPr sz="1600" dirty="0">
                <a:solidFill>
                  <a:srgbClr val="39629D"/>
                </a:solidFill>
                <a:latin typeface="Calibri"/>
                <a:cs typeface="Calibri"/>
              </a:rPr>
              <a:t>and</a:t>
            </a:r>
            <a:r>
              <a:rPr sz="1600" spc="-35" dirty="0">
                <a:solidFill>
                  <a:srgbClr val="39629D"/>
                </a:solidFill>
                <a:latin typeface="Calibri"/>
                <a:cs typeface="Calibri"/>
              </a:rPr>
              <a:t> </a:t>
            </a:r>
            <a:r>
              <a:rPr sz="1600" spc="-10" dirty="0">
                <a:solidFill>
                  <a:srgbClr val="39629D"/>
                </a:solidFill>
                <a:latin typeface="Calibri"/>
                <a:cs typeface="Calibri"/>
              </a:rPr>
              <a:t>volunteers</a:t>
            </a:r>
            <a:endParaRPr sz="1600" dirty="0">
              <a:latin typeface="Calibri"/>
              <a:cs typeface="Calibri"/>
            </a:endParaRPr>
          </a:p>
        </p:txBody>
      </p:sp>
      <p:pic>
        <p:nvPicPr>
          <p:cNvPr id="3" name="object 3"/>
          <p:cNvPicPr/>
          <p:nvPr/>
        </p:nvPicPr>
        <p:blipFill>
          <a:blip r:embed="rId2" cstate="print"/>
          <a:stretch>
            <a:fillRect/>
          </a:stretch>
        </p:blipFill>
        <p:spPr>
          <a:xfrm>
            <a:off x="530351" y="659891"/>
            <a:ext cx="4302251" cy="408431"/>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22</a:t>
            </a:fld>
            <a:endParaRPr spc="-25" dirty="0"/>
          </a:p>
        </p:txBody>
      </p:sp>
      <p:sp>
        <p:nvSpPr>
          <p:cNvPr id="8" name="Date Placeholder 7">
            <a:extLst>
              <a:ext uri="{FF2B5EF4-FFF2-40B4-BE49-F238E27FC236}">
                <a16:creationId xmlns:a16="http://schemas.microsoft.com/office/drawing/2014/main" id="{78716EFD-BF00-B4C8-FB4D-77757E06621D}"/>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ACD6A3C4-D093-EC92-AF61-0ABD4B588D51}"/>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32051"/>
            <a:ext cx="7958455" cy="4377055"/>
          </a:xfrm>
          <a:prstGeom prst="rect">
            <a:avLst/>
          </a:prstGeom>
        </p:spPr>
        <p:txBody>
          <a:bodyPr vert="horz" wrap="square" lIns="0" tIns="83185" rIns="0" bIns="0" rtlCol="0">
            <a:spAutoFit/>
          </a:bodyPr>
          <a:lstStyle/>
          <a:p>
            <a:pPr marL="268605" marR="176530" indent="-256540">
              <a:lnSpc>
                <a:spcPct val="80000"/>
              </a:lnSpc>
              <a:spcBef>
                <a:spcPts val="655"/>
              </a:spcBef>
              <a:buClr>
                <a:srgbClr val="DA1F28"/>
              </a:buClr>
              <a:buSzPct val="67391"/>
              <a:buFont typeface="Wingdings 3"/>
              <a:buChar char=""/>
              <a:tabLst>
                <a:tab pos="268605" algn="l"/>
              </a:tabLst>
            </a:pPr>
            <a:r>
              <a:rPr sz="2300" dirty="0">
                <a:solidFill>
                  <a:srgbClr val="39629D"/>
                </a:solidFill>
                <a:latin typeface="Calibri"/>
                <a:cs typeface="Calibri"/>
              </a:rPr>
              <a:t>Lobbying/advocacy</a:t>
            </a:r>
            <a:r>
              <a:rPr sz="2300" spc="-75" dirty="0">
                <a:solidFill>
                  <a:srgbClr val="39629D"/>
                </a:solidFill>
                <a:latin typeface="Calibri"/>
                <a:cs typeface="Calibri"/>
              </a:rPr>
              <a:t> </a:t>
            </a:r>
            <a:r>
              <a:rPr sz="2300" dirty="0">
                <a:solidFill>
                  <a:srgbClr val="39629D"/>
                </a:solidFill>
                <a:latin typeface="Calibri"/>
                <a:cs typeface="Calibri"/>
              </a:rPr>
              <a:t>with</a:t>
            </a:r>
            <a:r>
              <a:rPr sz="2300" spc="-55" dirty="0">
                <a:solidFill>
                  <a:srgbClr val="39629D"/>
                </a:solidFill>
                <a:latin typeface="Calibri"/>
                <a:cs typeface="Calibri"/>
              </a:rPr>
              <a:t> </a:t>
            </a:r>
            <a:r>
              <a:rPr sz="2300" dirty="0">
                <a:solidFill>
                  <a:srgbClr val="39629D"/>
                </a:solidFill>
                <a:latin typeface="Calibri"/>
                <a:cs typeface="Calibri"/>
              </a:rPr>
              <a:t>respect</a:t>
            </a:r>
            <a:r>
              <a:rPr sz="2300" spc="-50" dirty="0">
                <a:solidFill>
                  <a:srgbClr val="39629D"/>
                </a:solidFill>
                <a:latin typeface="Calibri"/>
                <a:cs typeface="Calibri"/>
              </a:rPr>
              <a:t> </a:t>
            </a:r>
            <a:r>
              <a:rPr sz="2300" dirty="0">
                <a:solidFill>
                  <a:srgbClr val="39629D"/>
                </a:solidFill>
                <a:latin typeface="Calibri"/>
                <a:cs typeface="Calibri"/>
              </a:rPr>
              <a:t>to</a:t>
            </a:r>
            <a:r>
              <a:rPr sz="2300" spc="-60" dirty="0">
                <a:solidFill>
                  <a:srgbClr val="39629D"/>
                </a:solidFill>
                <a:latin typeface="Calibri"/>
                <a:cs typeface="Calibri"/>
              </a:rPr>
              <a:t> </a:t>
            </a:r>
            <a:r>
              <a:rPr sz="2300" dirty="0">
                <a:solidFill>
                  <a:srgbClr val="39629D"/>
                </a:solidFill>
                <a:latin typeface="Calibri"/>
                <a:cs typeface="Calibri"/>
              </a:rPr>
              <a:t>legislation</a:t>
            </a:r>
            <a:r>
              <a:rPr sz="2300" spc="-55" dirty="0">
                <a:solidFill>
                  <a:srgbClr val="39629D"/>
                </a:solidFill>
                <a:latin typeface="Calibri"/>
                <a:cs typeface="Calibri"/>
              </a:rPr>
              <a:t> </a:t>
            </a:r>
            <a:r>
              <a:rPr sz="2300" dirty="0">
                <a:solidFill>
                  <a:srgbClr val="39629D"/>
                </a:solidFill>
                <a:latin typeface="Calibri"/>
                <a:cs typeface="Calibri"/>
              </a:rPr>
              <a:t>or</a:t>
            </a:r>
            <a:r>
              <a:rPr sz="2300" spc="-55" dirty="0">
                <a:solidFill>
                  <a:srgbClr val="39629D"/>
                </a:solidFill>
                <a:latin typeface="Calibri"/>
                <a:cs typeface="Calibri"/>
              </a:rPr>
              <a:t> </a:t>
            </a:r>
            <a:r>
              <a:rPr sz="2300" spc="-10" dirty="0">
                <a:solidFill>
                  <a:srgbClr val="39629D"/>
                </a:solidFill>
                <a:latin typeface="Calibri"/>
                <a:cs typeface="Calibri"/>
              </a:rPr>
              <a:t>administrative </a:t>
            </a:r>
            <a:r>
              <a:rPr sz="2300" dirty="0">
                <a:solidFill>
                  <a:srgbClr val="39629D"/>
                </a:solidFill>
                <a:latin typeface="Calibri"/>
                <a:cs typeface="Calibri"/>
              </a:rPr>
              <a:t>changes</a:t>
            </a:r>
            <a:r>
              <a:rPr sz="2300" spc="-50" dirty="0">
                <a:solidFill>
                  <a:srgbClr val="39629D"/>
                </a:solidFill>
                <a:latin typeface="Calibri"/>
                <a:cs typeface="Calibri"/>
              </a:rPr>
              <a:t> </a:t>
            </a:r>
            <a:r>
              <a:rPr sz="2300" dirty="0">
                <a:solidFill>
                  <a:srgbClr val="39629D"/>
                </a:solidFill>
                <a:latin typeface="Calibri"/>
                <a:cs typeface="Calibri"/>
              </a:rPr>
              <a:t>to</a:t>
            </a:r>
            <a:r>
              <a:rPr sz="2300" spc="-55" dirty="0">
                <a:solidFill>
                  <a:srgbClr val="39629D"/>
                </a:solidFill>
                <a:latin typeface="Calibri"/>
                <a:cs typeface="Calibri"/>
              </a:rPr>
              <a:t> </a:t>
            </a:r>
            <a:r>
              <a:rPr sz="2300" dirty="0">
                <a:solidFill>
                  <a:srgbClr val="39629D"/>
                </a:solidFill>
                <a:latin typeface="Calibri"/>
                <a:cs typeface="Calibri"/>
              </a:rPr>
              <a:t>regulations</a:t>
            </a:r>
            <a:r>
              <a:rPr sz="2300" spc="-45" dirty="0">
                <a:solidFill>
                  <a:srgbClr val="39629D"/>
                </a:solidFill>
                <a:latin typeface="Calibri"/>
                <a:cs typeface="Calibri"/>
              </a:rPr>
              <a:t> </a:t>
            </a:r>
            <a:r>
              <a:rPr sz="2300" dirty="0">
                <a:solidFill>
                  <a:srgbClr val="39629D"/>
                </a:solidFill>
                <a:latin typeface="Calibri"/>
                <a:cs typeface="Calibri"/>
              </a:rPr>
              <a:t>or</a:t>
            </a:r>
            <a:r>
              <a:rPr sz="2300" spc="-65" dirty="0">
                <a:solidFill>
                  <a:srgbClr val="39629D"/>
                </a:solidFill>
                <a:latin typeface="Calibri"/>
                <a:cs typeface="Calibri"/>
              </a:rPr>
              <a:t> </a:t>
            </a:r>
            <a:r>
              <a:rPr sz="2300" spc="-10" dirty="0">
                <a:solidFill>
                  <a:srgbClr val="39629D"/>
                </a:solidFill>
                <a:latin typeface="Calibri"/>
                <a:cs typeface="Calibri"/>
              </a:rPr>
              <a:t>administrative</a:t>
            </a:r>
            <a:r>
              <a:rPr sz="2300" spc="-60" dirty="0">
                <a:solidFill>
                  <a:srgbClr val="39629D"/>
                </a:solidFill>
                <a:latin typeface="Calibri"/>
                <a:cs typeface="Calibri"/>
              </a:rPr>
              <a:t> </a:t>
            </a:r>
            <a:r>
              <a:rPr sz="2300" spc="-10" dirty="0">
                <a:solidFill>
                  <a:srgbClr val="39629D"/>
                </a:solidFill>
                <a:latin typeface="Calibri"/>
                <a:cs typeface="Calibri"/>
              </a:rPr>
              <a:t>policy;</a:t>
            </a:r>
            <a:endParaRPr sz="2300">
              <a:latin typeface="Calibri"/>
              <a:cs typeface="Calibri"/>
            </a:endParaRPr>
          </a:p>
          <a:p>
            <a:pPr marL="268605" marR="353695" indent="-256540">
              <a:lnSpc>
                <a:spcPct val="80000"/>
              </a:lnSpc>
              <a:spcBef>
                <a:spcPts val="2605"/>
              </a:spcBef>
              <a:buClr>
                <a:srgbClr val="DA1F28"/>
              </a:buClr>
              <a:buSzPct val="67391"/>
              <a:buFont typeface="Wingdings 3"/>
              <a:buChar char=""/>
              <a:tabLst>
                <a:tab pos="268605" algn="l"/>
              </a:tabLst>
            </a:pPr>
            <a:r>
              <a:rPr sz="2300" spc="-10" dirty="0">
                <a:solidFill>
                  <a:srgbClr val="39629D"/>
                </a:solidFill>
                <a:latin typeface="Calibri"/>
                <a:cs typeface="Calibri"/>
              </a:rPr>
              <a:t>Research</a:t>
            </a:r>
            <a:r>
              <a:rPr sz="2300" spc="-60" dirty="0">
                <a:solidFill>
                  <a:srgbClr val="39629D"/>
                </a:solidFill>
                <a:latin typeface="Calibri"/>
                <a:cs typeface="Calibri"/>
              </a:rPr>
              <a:t> </a:t>
            </a:r>
            <a:r>
              <a:rPr sz="2300" dirty="0">
                <a:solidFill>
                  <a:srgbClr val="39629D"/>
                </a:solidFill>
                <a:latin typeface="Calibri"/>
                <a:cs typeface="Calibri"/>
              </a:rPr>
              <a:t>and</a:t>
            </a:r>
            <a:r>
              <a:rPr sz="2300" spc="-50" dirty="0">
                <a:solidFill>
                  <a:srgbClr val="39629D"/>
                </a:solidFill>
                <a:latin typeface="Calibri"/>
                <a:cs typeface="Calibri"/>
              </a:rPr>
              <a:t> </a:t>
            </a:r>
            <a:r>
              <a:rPr sz="2300" dirty="0">
                <a:solidFill>
                  <a:srgbClr val="39629D"/>
                </a:solidFill>
                <a:latin typeface="Calibri"/>
                <a:cs typeface="Calibri"/>
              </a:rPr>
              <a:t>studies,</a:t>
            </a:r>
            <a:r>
              <a:rPr sz="2300" spc="-60" dirty="0">
                <a:solidFill>
                  <a:srgbClr val="39629D"/>
                </a:solidFill>
                <a:latin typeface="Calibri"/>
                <a:cs typeface="Calibri"/>
              </a:rPr>
              <a:t> </a:t>
            </a:r>
            <a:r>
              <a:rPr sz="2300" spc="-10" dirty="0">
                <a:solidFill>
                  <a:srgbClr val="39629D"/>
                </a:solidFill>
                <a:latin typeface="Calibri"/>
                <a:cs typeface="Calibri"/>
              </a:rPr>
              <a:t>except</a:t>
            </a:r>
            <a:r>
              <a:rPr sz="2300" spc="-40" dirty="0">
                <a:solidFill>
                  <a:srgbClr val="39629D"/>
                </a:solidFill>
                <a:latin typeface="Calibri"/>
                <a:cs typeface="Calibri"/>
              </a:rPr>
              <a:t> </a:t>
            </a:r>
            <a:r>
              <a:rPr sz="2300" dirty="0">
                <a:solidFill>
                  <a:srgbClr val="39629D"/>
                </a:solidFill>
                <a:latin typeface="Calibri"/>
                <a:cs typeface="Calibri"/>
              </a:rPr>
              <a:t>for</a:t>
            </a:r>
            <a:r>
              <a:rPr sz="2300" spc="-60" dirty="0">
                <a:solidFill>
                  <a:srgbClr val="39629D"/>
                </a:solidFill>
                <a:latin typeface="Calibri"/>
                <a:cs typeface="Calibri"/>
              </a:rPr>
              <a:t> </a:t>
            </a:r>
            <a:r>
              <a:rPr sz="2300" dirty="0">
                <a:solidFill>
                  <a:srgbClr val="39629D"/>
                </a:solidFill>
                <a:latin typeface="Calibri"/>
                <a:cs typeface="Calibri"/>
              </a:rPr>
              <a:t>project</a:t>
            </a:r>
            <a:r>
              <a:rPr sz="2300" spc="-55" dirty="0">
                <a:solidFill>
                  <a:srgbClr val="39629D"/>
                </a:solidFill>
                <a:latin typeface="Calibri"/>
                <a:cs typeface="Calibri"/>
              </a:rPr>
              <a:t> </a:t>
            </a:r>
            <a:r>
              <a:rPr sz="2300" spc="-10" dirty="0">
                <a:solidFill>
                  <a:srgbClr val="39629D"/>
                </a:solidFill>
                <a:latin typeface="Calibri"/>
                <a:cs typeface="Calibri"/>
              </a:rPr>
              <a:t>evaluation</a:t>
            </a:r>
            <a:r>
              <a:rPr sz="2300" spc="-60" dirty="0">
                <a:solidFill>
                  <a:srgbClr val="39629D"/>
                </a:solidFill>
                <a:latin typeface="Calibri"/>
                <a:cs typeface="Calibri"/>
              </a:rPr>
              <a:t> </a:t>
            </a:r>
            <a:r>
              <a:rPr sz="2300" dirty="0">
                <a:solidFill>
                  <a:srgbClr val="39629D"/>
                </a:solidFill>
                <a:latin typeface="Calibri"/>
                <a:cs typeface="Calibri"/>
              </a:rPr>
              <a:t>within</a:t>
            </a:r>
            <a:r>
              <a:rPr sz="2300" spc="-50" dirty="0">
                <a:solidFill>
                  <a:srgbClr val="39629D"/>
                </a:solidFill>
                <a:latin typeface="Calibri"/>
                <a:cs typeface="Calibri"/>
              </a:rPr>
              <a:t> </a:t>
            </a:r>
            <a:r>
              <a:rPr sz="2300" spc="-25" dirty="0">
                <a:solidFill>
                  <a:srgbClr val="39629D"/>
                </a:solidFill>
                <a:latin typeface="Calibri"/>
                <a:cs typeface="Calibri"/>
              </a:rPr>
              <a:t>the </a:t>
            </a:r>
            <a:r>
              <a:rPr sz="2300" dirty="0">
                <a:solidFill>
                  <a:srgbClr val="39629D"/>
                </a:solidFill>
                <a:latin typeface="Calibri"/>
                <a:cs typeface="Calibri"/>
              </a:rPr>
              <a:t>limits</a:t>
            </a:r>
            <a:r>
              <a:rPr sz="2300" spc="-50" dirty="0">
                <a:solidFill>
                  <a:srgbClr val="39629D"/>
                </a:solidFill>
                <a:latin typeface="Calibri"/>
                <a:cs typeface="Calibri"/>
              </a:rPr>
              <a:t> </a:t>
            </a:r>
            <a:r>
              <a:rPr sz="2300" dirty="0">
                <a:solidFill>
                  <a:srgbClr val="39629D"/>
                </a:solidFill>
                <a:latin typeface="Calibri"/>
                <a:cs typeface="Calibri"/>
              </a:rPr>
              <a:t>established</a:t>
            </a:r>
            <a:r>
              <a:rPr sz="2300" spc="-55" dirty="0">
                <a:solidFill>
                  <a:srgbClr val="39629D"/>
                </a:solidFill>
                <a:latin typeface="Calibri"/>
                <a:cs typeface="Calibri"/>
              </a:rPr>
              <a:t> </a:t>
            </a:r>
            <a:r>
              <a:rPr sz="2300" dirty="0">
                <a:solidFill>
                  <a:srgbClr val="39629D"/>
                </a:solidFill>
                <a:latin typeface="Calibri"/>
                <a:cs typeface="Calibri"/>
              </a:rPr>
              <a:t>by</a:t>
            </a:r>
            <a:r>
              <a:rPr sz="2300" spc="-50" dirty="0">
                <a:solidFill>
                  <a:srgbClr val="39629D"/>
                </a:solidFill>
                <a:latin typeface="Calibri"/>
                <a:cs typeface="Calibri"/>
              </a:rPr>
              <a:t> </a:t>
            </a:r>
            <a:r>
              <a:rPr sz="2300" spc="-20" dirty="0">
                <a:solidFill>
                  <a:srgbClr val="39629D"/>
                </a:solidFill>
                <a:latin typeface="Calibri"/>
                <a:cs typeface="Calibri"/>
              </a:rPr>
              <a:t>GCC;</a:t>
            </a:r>
            <a:endParaRPr sz="2300">
              <a:latin typeface="Calibri"/>
              <a:cs typeface="Calibri"/>
            </a:endParaRPr>
          </a:p>
          <a:p>
            <a:pPr>
              <a:lnSpc>
                <a:spcPct val="100000"/>
              </a:lnSpc>
              <a:spcBef>
                <a:spcPts val="204"/>
              </a:spcBef>
              <a:buClr>
                <a:srgbClr val="DA1F28"/>
              </a:buClr>
              <a:buFont typeface="Wingdings 3"/>
              <a:buChar char=""/>
            </a:pPr>
            <a:endParaRPr sz="2300">
              <a:latin typeface="Calibri"/>
              <a:cs typeface="Calibri"/>
            </a:endParaRPr>
          </a:p>
          <a:p>
            <a:pPr marL="268605" marR="5080" indent="-256540">
              <a:lnSpc>
                <a:spcPct val="80000"/>
              </a:lnSpc>
              <a:buClr>
                <a:srgbClr val="DA1F28"/>
              </a:buClr>
              <a:buSzPct val="67391"/>
              <a:buFont typeface="Wingdings 3"/>
              <a:buChar char=""/>
              <a:tabLst>
                <a:tab pos="268605" algn="l"/>
              </a:tabLst>
            </a:pPr>
            <a:r>
              <a:rPr sz="2300" dirty="0">
                <a:solidFill>
                  <a:srgbClr val="39629D"/>
                </a:solidFill>
                <a:latin typeface="Calibri"/>
                <a:cs typeface="Calibri"/>
              </a:rPr>
              <a:t>Active</a:t>
            </a:r>
            <a:r>
              <a:rPr sz="2300" spc="-55" dirty="0">
                <a:solidFill>
                  <a:srgbClr val="39629D"/>
                </a:solidFill>
                <a:latin typeface="Calibri"/>
                <a:cs typeface="Calibri"/>
              </a:rPr>
              <a:t> </a:t>
            </a:r>
            <a:r>
              <a:rPr sz="2300" spc="-10" dirty="0">
                <a:solidFill>
                  <a:srgbClr val="39629D"/>
                </a:solidFill>
                <a:latin typeface="Calibri"/>
                <a:cs typeface="Calibri"/>
              </a:rPr>
              <a:t>investigation</a:t>
            </a:r>
            <a:r>
              <a:rPr sz="2300" spc="-35" dirty="0">
                <a:solidFill>
                  <a:srgbClr val="39629D"/>
                </a:solidFill>
                <a:latin typeface="Calibri"/>
                <a:cs typeface="Calibri"/>
              </a:rPr>
              <a:t> </a:t>
            </a:r>
            <a:r>
              <a:rPr sz="2300" dirty="0">
                <a:solidFill>
                  <a:srgbClr val="39629D"/>
                </a:solidFill>
                <a:latin typeface="Calibri"/>
                <a:cs typeface="Calibri"/>
              </a:rPr>
              <a:t>and</a:t>
            </a:r>
            <a:r>
              <a:rPr sz="2300" spc="-60" dirty="0">
                <a:solidFill>
                  <a:srgbClr val="39629D"/>
                </a:solidFill>
                <a:latin typeface="Calibri"/>
                <a:cs typeface="Calibri"/>
              </a:rPr>
              <a:t> </a:t>
            </a:r>
            <a:r>
              <a:rPr sz="2300" dirty="0">
                <a:solidFill>
                  <a:srgbClr val="39629D"/>
                </a:solidFill>
                <a:latin typeface="Calibri"/>
                <a:cs typeface="Calibri"/>
              </a:rPr>
              <a:t>prosecution</a:t>
            </a:r>
            <a:r>
              <a:rPr sz="2300" spc="-45" dirty="0">
                <a:solidFill>
                  <a:srgbClr val="39629D"/>
                </a:solidFill>
                <a:latin typeface="Calibri"/>
                <a:cs typeface="Calibri"/>
              </a:rPr>
              <a:t> </a:t>
            </a:r>
            <a:r>
              <a:rPr sz="2300" dirty="0">
                <a:solidFill>
                  <a:srgbClr val="39629D"/>
                </a:solidFill>
                <a:latin typeface="Calibri"/>
                <a:cs typeface="Calibri"/>
              </a:rPr>
              <a:t>of</a:t>
            </a:r>
            <a:r>
              <a:rPr sz="2300" spc="-55" dirty="0">
                <a:solidFill>
                  <a:srgbClr val="39629D"/>
                </a:solidFill>
                <a:latin typeface="Calibri"/>
                <a:cs typeface="Calibri"/>
              </a:rPr>
              <a:t> </a:t>
            </a:r>
            <a:r>
              <a:rPr sz="2300" dirty="0">
                <a:solidFill>
                  <a:srgbClr val="39629D"/>
                </a:solidFill>
                <a:latin typeface="Calibri"/>
                <a:cs typeface="Calibri"/>
              </a:rPr>
              <a:t>criminal</a:t>
            </a:r>
            <a:r>
              <a:rPr sz="2300" spc="-55" dirty="0">
                <a:solidFill>
                  <a:srgbClr val="39629D"/>
                </a:solidFill>
                <a:latin typeface="Calibri"/>
                <a:cs typeface="Calibri"/>
              </a:rPr>
              <a:t> </a:t>
            </a:r>
            <a:r>
              <a:rPr sz="2300" dirty="0">
                <a:solidFill>
                  <a:srgbClr val="39629D"/>
                </a:solidFill>
                <a:latin typeface="Calibri"/>
                <a:cs typeface="Calibri"/>
              </a:rPr>
              <a:t>activities,</a:t>
            </a:r>
            <a:r>
              <a:rPr sz="2300" spc="-60" dirty="0">
                <a:solidFill>
                  <a:srgbClr val="39629D"/>
                </a:solidFill>
                <a:latin typeface="Calibri"/>
                <a:cs typeface="Calibri"/>
              </a:rPr>
              <a:t> </a:t>
            </a:r>
            <a:r>
              <a:rPr sz="2300" spc="-10" dirty="0">
                <a:solidFill>
                  <a:srgbClr val="39629D"/>
                </a:solidFill>
                <a:latin typeface="Calibri"/>
                <a:cs typeface="Calibri"/>
              </a:rPr>
              <a:t>except </a:t>
            </a:r>
            <a:r>
              <a:rPr sz="2300" dirty="0">
                <a:solidFill>
                  <a:srgbClr val="39629D"/>
                </a:solidFill>
                <a:latin typeface="Calibri"/>
                <a:cs typeface="Calibri"/>
              </a:rPr>
              <a:t>for</a:t>
            </a:r>
            <a:r>
              <a:rPr sz="2300" spc="-50" dirty="0">
                <a:solidFill>
                  <a:srgbClr val="39629D"/>
                </a:solidFill>
                <a:latin typeface="Calibri"/>
                <a:cs typeface="Calibri"/>
              </a:rPr>
              <a:t> </a:t>
            </a:r>
            <a:r>
              <a:rPr sz="2300" dirty="0">
                <a:solidFill>
                  <a:srgbClr val="39629D"/>
                </a:solidFill>
                <a:latin typeface="Calibri"/>
                <a:cs typeface="Calibri"/>
              </a:rPr>
              <a:t>the</a:t>
            </a:r>
            <a:r>
              <a:rPr sz="2300" spc="-40" dirty="0">
                <a:solidFill>
                  <a:srgbClr val="39629D"/>
                </a:solidFill>
                <a:latin typeface="Calibri"/>
                <a:cs typeface="Calibri"/>
              </a:rPr>
              <a:t> </a:t>
            </a:r>
            <a:r>
              <a:rPr sz="2300" dirty="0">
                <a:solidFill>
                  <a:srgbClr val="39629D"/>
                </a:solidFill>
                <a:latin typeface="Calibri"/>
                <a:cs typeface="Calibri"/>
              </a:rPr>
              <a:t>provision</a:t>
            </a:r>
            <a:r>
              <a:rPr sz="2300" spc="-45" dirty="0">
                <a:solidFill>
                  <a:srgbClr val="39629D"/>
                </a:solidFill>
                <a:latin typeface="Calibri"/>
                <a:cs typeface="Calibri"/>
              </a:rPr>
              <a:t> </a:t>
            </a:r>
            <a:r>
              <a:rPr sz="2300" dirty="0">
                <a:solidFill>
                  <a:srgbClr val="39629D"/>
                </a:solidFill>
                <a:latin typeface="Calibri"/>
                <a:cs typeface="Calibri"/>
              </a:rPr>
              <a:t>of</a:t>
            </a:r>
            <a:r>
              <a:rPr sz="2300" spc="-45" dirty="0">
                <a:solidFill>
                  <a:srgbClr val="39629D"/>
                </a:solidFill>
                <a:latin typeface="Calibri"/>
                <a:cs typeface="Calibri"/>
              </a:rPr>
              <a:t> </a:t>
            </a:r>
            <a:r>
              <a:rPr sz="2300" dirty="0">
                <a:solidFill>
                  <a:srgbClr val="39629D"/>
                </a:solidFill>
                <a:latin typeface="Calibri"/>
                <a:cs typeface="Calibri"/>
              </a:rPr>
              <a:t>victim</a:t>
            </a:r>
            <a:r>
              <a:rPr sz="2300" spc="-55" dirty="0">
                <a:solidFill>
                  <a:srgbClr val="39629D"/>
                </a:solidFill>
                <a:latin typeface="Calibri"/>
                <a:cs typeface="Calibri"/>
              </a:rPr>
              <a:t> </a:t>
            </a:r>
            <a:r>
              <a:rPr sz="2300" dirty="0">
                <a:solidFill>
                  <a:srgbClr val="39629D"/>
                </a:solidFill>
                <a:latin typeface="Calibri"/>
                <a:cs typeface="Calibri"/>
              </a:rPr>
              <a:t>assistance</a:t>
            </a:r>
            <a:r>
              <a:rPr sz="2300" spc="-45" dirty="0">
                <a:solidFill>
                  <a:srgbClr val="39629D"/>
                </a:solidFill>
                <a:latin typeface="Calibri"/>
                <a:cs typeface="Calibri"/>
              </a:rPr>
              <a:t> </a:t>
            </a:r>
            <a:r>
              <a:rPr sz="2300" dirty="0">
                <a:solidFill>
                  <a:srgbClr val="39629D"/>
                </a:solidFill>
                <a:latin typeface="Calibri"/>
                <a:cs typeface="Calibri"/>
              </a:rPr>
              <a:t>services</a:t>
            </a:r>
            <a:r>
              <a:rPr sz="2300" spc="-50" dirty="0">
                <a:solidFill>
                  <a:srgbClr val="39629D"/>
                </a:solidFill>
                <a:latin typeface="Calibri"/>
                <a:cs typeface="Calibri"/>
              </a:rPr>
              <a:t> </a:t>
            </a:r>
            <a:r>
              <a:rPr sz="2300" dirty="0">
                <a:solidFill>
                  <a:srgbClr val="39629D"/>
                </a:solidFill>
                <a:latin typeface="Calibri"/>
                <a:cs typeface="Calibri"/>
              </a:rPr>
              <a:t>to</a:t>
            </a:r>
            <a:r>
              <a:rPr sz="2300" spc="-40" dirty="0">
                <a:solidFill>
                  <a:srgbClr val="39629D"/>
                </a:solidFill>
                <a:latin typeface="Calibri"/>
                <a:cs typeface="Calibri"/>
              </a:rPr>
              <a:t> </a:t>
            </a:r>
            <a:r>
              <a:rPr sz="2300" dirty="0">
                <a:solidFill>
                  <a:srgbClr val="39629D"/>
                </a:solidFill>
                <a:latin typeface="Calibri"/>
                <a:cs typeface="Calibri"/>
              </a:rPr>
              <a:t>crime</a:t>
            </a:r>
            <a:r>
              <a:rPr sz="2300" spc="-35" dirty="0">
                <a:solidFill>
                  <a:srgbClr val="39629D"/>
                </a:solidFill>
                <a:latin typeface="Calibri"/>
                <a:cs typeface="Calibri"/>
              </a:rPr>
              <a:t> </a:t>
            </a:r>
            <a:r>
              <a:rPr sz="2300" spc="-10" dirty="0">
                <a:solidFill>
                  <a:srgbClr val="39629D"/>
                </a:solidFill>
                <a:latin typeface="Calibri"/>
                <a:cs typeface="Calibri"/>
              </a:rPr>
              <a:t>victims;</a:t>
            </a:r>
            <a:endParaRPr sz="2300">
              <a:latin typeface="Calibri"/>
              <a:cs typeface="Calibri"/>
            </a:endParaRPr>
          </a:p>
          <a:p>
            <a:pPr marL="268605" indent="-255904">
              <a:lnSpc>
                <a:spcPct val="100000"/>
              </a:lnSpc>
              <a:spcBef>
                <a:spcPts val="2460"/>
              </a:spcBef>
              <a:buClr>
                <a:srgbClr val="DA1F28"/>
              </a:buClr>
              <a:buSzPct val="67391"/>
              <a:buFont typeface="Wingdings 3"/>
              <a:buChar char=""/>
              <a:tabLst>
                <a:tab pos="268605" algn="l"/>
              </a:tabLst>
            </a:pPr>
            <a:r>
              <a:rPr sz="2300" spc="-10" dirty="0">
                <a:solidFill>
                  <a:srgbClr val="39629D"/>
                </a:solidFill>
                <a:latin typeface="Calibri"/>
                <a:cs typeface="Calibri"/>
              </a:rPr>
              <a:t>Fundraising</a:t>
            </a:r>
            <a:r>
              <a:rPr sz="2300" spc="-25" dirty="0">
                <a:solidFill>
                  <a:srgbClr val="39629D"/>
                </a:solidFill>
                <a:latin typeface="Calibri"/>
                <a:cs typeface="Calibri"/>
              </a:rPr>
              <a:t> </a:t>
            </a:r>
            <a:r>
              <a:rPr sz="2300" spc="-10" dirty="0">
                <a:solidFill>
                  <a:srgbClr val="39629D"/>
                </a:solidFill>
                <a:latin typeface="Calibri"/>
                <a:cs typeface="Calibri"/>
              </a:rPr>
              <a:t>activities;</a:t>
            </a:r>
            <a:endParaRPr sz="2300">
              <a:latin typeface="Calibri"/>
              <a:cs typeface="Calibri"/>
            </a:endParaRPr>
          </a:p>
          <a:p>
            <a:pPr>
              <a:lnSpc>
                <a:spcPct val="100000"/>
              </a:lnSpc>
              <a:spcBef>
                <a:spcPts val="190"/>
              </a:spcBef>
              <a:buClr>
                <a:srgbClr val="DA1F28"/>
              </a:buClr>
              <a:buFont typeface="Wingdings 3"/>
              <a:buChar char=""/>
            </a:pPr>
            <a:endParaRPr sz="2300">
              <a:latin typeface="Calibri"/>
              <a:cs typeface="Calibri"/>
            </a:endParaRPr>
          </a:p>
          <a:p>
            <a:pPr marL="268605" marR="42545" indent="-256540">
              <a:lnSpc>
                <a:spcPct val="80000"/>
              </a:lnSpc>
              <a:spcBef>
                <a:spcPts val="5"/>
              </a:spcBef>
              <a:buClr>
                <a:srgbClr val="DA1F28"/>
              </a:buClr>
              <a:buSzPct val="67391"/>
              <a:buFont typeface="Wingdings 3"/>
              <a:buChar char=""/>
              <a:tabLst>
                <a:tab pos="268605" algn="l"/>
              </a:tabLst>
            </a:pPr>
            <a:r>
              <a:rPr sz="2300" dirty="0">
                <a:solidFill>
                  <a:srgbClr val="39629D"/>
                </a:solidFill>
                <a:latin typeface="Calibri"/>
                <a:cs typeface="Calibri"/>
              </a:rPr>
              <a:t>Capital</a:t>
            </a:r>
            <a:r>
              <a:rPr sz="2300" spc="-75" dirty="0">
                <a:solidFill>
                  <a:srgbClr val="39629D"/>
                </a:solidFill>
                <a:latin typeface="Calibri"/>
                <a:cs typeface="Calibri"/>
              </a:rPr>
              <a:t> </a:t>
            </a:r>
            <a:r>
              <a:rPr sz="2300" dirty="0">
                <a:solidFill>
                  <a:srgbClr val="39629D"/>
                </a:solidFill>
                <a:latin typeface="Calibri"/>
                <a:cs typeface="Calibri"/>
              </a:rPr>
              <a:t>expenses,</a:t>
            </a:r>
            <a:r>
              <a:rPr sz="2300" spc="-60" dirty="0">
                <a:solidFill>
                  <a:srgbClr val="39629D"/>
                </a:solidFill>
                <a:latin typeface="Calibri"/>
                <a:cs typeface="Calibri"/>
              </a:rPr>
              <a:t> </a:t>
            </a:r>
            <a:r>
              <a:rPr sz="2300" dirty="0">
                <a:solidFill>
                  <a:srgbClr val="39629D"/>
                </a:solidFill>
                <a:latin typeface="Calibri"/>
                <a:cs typeface="Calibri"/>
              </a:rPr>
              <a:t>including</a:t>
            </a:r>
            <a:r>
              <a:rPr sz="2300" spc="-70" dirty="0">
                <a:solidFill>
                  <a:srgbClr val="39629D"/>
                </a:solidFill>
                <a:latin typeface="Calibri"/>
                <a:cs typeface="Calibri"/>
              </a:rPr>
              <a:t> </a:t>
            </a:r>
            <a:r>
              <a:rPr sz="2300" dirty="0">
                <a:solidFill>
                  <a:srgbClr val="39629D"/>
                </a:solidFill>
                <a:latin typeface="Calibri"/>
                <a:cs typeface="Calibri"/>
              </a:rPr>
              <a:t>capital</a:t>
            </a:r>
            <a:r>
              <a:rPr sz="2300" spc="-65" dirty="0">
                <a:solidFill>
                  <a:srgbClr val="39629D"/>
                </a:solidFill>
                <a:latin typeface="Calibri"/>
                <a:cs typeface="Calibri"/>
              </a:rPr>
              <a:t> </a:t>
            </a:r>
            <a:r>
              <a:rPr sz="2300" spc="-10" dirty="0">
                <a:solidFill>
                  <a:srgbClr val="39629D"/>
                </a:solidFill>
                <a:latin typeface="Calibri"/>
                <a:cs typeface="Calibri"/>
              </a:rPr>
              <a:t>improvements;</a:t>
            </a:r>
            <a:r>
              <a:rPr sz="2300" spc="-70" dirty="0">
                <a:solidFill>
                  <a:srgbClr val="39629D"/>
                </a:solidFill>
                <a:latin typeface="Calibri"/>
                <a:cs typeface="Calibri"/>
              </a:rPr>
              <a:t> </a:t>
            </a:r>
            <a:r>
              <a:rPr sz="2300" spc="-10" dirty="0">
                <a:solidFill>
                  <a:srgbClr val="39629D"/>
                </a:solidFill>
                <a:latin typeface="Calibri"/>
                <a:cs typeface="Calibri"/>
              </a:rPr>
              <a:t>property </a:t>
            </a:r>
            <a:r>
              <a:rPr sz="2300" dirty="0">
                <a:solidFill>
                  <a:srgbClr val="39629D"/>
                </a:solidFill>
                <a:latin typeface="Calibri"/>
                <a:cs typeface="Calibri"/>
              </a:rPr>
              <a:t>losses</a:t>
            </a:r>
            <a:r>
              <a:rPr sz="2300" spc="-80" dirty="0">
                <a:solidFill>
                  <a:srgbClr val="39629D"/>
                </a:solidFill>
                <a:latin typeface="Calibri"/>
                <a:cs typeface="Calibri"/>
              </a:rPr>
              <a:t> </a:t>
            </a:r>
            <a:r>
              <a:rPr sz="2300" dirty="0">
                <a:solidFill>
                  <a:srgbClr val="39629D"/>
                </a:solidFill>
                <a:latin typeface="Calibri"/>
                <a:cs typeface="Calibri"/>
              </a:rPr>
              <a:t>and</a:t>
            </a:r>
            <a:r>
              <a:rPr sz="2300" spc="-65" dirty="0">
                <a:solidFill>
                  <a:srgbClr val="39629D"/>
                </a:solidFill>
                <a:latin typeface="Calibri"/>
                <a:cs typeface="Calibri"/>
              </a:rPr>
              <a:t> </a:t>
            </a:r>
            <a:r>
              <a:rPr sz="2300" dirty="0">
                <a:solidFill>
                  <a:srgbClr val="39629D"/>
                </a:solidFill>
                <a:latin typeface="Calibri"/>
                <a:cs typeface="Calibri"/>
              </a:rPr>
              <a:t>expenses;</a:t>
            </a:r>
            <a:r>
              <a:rPr sz="2300" spc="-75" dirty="0">
                <a:solidFill>
                  <a:srgbClr val="39629D"/>
                </a:solidFill>
                <a:latin typeface="Calibri"/>
                <a:cs typeface="Calibri"/>
              </a:rPr>
              <a:t> </a:t>
            </a:r>
            <a:r>
              <a:rPr sz="2300" dirty="0">
                <a:solidFill>
                  <a:srgbClr val="39629D"/>
                </a:solidFill>
                <a:latin typeface="Calibri"/>
                <a:cs typeface="Calibri"/>
              </a:rPr>
              <a:t>real</a:t>
            </a:r>
            <a:r>
              <a:rPr sz="2300" spc="-75" dirty="0">
                <a:solidFill>
                  <a:srgbClr val="39629D"/>
                </a:solidFill>
                <a:latin typeface="Calibri"/>
                <a:cs typeface="Calibri"/>
              </a:rPr>
              <a:t> </a:t>
            </a:r>
            <a:r>
              <a:rPr sz="2300" spc="-10" dirty="0">
                <a:solidFill>
                  <a:srgbClr val="39629D"/>
                </a:solidFill>
                <a:latin typeface="Calibri"/>
                <a:cs typeface="Calibri"/>
              </a:rPr>
              <a:t>estate</a:t>
            </a:r>
            <a:r>
              <a:rPr sz="2300" spc="-65" dirty="0">
                <a:solidFill>
                  <a:srgbClr val="39629D"/>
                </a:solidFill>
                <a:latin typeface="Calibri"/>
                <a:cs typeface="Calibri"/>
              </a:rPr>
              <a:t> </a:t>
            </a:r>
            <a:r>
              <a:rPr sz="2300" dirty="0">
                <a:solidFill>
                  <a:srgbClr val="39629D"/>
                </a:solidFill>
                <a:latin typeface="Calibri"/>
                <a:cs typeface="Calibri"/>
              </a:rPr>
              <a:t>purchases;</a:t>
            </a:r>
            <a:r>
              <a:rPr sz="2300" spc="-80" dirty="0">
                <a:solidFill>
                  <a:srgbClr val="39629D"/>
                </a:solidFill>
                <a:latin typeface="Calibri"/>
                <a:cs typeface="Calibri"/>
              </a:rPr>
              <a:t> </a:t>
            </a:r>
            <a:r>
              <a:rPr sz="2300" dirty="0">
                <a:solidFill>
                  <a:srgbClr val="39629D"/>
                </a:solidFill>
                <a:latin typeface="Calibri"/>
                <a:cs typeface="Calibri"/>
              </a:rPr>
              <a:t>mortgage</a:t>
            </a:r>
            <a:r>
              <a:rPr sz="2300" spc="-40" dirty="0">
                <a:solidFill>
                  <a:srgbClr val="39629D"/>
                </a:solidFill>
                <a:latin typeface="Calibri"/>
                <a:cs typeface="Calibri"/>
              </a:rPr>
              <a:t> </a:t>
            </a:r>
            <a:r>
              <a:rPr sz="2300" spc="-10" dirty="0">
                <a:solidFill>
                  <a:srgbClr val="39629D"/>
                </a:solidFill>
                <a:latin typeface="Calibri"/>
                <a:cs typeface="Calibri"/>
              </a:rPr>
              <a:t>payments; </a:t>
            </a:r>
            <a:r>
              <a:rPr sz="2300" dirty="0">
                <a:solidFill>
                  <a:srgbClr val="39629D"/>
                </a:solidFill>
                <a:latin typeface="Calibri"/>
                <a:cs typeface="Calibri"/>
              </a:rPr>
              <a:t>and</a:t>
            </a:r>
            <a:r>
              <a:rPr sz="2300" spc="-30" dirty="0">
                <a:solidFill>
                  <a:srgbClr val="39629D"/>
                </a:solidFill>
                <a:latin typeface="Calibri"/>
                <a:cs typeface="Calibri"/>
              </a:rPr>
              <a:t> </a:t>
            </a:r>
            <a:r>
              <a:rPr sz="2300" spc="-10" dirty="0">
                <a:solidFill>
                  <a:srgbClr val="39629D"/>
                </a:solidFill>
                <a:latin typeface="Calibri"/>
                <a:cs typeface="Calibri"/>
              </a:rPr>
              <a:t>construction;</a:t>
            </a:r>
            <a:endParaRPr sz="2300">
              <a:latin typeface="Calibri"/>
              <a:cs typeface="Calibri"/>
            </a:endParaRPr>
          </a:p>
        </p:txBody>
      </p:sp>
      <p:pic>
        <p:nvPicPr>
          <p:cNvPr id="3" name="object 3"/>
          <p:cNvPicPr/>
          <p:nvPr/>
        </p:nvPicPr>
        <p:blipFill>
          <a:blip r:embed="rId2" cstate="print"/>
          <a:stretch>
            <a:fillRect/>
          </a:stretch>
        </p:blipFill>
        <p:spPr>
          <a:xfrm>
            <a:off x="559308" y="659892"/>
            <a:ext cx="4832604" cy="408431"/>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23</a:t>
            </a:fld>
            <a:endParaRPr spc="-25" dirty="0"/>
          </a:p>
        </p:txBody>
      </p:sp>
      <p:sp>
        <p:nvSpPr>
          <p:cNvPr id="8" name="Date Placeholder 7">
            <a:extLst>
              <a:ext uri="{FF2B5EF4-FFF2-40B4-BE49-F238E27FC236}">
                <a16:creationId xmlns:a16="http://schemas.microsoft.com/office/drawing/2014/main" id="{240E8B4B-05CE-A132-C8D2-E8884C9D56DC}"/>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20460D71-CB67-5E22-A725-968064EC5781}"/>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39671"/>
            <a:ext cx="7858125" cy="3723004"/>
          </a:xfrm>
          <a:prstGeom prst="rect">
            <a:avLst/>
          </a:prstGeom>
        </p:spPr>
        <p:txBody>
          <a:bodyPr vert="horz" wrap="square" lIns="0" tIns="73660" rIns="0" bIns="0" rtlCol="0">
            <a:spAutoFit/>
          </a:bodyPr>
          <a:lstStyle/>
          <a:p>
            <a:pPr marL="268605" marR="249554" indent="-256540">
              <a:lnSpc>
                <a:spcPts val="2020"/>
              </a:lnSpc>
              <a:spcBef>
                <a:spcPts val="580"/>
              </a:spcBef>
              <a:buClr>
                <a:srgbClr val="DA1F28"/>
              </a:buClr>
              <a:buSzPct val="66666"/>
              <a:buFont typeface="Wingdings 3"/>
              <a:buChar char=""/>
              <a:tabLst>
                <a:tab pos="268605" algn="l"/>
              </a:tabLst>
            </a:pPr>
            <a:r>
              <a:rPr sz="2100" spc="-10" dirty="0">
                <a:solidFill>
                  <a:srgbClr val="39629D"/>
                </a:solidFill>
                <a:latin typeface="Calibri"/>
                <a:cs typeface="Calibri"/>
              </a:rPr>
              <a:t>Reimbursement</a:t>
            </a:r>
            <a:r>
              <a:rPr sz="2100" spc="-45" dirty="0">
                <a:solidFill>
                  <a:srgbClr val="39629D"/>
                </a:solidFill>
                <a:latin typeface="Calibri"/>
                <a:cs typeface="Calibri"/>
              </a:rPr>
              <a:t> </a:t>
            </a:r>
            <a:r>
              <a:rPr sz="2100" dirty="0">
                <a:solidFill>
                  <a:srgbClr val="39629D"/>
                </a:solidFill>
                <a:latin typeface="Calibri"/>
                <a:cs typeface="Calibri"/>
              </a:rPr>
              <a:t>of</a:t>
            </a:r>
            <a:r>
              <a:rPr sz="2100" spc="-60" dirty="0">
                <a:solidFill>
                  <a:srgbClr val="39629D"/>
                </a:solidFill>
                <a:latin typeface="Calibri"/>
                <a:cs typeface="Calibri"/>
              </a:rPr>
              <a:t> </a:t>
            </a:r>
            <a:r>
              <a:rPr sz="2100" dirty="0">
                <a:solidFill>
                  <a:srgbClr val="39629D"/>
                </a:solidFill>
                <a:latin typeface="Calibri"/>
                <a:cs typeface="Calibri"/>
              </a:rPr>
              <a:t>crime</a:t>
            </a:r>
            <a:r>
              <a:rPr sz="2100" spc="-45" dirty="0">
                <a:solidFill>
                  <a:srgbClr val="39629D"/>
                </a:solidFill>
                <a:latin typeface="Calibri"/>
                <a:cs typeface="Calibri"/>
              </a:rPr>
              <a:t> </a:t>
            </a:r>
            <a:r>
              <a:rPr sz="2100" dirty="0">
                <a:solidFill>
                  <a:srgbClr val="39629D"/>
                </a:solidFill>
                <a:latin typeface="Calibri"/>
                <a:cs typeface="Calibri"/>
              </a:rPr>
              <a:t>victims</a:t>
            </a:r>
            <a:r>
              <a:rPr sz="2100" spc="-60" dirty="0">
                <a:solidFill>
                  <a:srgbClr val="39629D"/>
                </a:solidFill>
                <a:latin typeface="Calibri"/>
                <a:cs typeface="Calibri"/>
              </a:rPr>
              <a:t> </a:t>
            </a:r>
            <a:r>
              <a:rPr sz="2100" dirty="0">
                <a:solidFill>
                  <a:srgbClr val="39629D"/>
                </a:solidFill>
                <a:latin typeface="Calibri"/>
                <a:cs typeface="Calibri"/>
              </a:rPr>
              <a:t>for</a:t>
            </a:r>
            <a:r>
              <a:rPr sz="2100" spc="-45" dirty="0">
                <a:solidFill>
                  <a:srgbClr val="39629D"/>
                </a:solidFill>
                <a:latin typeface="Calibri"/>
                <a:cs typeface="Calibri"/>
              </a:rPr>
              <a:t> </a:t>
            </a:r>
            <a:r>
              <a:rPr sz="2100" dirty="0">
                <a:solidFill>
                  <a:srgbClr val="39629D"/>
                </a:solidFill>
                <a:latin typeface="Calibri"/>
                <a:cs typeface="Calibri"/>
              </a:rPr>
              <a:t>expenses</a:t>
            </a:r>
            <a:r>
              <a:rPr sz="2100" spc="-30" dirty="0">
                <a:solidFill>
                  <a:srgbClr val="39629D"/>
                </a:solidFill>
                <a:latin typeface="Calibri"/>
                <a:cs typeface="Calibri"/>
              </a:rPr>
              <a:t> </a:t>
            </a:r>
            <a:r>
              <a:rPr sz="2100" dirty="0">
                <a:solidFill>
                  <a:srgbClr val="39629D"/>
                </a:solidFill>
                <a:latin typeface="Calibri"/>
                <a:cs typeface="Calibri"/>
              </a:rPr>
              <a:t>incurred</a:t>
            </a:r>
            <a:r>
              <a:rPr sz="2100" spc="-55" dirty="0">
                <a:solidFill>
                  <a:srgbClr val="39629D"/>
                </a:solidFill>
                <a:latin typeface="Calibri"/>
                <a:cs typeface="Calibri"/>
              </a:rPr>
              <a:t> </a:t>
            </a:r>
            <a:r>
              <a:rPr sz="2100" dirty="0">
                <a:solidFill>
                  <a:srgbClr val="39629D"/>
                </a:solidFill>
                <a:latin typeface="Calibri"/>
                <a:cs typeface="Calibri"/>
              </a:rPr>
              <a:t>because</a:t>
            </a:r>
            <a:r>
              <a:rPr sz="2100" spc="-60" dirty="0">
                <a:solidFill>
                  <a:srgbClr val="39629D"/>
                </a:solidFill>
                <a:latin typeface="Calibri"/>
                <a:cs typeface="Calibri"/>
              </a:rPr>
              <a:t> </a:t>
            </a:r>
            <a:r>
              <a:rPr sz="2100" dirty="0">
                <a:solidFill>
                  <a:srgbClr val="39629D"/>
                </a:solidFill>
                <a:latin typeface="Calibri"/>
                <a:cs typeface="Calibri"/>
              </a:rPr>
              <a:t>of</a:t>
            </a:r>
            <a:r>
              <a:rPr sz="2100" spc="-60" dirty="0">
                <a:solidFill>
                  <a:srgbClr val="39629D"/>
                </a:solidFill>
                <a:latin typeface="Calibri"/>
                <a:cs typeface="Calibri"/>
              </a:rPr>
              <a:t> </a:t>
            </a:r>
            <a:r>
              <a:rPr sz="2100" spc="-50" dirty="0">
                <a:solidFill>
                  <a:srgbClr val="39629D"/>
                </a:solidFill>
                <a:latin typeface="Calibri"/>
                <a:cs typeface="Calibri"/>
              </a:rPr>
              <a:t>a </a:t>
            </a:r>
            <a:r>
              <a:rPr sz="2100" dirty="0">
                <a:solidFill>
                  <a:srgbClr val="39629D"/>
                </a:solidFill>
                <a:latin typeface="Calibri"/>
                <a:cs typeface="Calibri"/>
              </a:rPr>
              <a:t>crime,</a:t>
            </a:r>
            <a:r>
              <a:rPr sz="2100" spc="-65" dirty="0">
                <a:solidFill>
                  <a:srgbClr val="39629D"/>
                </a:solidFill>
                <a:latin typeface="Calibri"/>
                <a:cs typeface="Calibri"/>
              </a:rPr>
              <a:t> </a:t>
            </a:r>
            <a:r>
              <a:rPr sz="2100" spc="-10" dirty="0">
                <a:solidFill>
                  <a:srgbClr val="39629D"/>
                </a:solidFill>
                <a:latin typeface="Calibri"/>
                <a:cs typeface="Calibri"/>
              </a:rPr>
              <a:t>except</a:t>
            </a:r>
            <a:r>
              <a:rPr sz="2100" spc="-50" dirty="0">
                <a:solidFill>
                  <a:srgbClr val="39629D"/>
                </a:solidFill>
                <a:latin typeface="Calibri"/>
                <a:cs typeface="Calibri"/>
              </a:rPr>
              <a:t> </a:t>
            </a:r>
            <a:r>
              <a:rPr sz="2100" dirty="0">
                <a:solidFill>
                  <a:srgbClr val="39629D"/>
                </a:solidFill>
                <a:latin typeface="Calibri"/>
                <a:cs typeface="Calibri"/>
              </a:rPr>
              <a:t>as</a:t>
            </a:r>
            <a:r>
              <a:rPr sz="2100" spc="-75" dirty="0">
                <a:solidFill>
                  <a:srgbClr val="39629D"/>
                </a:solidFill>
                <a:latin typeface="Calibri"/>
                <a:cs typeface="Calibri"/>
              </a:rPr>
              <a:t> </a:t>
            </a:r>
            <a:r>
              <a:rPr sz="2100" dirty="0">
                <a:solidFill>
                  <a:srgbClr val="39629D"/>
                </a:solidFill>
                <a:latin typeface="Calibri"/>
                <a:cs typeface="Calibri"/>
              </a:rPr>
              <a:t>otherwise</a:t>
            </a:r>
            <a:r>
              <a:rPr sz="2100" spc="-45" dirty="0">
                <a:solidFill>
                  <a:srgbClr val="39629D"/>
                </a:solidFill>
                <a:latin typeface="Calibri"/>
                <a:cs typeface="Calibri"/>
              </a:rPr>
              <a:t> </a:t>
            </a:r>
            <a:r>
              <a:rPr sz="2100" dirty="0">
                <a:solidFill>
                  <a:srgbClr val="39629D"/>
                </a:solidFill>
                <a:latin typeface="Calibri"/>
                <a:cs typeface="Calibri"/>
              </a:rPr>
              <a:t>allowed</a:t>
            </a:r>
            <a:r>
              <a:rPr sz="2100" spc="-45" dirty="0">
                <a:solidFill>
                  <a:srgbClr val="39629D"/>
                </a:solidFill>
                <a:latin typeface="Calibri"/>
                <a:cs typeface="Calibri"/>
              </a:rPr>
              <a:t> </a:t>
            </a:r>
            <a:r>
              <a:rPr sz="2100" dirty="0">
                <a:solidFill>
                  <a:srgbClr val="39629D"/>
                </a:solidFill>
                <a:latin typeface="Calibri"/>
                <a:cs typeface="Calibri"/>
              </a:rPr>
              <a:t>by</a:t>
            </a:r>
            <a:r>
              <a:rPr sz="2100" spc="-65" dirty="0">
                <a:solidFill>
                  <a:srgbClr val="39629D"/>
                </a:solidFill>
                <a:latin typeface="Calibri"/>
                <a:cs typeface="Calibri"/>
              </a:rPr>
              <a:t> </a:t>
            </a:r>
            <a:r>
              <a:rPr sz="2100" dirty="0">
                <a:solidFill>
                  <a:srgbClr val="39629D"/>
                </a:solidFill>
                <a:latin typeface="Calibri"/>
                <a:cs typeface="Calibri"/>
              </a:rPr>
              <a:t>other</a:t>
            </a:r>
            <a:r>
              <a:rPr sz="2100" spc="-65" dirty="0">
                <a:solidFill>
                  <a:srgbClr val="39629D"/>
                </a:solidFill>
                <a:latin typeface="Calibri"/>
                <a:cs typeface="Calibri"/>
              </a:rPr>
              <a:t> </a:t>
            </a:r>
            <a:r>
              <a:rPr sz="2100" dirty="0">
                <a:solidFill>
                  <a:srgbClr val="39629D"/>
                </a:solidFill>
                <a:latin typeface="Calibri"/>
                <a:cs typeface="Calibri"/>
              </a:rPr>
              <a:t>provisions</a:t>
            </a:r>
            <a:r>
              <a:rPr sz="2100" spc="-25" dirty="0">
                <a:solidFill>
                  <a:srgbClr val="39629D"/>
                </a:solidFill>
                <a:latin typeface="Calibri"/>
                <a:cs typeface="Calibri"/>
              </a:rPr>
              <a:t> </a:t>
            </a:r>
            <a:r>
              <a:rPr sz="2100" spc="-10" dirty="0">
                <a:solidFill>
                  <a:srgbClr val="39629D"/>
                </a:solidFill>
                <a:latin typeface="Calibri"/>
                <a:cs typeface="Calibri"/>
              </a:rPr>
              <a:t>herein;</a:t>
            </a:r>
            <a:endParaRPr sz="2100">
              <a:latin typeface="Calibri"/>
              <a:cs typeface="Calibri"/>
            </a:endParaRPr>
          </a:p>
          <a:p>
            <a:pPr marL="268605" indent="-255904">
              <a:lnSpc>
                <a:spcPct val="100000"/>
              </a:lnSpc>
              <a:spcBef>
                <a:spcPts val="2330"/>
              </a:spcBef>
              <a:buClr>
                <a:srgbClr val="DA1F28"/>
              </a:buClr>
              <a:buSzPct val="66666"/>
              <a:buFont typeface="Wingdings 3"/>
              <a:buChar char=""/>
              <a:tabLst>
                <a:tab pos="268605" algn="l"/>
              </a:tabLst>
            </a:pPr>
            <a:r>
              <a:rPr sz="2100" dirty="0">
                <a:solidFill>
                  <a:srgbClr val="39629D"/>
                </a:solidFill>
                <a:latin typeface="Calibri"/>
                <a:cs typeface="Calibri"/>
              </a:rPr>
              <a:t>Medical</a:t>
            </a:r>
            <a:r>
              <a:rPr sz="2100" spc="-65" dirty="0">
                <a:solidFill>
                  <a:srgbClr val="39629D"/>
                </a:solidFill>
                <a:latin typeface="Calibri"/>
                <a:cs typeface="Calibri"/>
              </a:rPr>
              <a:t> </a:t>
            </a:r>
            <a:r>
              <a:rPr sz="2100" dirty="0">
                <a:solidFill>
                  <a:srgbClr val="39629D"/>
                </a:solidFill>
                <a:latin typeface="Calibri"/>
                <a:cs typeface="Calibri"/>
              </a:rPr>
              <a:t>care,</a:t>
            </a:r>
            <a:r>
              <a:rPr sz="2100" spc="-75" dirty="0">
                <a:solidFill>
                  <a:srgbClr val="39629D"/>
                </a:solidFill>
                <a:latin typeface="Calibri"/>
                <a:cs typeface="Calibri"/>
              </a:rPr>
              <a:t> </a:t>
            </a:r>
            <a:r>
              <a:rPr sz="2100" spc="-10" dirty="0">
                <a:solidFill>
                  <a:srgbClr val="39629D"/>
                </a:solidFill>
                <a:latin typeface="Calibri"/>
                <a:cs typeface="Calibri"/>
              </a:rPr>
              <a:t>except</a:t>
            </a:r>
            <a:r>
              <a:rPr sz="2100" spc="-60" dirty="0">
                <a:solidFill>
                  <a:srgbClr val="39629D"/>
                </a:solidFill>
                <a:latin typeface="Calibri"/>
                <a:cs typeface="Calibri"/>
              </a:rPr>
              <a:t> </a:t>
            </a:r>
            <a:r>
              <a:rPr sz="2100" dirty="0">
                <a:solidFill>
                  <a:srgbClr val="39629D"/>
                </a:solidFill>
                <a:latin typeface="Calibri"/>
                <a:cs typeface="Calibri"/>
              </a:rPr>
              <a:t>as</a:t>
            </a:r>
            <a:r>
              <a:rPr sz="2100" spc="-70" dirty="0">
                <a:solidFill>
                  <a:srgbClr val="39629D"/>
                </a:solidFill>
                <a:latin typeface="Calibri"/>
                <a:cs typeface="Calibri"/>
              </a:rPr>
              <a:t> </a:t>
            </a:r>
            <a:r>
              <a:rPr sz="2100" dirty="0">
                <a:solidFill>
                  <a:srgbClr val="39629D"/>
                </a:solidFill>
                <a:latin typeface="Calibri"/>
                <a:cs typeface="Calibri"/>
              </a:rPr>
              <a:t>otherwise</a:t>
            </a:r>
            <a:r>
              <a:rPr sz="2100" spc="-45" dirty="0">
                <a:solidFill>
                  <a:srgbClr val="39629D"/>
                </a:solidFill>
                <a:latin typeface="Calibri"/>
                <a:cs typeface="Calibri"/>
              </a:rPr>
              <a:t> </a:t>
            </a:r>
            <a:r>
              <a:rPr sz="2100" dirty="0">
                <a:solidFill>
                  <a:srgbClr val="39629D"/>
                </a:solidFill>
                <a:latin typeface="Calibri"/>
                <a:cs typeface="Calibri"/>
              </a:rPr>
              <a:t>allowed</a:t>
            </a:r>
            <a:r>
              <a:rPr sz="2100" spc="-45" dirty="0">
                <a:solidFill>
                  <a:srgbClr val="39629D"/>
                </a:solidFill>
                <a:latin typeface="Calibri"/>
                <a:cs typeface="Calibri"/>
              </a:rPr>
              <a:t> </a:t>
            </a:r>
            <a:r>
              <a:rPr sz="2100" dirty="0">
                <a:solidFill>
                  <a:srgbClr val="39629D"/>
                </a:solidFill>
                <a:latin typeface="Calibri"/>
                <a:cs typeface="Calibri"/>
              </a:rPr>
              <a:t>by</a:t>
            </a:r>
            <a:r>
              <a:rPr sz="2100" spc="-75" dirty="0">
                <a:solidFill>
                  <a:srgbClr val="39629D"/>
                </a:solidFill>
                <a:latin typeface="Calibri"/>
                <a:cs typeface="Calibri"/>
              </a:rPr>
              <a:t> </a:t>
            </a:r>
            <a:r>
              <a:rPr sz="2100" dirty="0">
                <a:solidFill>
                  <a:srgbClr val="39629D"/>
                </a:solidFill>
                <a:latin typeface="Calibri"/>
                <a:cs typeface="Calibri"/>
              </a:rPr>
              <a:t>other</a:t>
            </a:r>
            <a:r>
              <a:rPr sz="2100" spc="-65" dirty="0">
                <a:solidFill>
                  <a:srgbClr val="39629D"/>
                </a:solidFill>
                <a:latin typeface="Calibri"/>
                <a:cs typeface="Calibri"/>
              </a:rPr>
              <a:t> </a:t>
            </a:r>
            <a:r>
              <a:rPr sz="2100" dirty="0">
                <a:solidFill>
                  <a:srgbClr val="39629D"/>
                </a:solidFill>
                <a:latin typeface="Calibri"/>
                <a:cs typeface="Calibri"/>
              </a:rPr>
              <a:t>provisions</a:t>
            </a:r>
            <a:r>
              <a:rPr sz="2100" spc="-30" dirty="0">
                <a:solidFill>
                  <a:srgbClr val="39629D"/>
                </a:solidFill>
                <a:latin typeface="Calibri"/>
                <a:cs typeface="Calibri"/>
              </a:rPr>
              <a:t> </a:t>
            </a:r>
            <a:r>
              <a:rPr sz="2100" spc="-10" dirty="0">
                <a:solidFill>
                  <a:srgbClr val="39629D"/>
                </a:solidFill>
                <a:latin typeface="Calibri"/>
                <a:cs typeface="Calibri"/>
              </a:rPr>
              <a:t>herein;</a:t>
            </a:r>
            <a:endParaRPr sz="2100">
              <a:latin typeface="Calibri"/>
              <a:cs typeface="Calibri"/>
            </a:endParaRPr>
          </a:p>
          <a:p>
            <a:pPr>
              <a:lnSpc>
                <a:spcPct val="100000"/>
              </a:lnSpc>
              <a:spcBef>
                <a:spcPts val="225"/>
              </a:spcBef>
              <a:buClr>
                <a:srgbClr val="DA1F28"/>
              </a:buClr>
              <a:buFont typeface="Wingdings 3"/>
              <a:buChar char=""/>
            </a:pPr>
            <a:endParaRPr sz="2100">
              <a:latin typeface="Calibri"/>
              <a:cs typeface="Calibri"/>
            </a:endParaRPr>
          </a:p>
          <a:p>
            <a:pPr marL="268605" marR="402590" indent="-256540">
              <a:lnSpc>
                <a:spcPts val="2020"/>
              </a:lnSpc>
              <a:buClr>
                <a:srgbClr val="DA1F28"/>
              </a:buClr>
              <a:buSzPct val="66666"/>
              <a:buFont typeface="Wingdings 3"/>
              <a:buChar char=""/>
              <a:tabLst>
                <a:tab pos="268605" algn="l"/>
              </a:tabLst>
            </a:pPr>
            <a:r>
              <a:rPr sz="2100" dirty="0">
                <a:solidFill>
                  <a:srgbClr val="39629D"/>
                </a:solidFill>
                <a:latin typeface="Calibri"/>
                <a:cs typeface="Calibri"/>
              </a:rPr>
              <a:t>Salaries</a:t>
            </a:r>
            <a:r>
              <a:rPr sz="2100" spc="-45" dirty="0">
                <a:solidFill>
                  <a:srgbClr val="39629D"/>
                </a:solidFill>
                <a:latin typeface="Calibri"/>
                <a:cs typeface="Calibri"/>
              </a:rPr>
              <a:t> </a:t>
            </a:r>
            <a:r>
              <a:rPr sz="2100" dirty="0">
                <a:solidFill>
                  <a:srgbClr val="39629D"/>
                </a:solidFill>
                <a:latin typeface="Calibri"/>
                <a:cs typeface="Calibri"/>
              </a:rPr>
              <a:t>and</a:t>
            </a:r>
            <a:r>
              <a:rPr sz="2100" spc="-60" dirty="0">
                <a:solidFill>
                  <a:srgbClr val="39629D"/>
                </a:solidFill>
                <a:latin typeface="Calibri"/>
                <a:cs typeface="Calibri"/>
              </a:rPr>
              <a:t> </a:t>
            </a:r>
            <a:r>
              <a:rPr sz="2100" dirty="0">
                <a:solidFill>
                  <a:srgbClr val="39629D"/>
                </a:solidFill>
                <a:latin typeface="Calibri"/>
                <a:cs typeface="Calibri"/>
              </a:rPr>
              <a:t>expenses</a:t>
            </a:r>
            <a:r>
              <a:rPr sz="2100" spc="-35" dirty="0">
                <a:solidFill>
                  <a:srgbClr val="39629D"/>
                </a:solidFill>
                <a:latin typeface="Calibri"/>
                <a:cs typeface="Calibri"/>
              </a:rPr>
              <a:t> </a:t>
            </a:r>
            <a:r>
              <a:rPr sz="2100" dirty="0">
                <a:solidFill>
                  <a:srgbClr val="39629D"/>
                </a:solidFill>
                <a:latin typeface="Calibri"/>
                <a:cs typeface="Calibri"/>
              </a:rPr>
              <a:t>of</a:t>
            </a:r>
            <a:r>
              <a:rPr sz="2100" spc="-50" dirty="0">
                <a:solidFill>
                  <a:srgbClr val="39629D"/>
                </a:solidFill>
                <a:latin typeface="Calibri"/>
                <a:cs typeface="Calibri"/>
              </a:rPr>
              <a:t> </a:t>
            </a:r>
            <a:r>
              <a:rPr sz="2100" dirty="0">
                <a:solidFill>
                  <a:srgbClr val="39629D"/>
                </a:solidFill>
                <a:latin typeface="Calibri"/>
                <a:cs typeface="Calibri"/>
              </a:rPr>
              <a:t>management,</a:t>
            </a:r>
            <a:r>
              <a:rPr sz="2100" spc="-75" dirty="0">
                <a:solidFill>
                  <a:srgbClr val="39629D"/>
                </a:solidFill>
                <a:latin typeface="Calibri"/>
                <a:cs typeface="Calibri"/>
              </a:rPr>
              <a:t> </a:t>
            </a:r>
            <a:r>
              <a:rPr sz="2100" dirty="0">
                <a:solidFill>
                  <a:srgbClr val="39629D"/>
                </a:solidFill>
                <a:latin typeface="Calibri"/>
                <a:cs typeface="Calibri"/>
              </a:rPr>
              <a:t>board</a:t>
            </a:r>
            <a:r>
              <a:rPr sz="2100" spc="-60" dirty="0">
                <a:solidFill>
                  <a:srgbClr val="39629D"/>
                </a:solidFill>
                <a:latin typeface="Calibri"/>
                <a:cs typeface="Calibri"/>
              </a:rPr>
              <a:t> </a:t>
            </a:r>
            <a:r>
              <a:rPr sz="2100" dirty="0">
                <a:solidFill>
                  <a:srgbClr val="39629D"/>
                </a:solidFill>
                <a:latin typeface="Calibri"/>
                <a:cs typeface="Calibri"/>
              </a:rPr>
              <a:t>members,</a:t>
            </a:r>
            <a:r>
              <a:rPr sz="2100" spc="-35" dirty="0">
                <a:solidFill>
                  <a:srgbClr val="39629D"/>
                </a:solidFill>
                <a:latin typeface="Calibri"/>
                <a:cs typeface="Calibri"/>
              </a:rPr>
              <a:t> </a:t>
            </a:r>
            <a:r>
              <a:rPr sz="2100" dirty="0">
                <a:solidFill>
                  <a:srgbClr val="39629D"/>
                </a:solidFill>
                <a:latin typeface="Calibri"/>
                <a:cs typeface="Calibri"/>
              </a:rPr>
              <a:t>and</a:t>
            </a:r>
            <a:r>
              <a:rPr sz="2100" spc="-70" dirty="0">
                <a:solidFill>
                  <a:srgbClr val="39629D"/>
                </a:solidFill>
                <a:latin typeface="Calibri"/>
                <a:cs typeface="Calibri"/>
              </a:rPr>
              <a:t> </a:t>
            </a:r>
            <a:r>
              <a:rPr sz="2100" spc="-10" dirty="0">
                <a:solidFill>
                  <a:srgbClr val="39629D"/>
                </a:solidFill>
                <a:latin typeface="Calibri"/>
                <a:cs typeface="Calibri"/>
              </a:rPr>
              <a:t>other administrators,</a:t>
            </a:r>
            <a:r>
              <a:rPr sz="2100" spc="-75" dirty="0">
                <a:solidFill>
                  <a:srgbClr val="39629D"/>
                </a:solidFill>
                <a:latin typeface="Calibri"/>
                <a:cs typeface="Calibri"/>
              </a:rPr>
              <a:t> </a:t>
            </a:r>
            <a:r>
              <a:rPr sz="2100" spc="-10" dirty="0">
                <a:solidFill>
                  <a:srgbClr val="39629D"/>
                </a:solidFill>
                <a:latin typeface="Calibri"/>
                <a:cs typeface="Calibri"/>
              </a:rPr>
              <a:t>except</a:t>
            </a:r>
            <a:r>
              <a:rPr sz="2100" spc="-85" dirty="0">
                <a:solidFill>
                  <a:srgbClr val="39629D"/>
                </a:solidFill>
                <a:latin typeface="Calibri"/>
                <a:cs typeface="Calibri"/>
              </a:rPr>
              <a:t> </a:t>
            </a:r>
            <a:r>
              <a:rPr sz="2100" dirty="0">
                <a:solidFill>
                  <a:srgbClr val="39629D"/>
                </a:solidFill>
                <a:latin typeface="Calibri"/>
                <a:cs typeface="Calibri"/>
              </a:rPr>
              <a:t>as</a:t>
            </a:r>
            <a:r>
              <a:rPr sz="2100" spc="-90" dirty="0">
                <a:solidFill>
                  <a:srgbClr val="39629D"/>
                </a:solidFill>
                <a:latin typeface="Calibri"/>
                <a:cs typeface="Calibri"/>
              </a:rPr>
              <a:t> </a:t>
            </a:r>
            <a:r>
              <a:rPr sz="2100" dirty="0">
                <a:solidFill>
                  <a:srgbClr val="39629D"/>
                </a:solidFill>
                <a:latin typeface="Calibri"/>
                <a:cs typeface="Calibri"/>
              </a:rPr>
              <a:t>specifically</a:t>
            </a:r>
            <a:r>
              <a:rPr sz="2100" spc="-70" dirty="0">
                <a:solidFill>
                  <a:srgbClr val="39629D"/>
                </a:solidFill>
                <a:latin typeface="Calibri"/>
                <a:cs typeface="Calibri"/>
              </a:rPr>
              <a:t> </a:t>
            </a:r>
            <a:r>
              <a:rPr sz="2100" dirty="0">
                <a:solidFill>
                  <a:srgbClr val="39629D"/>
                </a:solidFill>
                <a:latin typeface="Calibri"/>
                <a:cs typeface="Calibri"/>
              </a:rPr>
              <a:t>allowed</a:t>
            </a:r>
            <a:r>
              <a:rPr sz="2100" spc="-70" dirty="0">
                <a:solidFill>
                  <a:srgbClr val="39629D"/>
                </a:solidFill>
                <a:latin typeface="Calibri"/>
                <a:cs typeface="Calibri"/>
              </a:rPr>
              <a:t> </a:t>
            </a:r>
            <a:r>
              <a:rPr sz="2100" dirty="0">
                <a:solidFill>
                  <a:srgbClr val="39629D"/>
                </a:solidFill>
                <a:latin typeface="Calibri"/>
                <a:cs typeface="Calibri"/>
              </a:rPr>
              <a:t>elsewhere</a:t>
            </a:r>
            <a:r>
              <a:rPr sz="2100" spc="-60" dirty="0">
                <a:solidFill>
                  <a:srgbClr val="39629D"/>
                </a:solidFill>
                <a:latin typeface="Calibri"/>
                <a:cs typeface="Calibri"/>
              </a:rPr>
              <a:t> </a:t>
            </a:r>
            <a:r>
              <a:rPr sz="2100" spc="-10" dirty="0">
                <a:solidFill>
                  <a:srgbClr val="39629D"/>
                </a:solidFill>
                <a:latin typeface="Calibri"/>
                <a:cs typeface="Calibri"/>
              </a:rPr>
              <a:t>herein;</a:t>
            </a:r>
            <a:endParaRPr sz="2100">
              <a:latin typeface="Calibri"/>
              <a:cs typeface="Calibri"/>
            </a:endParaRPr>
          </a:p>
          <a:p>
            <a:pPr>
              <a:lnSpc>
                <a:spcPct val="100000"/>
              </a:lnSpc>
              <a:spcBef>
                <a:spcPts val="270"/>
              </a:spcBef>
              <a:buClr>
                <a:srgbClr val="DA1F28"/>
              </a:buClr>
              <a:buFont typeface="Wingdings 3"/>
              <a:buChar char=""/>
            </a:pPr>
            <a:endParaRPr sz="2100">
              <a:latin typeface="Calibri"/>
              <a:cs typeface="Calibri"/>
            </a:endParaRPr>
          </a:p>
          <a:p>
            <a:pPr marL="268605" marR="5080" indent="-256540">
              <a:lnSpc>
                <a:spcPct val="80000"/>
              </a:lnSpc>
              <a:buClr>
                <a:srgbClr val="DA1F28"/>
              </a:buClr>
              <a:buSzPct val="66666"/>
              <a:buFont typeface="Wingdings 3"/>
              <a:buChar char=""/>
              <a:tabLst>
                <a:tab pos="268605" algn="l"/>
              </a:tabLst>
            </a:pPr>
            <a:r>
              <a:rPr sz="2100" spc="-25" dirty="0">
                <a:solidFill>
                  <a:srgbClr val="39629D"/>
                </a:solidFill>
                <a:latin typeface="Calibri"/>
                <a:cs typeface="Calibri"/>
              </a:rPr>
              <a:t>Trinkets</a:t>
            </a:r>
            <a:r>
              <a:rPr sz="2100" spc="-55" dirty="0">
                <a:solidFill>
                  <a:srgbClr val="39629D"/>
                </a:solidFill>
                <a:latin typeface="Calibri"/>
                <a:cs typeface="Calibri"/>
              </a:rPr>
              <a:t> </a:t>
            </a:r>
            <a:r>
              <a:rPr sz="2100" dirty="0">
                <a:solidFill>
                  <a:srgbClr val="39629D"/>
                </a:solidFill>
                <a:latin typeface="Calibri"/>
                <a:cs typeface="Calibri"/>
              </a:rPr>
              <a:t>(items</a:t>
            </a:r>
            <a:r>
              <a:rPr sz="2100" spc="-50" dirty="0">
                <a:solidFill>
                  <a:srgbClr val="39629D"/>
                </a:solidFill>
                <a:latin typeface="Calibri"/>
                <a:cs typeface="Calibri"/>
              </a:rPr>
              <a:t> </a:t>
            </a:r>
            <a:r>
              <a:rPr sz="2100" dirty="0">
                <a:solidFill>
                  <a:srgbClr val="39629D"/>
                </a:solidFill>
                <a:latin typeface="Calibri"/>
                <a:cs typeface="Calibri"/>
              </a:rPr>
              <a:t>such</a:t>
            </a:r>
            <a:r>
              <a:rPr sz="2100" spc="-65" dirty="0">
                <a:solidFill>
                  <a:srgbClr val="39629D"/>
                </a:solidFill>
                <a:latin typeface="Calibri"/>
                <a:cs typeface="Calibri"/>
              </a:rPr>
              <a:t> </a:t>
            </a:r>
            <a:r>
              <a:rPr sz="2100" dirty="0">
                <a:solidFill>
                  <a:srgbClr val="39629D"/>
                </a:solidFill>
                <a:latin typeface="Calibri"/>
                <a:cs typeface="Calibri"/>
              </a:rPr>
              <a:t>as</a:t>
            </a:r>
            <a:r>
              <a:rPr sz="2100" spc="-65" dirty="0">
                <a:solidFill>
                  <a:srgbClr val="39629D"/>
                </a:solidFill>
                <a:latin typeface="Calibri"/>
                <a:cs typeface="Calibri"/>
              </a:rPr>
              <a:t> </a:t>
            </a:r>
            <a:r>
              <a:rPr sz="2100" dirty="0">
                <a:solidFill>
                  <a:srgbClr val="39629D"/>
                </a:solidFill>
                <a:latin typeface="Calibri"/>
                <a:cs typeface="Calibri"/>
              </a:rPr>
              <a:t>hats,</a:t>
            </a:r>
            <a:r>
              <a:rPr sz="2100" spc="-60" dirty="0">
                <a:solidFill>
                  <a:srgbClr val="39629D"/>
                </a:solidFill>
                <a:latin typeface="Calibri"/>
                <a:cs typeface="Calibri"/>
              </a:rPr>
              <a:t> </a:t>
            </a:r>
            <a:r>
              <a:rPr sz="2100" dirty="0">
                <a:solidFill>
                  <a:srgbClr val="39629D"/>
                </a:solidFill>
                <a:latin typeface="Calibri"/>
                <a:cs typeface="Calibri"/>
              </a:rPr>
              <a:t>mugs,</a:t>
            </a:r>
            <a:r>
              <a:rPr sz="2100" spc="-65" dirty="0">
                <a:solidFill>
                  <a:srgbClr val="39629D"/>
                </a:solidFill>
                <a:latin typeface="Calibri"/>
                <a:cs typeface="Calibri"/>
              </a:rPr>
              <a:t> </a:t>
            </a:r>
            <a:r>
              <a:rPr sz="2100" dirty="0">
                <a:solidFill>
                  <a:srgbClr val="39629D"/>
                </a:solidFill>
                <a:latin typeface="Calibri"/>
                <a:cs typeface="Calibri"/>
              </a:rPr>
              <a:t>portfolios,</a:t>
            </a:r>
            <a:r>
              <a:rPr sz="2100" spc="-10" dirty="0">
                <a:solidFill>
                  <a:srgbClr val="39629D"/>
                </a:solidFill>
                <a:latin typeface="Calibri"/>
                <a:cs typeface="Calibri"/>
              </a:rPr>
              <a:t> </a:t>
            </a:r>
            <a:r>
              <a:rPr sz="2100" dirty="0">
                <a:solidFill>
                  <a:srgbClr val="39629D"/>
                </a:solidFill>
                <a:latin typeface="Calibri"/>
                <a:cs typeface="Calibri"/>
              </a:rPr>
              <a:t>t-shirts,</a:t>
            </a:r>
            <a:r>
              <a:rPr sz="2100" spc="-65" dirty="0">
                <a:solidFill>
                  <a:srgbClr val="39629D"/>
                </a:solidFill>
                <a:latin typeface="Calibri"/>
                <a:cs typeface="Calibri"/>
              </a:rPr>
              <a:t> </a:t>
            </a:r>
            <a:r>
              <a:rPr sz="2100" dirty="0">
                <a:solidFill>
                  <a:srgbClr val="39629D"/>
                </a:solidFill>
                <a:latin typeface="Calibri"/>
                <a:cs typeface="Calibri"/>
              </a:rPr>
              <a:t>coins,</a:t>
            </a:r>
            <a:r>
              <a:rPr sz="2100" spc="-40" dirty="0">
                <a:solidFill>
                  <a:srgbClr val="39629D"/>
                </a:solidFill>
                <a:latin typeface="Calibri"/>
                <a:cs typeface="Calibri"/>
              </a:rPr>
              <a:t> </a:t>
            </a:r>
            <a:r>
              <a:rPr sz="2100" dirty="0">
                <a:solidFill>
                  <a:srgbClr val="39629D"/>
                </a:solidFill>
                <a:latin typeface="Calibri"/>
                <a:cs typeface="Calibri"/>
              </a:rPr>
              <a:t>gift</a:t>
            </a:r>
            <a:r>
              <a:rPr sz="2100" spc="-50" dirty="0">
                <a:solidFill>
                  <a:srgbClr val="39629D"/>
                </a:solidFill>
                <a:latin typeface="Calibri"/>
                <a:cs typeface="Calibri"/>
              </a:rPr>
              <a:t> </a:t>
            </a:r>
            <a:r>
              <a:rPr sz="2100" spc="-10" dirty="0">
                <a:solidFill>
                  <a:srgbClr val="39629D"/>
                </a:solidFill>
                <a:latin typeface="Calibri"/>
                <a:cs typeface="Calibri"/>
              </a:rPr>
              <a:t>bags, </a:t>
            </a:r>
            <a:r>
              <a:rPr sz="2100" dirty="0">
                <a:solidFill>
                  <a:srgbClr val="39629D"/>
                </a:solidFill>
                <a:latin typeface="Calibri"/>
                <a:cs typeface="Calibri"/>
              </a:rPr>
              <a:t>etc.,</a:t>
            </a:r>
            <a:r>
              <a:rPr sz="2100" spc="-50" dirty="0">
                <a:solidFill>
                  <a:srgbClr val="39629D"/>
                </a:solidFill>
                <a:latin typeface="Calibri"/>
                <a:cs typeface="Calibri"/>
              </a:rPr>
              <a:t> </a:t>
            </a:r>
            <a:r>
              <a:rPr sz="2100" spc="-10" dirty="0">
                <a:solidFill>
                  <a:srgbClr val="39629D"/>
                </a:solidFill>
                <a:latin typeface="Calibri"/>
                <a:cs typeface="Calibri"/>
              </a:rPr>
              <a:t>regardless</a:t>
            </a:r>
            <a:r>
              <a:rPr sz="2100" spc="-25" dirty="0">
                <a:solidFill>
                  <a:srgbClr val="39629D"/>
                </a:solidFill>
                <a:latin typeface="Calibri"/>
                <a:cs typeface="Calibri"/>
              </a:rPr>
              <a:t> </a:t>
            </a:r>
            <a:r>
              <a:rPr sz="2100" dirty="0">
                <a:solidFill>
                  <a:srgbClr val="39629D"/>
                </a:solidFill>
                <a:latin typeface="Calibri"/>
                <a:cs typeface="Calibri"/>
              </a:rPr>
              <a:t>of</a:t>
            </a:r>
            <a:r>
              <a:rPr sz="2100" spc="-45" dirty="0">
                <a:solidFill>
                  <a:srgbClr val="39629D"/>
                </a:solidFill>
                <a:latin typeface="Calibri"/>
                <a:cs typeface="Calibri"/>
              </a:rPr>
              <a:t> </a:t>
            </a:r>
            <a:r>
              <a:rPr sz="2100" dirty="0">
                <a:solidFill>
                  <a:srgbClr val="39629D"/>
                </a:solidFill>
                <a:latin typeface="Calibri"/>
                <a:cs typeface="Calibri"/>
              </a:rPr>
              <a:t>whether</a:t>
            </a:r>
            <a:r>
              <a:rPr sz="2100" spc="-40" dirty="0">
                <a:solidFill>
                  <a:srgbClr val="39629D"/>
                </a:solidFill>
                <a:latin typeface="Calibri"/>
                <a:cs typeface="Calibri"/>
              </a:rPr>
              <a:t> </a:t>
            </a:r>
            <a:r>
              <a:rPr sz="2100" dirty="0">
                <a:solidFill>
                  <a:srgbClr val="39629D"/>
                </a:solidFill>
                <a:latin typeface="Calibri"/>
                <a:cs typeface="Calibri"/>
              </a:rPr>
              <a:t>they</a:t>
            </a:r>
            <a:r>
              <a:rPr sz="2100" spc="-50" dirty="0">
                <a:solidFill>
                  <a:srgbClr val="39629D"/>
                </a:solidFill>
                <a:latin typeface="Calibri"/>
                <a:cs typeface="Calibri"/>
              </a:rPr>
              <a:t> </a:t>
            </a:r>
            <a:r>
              <a:rPr sz="2100" dirty="0">
                <a:solidFill>
                  <a:srgbClr val="39629D"/>
                </a:solidFill>
                <a:latin typeface="Calibri"/>
                <a:cs typeface="Calibri"/>
              </a:rPr>
              <a:t>include</a:t>
            </a:r>
            <a:r>
              <a:rPr sz="2100" spc="-45" dirty="0">
                <a:solidFill>
                  <a:srgbClr val="39629D"/>
                </a:solidFill>
                <a:latin typeface="Calibri"/>
                <a:cs typeface="Calibri"/>
              </a:rPr>
              <a:t> </a:t>
            </a:r>
            <a:r>
              <a:rPr sz="2100" dirty="0">
                <a:solidFill>
                  <a:srgbClr val="39629D"/>
                </a:solidFill>
                <a:latin typeface="Calibri"/>
                <a:cs typeface="Calibri"/>
              </a:rPr>
              <a:t>the</a:t>
            </a:r>
            <a:r>
              <a:rPr sz="2100" spc="-55" dirty="0">
                <a:solidFill>
                  <a:srgbClr val="39629D"/>
                </a:solidFill>
                <a:latin typeface="Calibri"/>
                <a:cs typeface="Calibri"/>
              </a:rPr>
              <a:t> </a:t>
            </a:r>
            <a:r>
              <a:rPr sz="2100" spc="-10" dirty="0">
                <a:solidFill>
                  <a:srgbClr val="39629D"/>
                </a:solidFill>
                <a:latin typeface="Calibri"/>
                <a:cs typeface="Calibri"/>
              </a:rPr>
              <a:t>conference</a:t>
            </a:r>
            <a:r>
              <a:rPr sz="2100" spc="-30" dirty="0">
                <a:solidFill>
                  <a:srgbClr val="39629D"/>
                </a:solidFill>
                <a:latin typeface="Calibri"/>
                <a:cs typeface="Calibri"/>
              </a:rPr>
              <a:t> </a:t>
            </a:r>
            <a:r>
              <a:rPr sz="2100" dirty="0">
                <a:solidFill>
                  <a:srgbClr val="39629D"/>
                </a:solidFill>
                <a:latin typeface="Calibri"/>
                <a:cs typeface="Calibri"/>
              </a:rPr>
              <a:t>name</a:t>
            </a:r>
            <a:r>
              <a:rPr sz="2100" spc="-50" dirty="0">
                <a:solidFill>
                  <a:srgbClr val="39629D"/>
                </a:solidFill>
                <a:latin typeface="Calibri"/>
                <a:cs typeface="Calibri"/>
              </a:rPr>
              <a:t> </a:t>
            </a:r>
            <a:r>
              <a:rPr sz="2100" spc="-25" dirty="0">
                <a:solidFill>
                  <a:srgbClr val="39629D"/>
                </a:solidFill>
                <a:latin typeface="Calibri"/>
                <a:cs typeface="Calibri"/>
              </a:rPr>
              <a:t>or </a:t>
            </a:r>
            <a:r>
              <a:rPr sz="2100" spc="-20" dirty="0">
                <a:solidFill>
                  <a:srgbClr val="39629D"/>
                </a:solidFill>
                <a:latin typeface="Calibri"/>
                <a:cs typeface="Calibri"/>
              </a:rPr>
              <a:t>OJP/DOJ</a:t>
            </a:r>
            <a:r>
              <a:rPr sz="2100" spc="-60" dirty="0">
                <a:solidFill>
                  <a:srgbClr val="39629D"/>
                </a:solidFill>
                <a:latin typeface="Calibri"/>
                <a:cs typeface="Calibri"/>
              </a:rPr>
              <a:t> </a:t>
            </a:r>
            <a:r>
              <a:rPr sz="2100" dirty="0">
                <a:solidFill>
                  <a:srgbClr val="39629D"/>
                </a:solidFill>
                <a:latin typeface="Calibri"/>
                <a:cs typeface="Calibri"/>
              </a:rPr>
              <a:t>logo)</a:t>
            </a:r>
            <a:r>
              <a:rPr sz="2100" spc="-15" dirty="0">
                <a:solidFill>
                  <a:srgbClr val="39629D"/>
                </a:solidFill>
                <a:latin typeface="Calibri"/>
                <a:cs typeface="Calibri"/>
              </a:rPr>
              <a:t> </a:t>
            </a:r>
            <a:r>
              <a:rPr sz="2100" dirty="0">
                <a:solidFill>
                  <a:srgbClr val="39629D"/>
                </a:solidFill>
                <a:latin typeface="Calibri"/>
                <a:cs typeface="Calibri"/>
              </a:rPr>
              <a:t>must</a:t>
            </a:r>
            <a:r>
              <a:rPr sz="2100" spc="-45" dirty="0">
                <a:solidFill>
                  <a:srgbClr val="39629D"/>
                </a:solidFill>
                <a:latin typeface="Calibri"/>
                <a:cs typeface="Calibri"/>
              </a:rPr>
              <a:t> </a:t>
            </a:r>
            <a:r>
              <a:rPr sz="2100" dirty="0">
                <a:solidFill>
                  <a:srgbClr val="39629D"/>
                </a:solidFill>
                <a:latin typeface="Calibri"/>
                <a:cs typeface="Calibri"/>
              </a:rPr>
              <a:t>not</a:t>
            </a:r>
            <a:r>
              <a:rPr sz="2100" spc="-45" dirty="0">
                <a:solidFill>
                  <a:srgbClr val="39629D"/>
                </a:solidFill>
                <a:latin typeface="Calibri"/>
                <a:cs typeface="Calibri"/>
              </a:rPr>
              <a:t> </a:t>
            </a:r>
            <a:r>
              <a:rPr sz="2100" dirty="0">
                <a:solidFill>
                  <a:srgbClr val="39629D"/>
                </a:solidFill>
                <a:latin typeface="Calibri"/>
                <a:cs typeface="Calibri"/>
              </a:rPr>
              <a:t>be</a:t>
            </a:r>
            <a:r>
              <a:rPr sz="2100" spc="-40" dirty="0">
                <a:solidFill>
                  <a:srgbClr val="39629D"/>
                </a:solidFill>
                <a:latin typeface="Calibri"/>
                <a:cs typeface="Calibri"/>
              </a:rPr>
              <a:t> </a:t>
            </a:r>
            <a:r>
              <a:rPr sz="2100" dirty="0">
                <a:solidFill>
                  <a:srgbClr val="39629D"/>
                </a:solidFill>
                <a:latin typeface="Calibri"/>
                <a:cs typeface="Calibri"/>
              </a:rPr>
              <a:t>purchased</a:t>
            </a:r>
            <a:r>
              <a:rPr sz="2100" spc="-35" dirty="0">
                <a:solidFill>
                  <a:srgbClr val="39629D"/>
                </a:solidFill>
                <a:latin typeface="Calibri"/>
                <a:cs typeface="Calibri"/>
              </a:rPr>
              <a:t> </a:t>
            </a:r>
            <a:r>
              <a:rPr sz="2100" dirty="0">
                <a:solidFill>
                  <a:srgbClr val="39629D"/>
                </a:solidFill>
                <a:latin typeface="Calibri"/>
                <a:cs typeface="Calibri"/>
              </a:rPr>
              <a:t>with</a:t>
            </a:r>
            <a:r>
              <a:rPr sz="2100" spc="-50" dirty="0">
                <a:solidFill>
                  <a:srgbClr val="39629D"/>
                </a:solidFill>
                <a:latin typeface="Calibri"/>
                <a:cs typeface="Calibri"/>
              </a:rPr>
              <a:t> </a:t>
            </a:r>
            <a:r>
              <a:rPr sz="2100" dirty="0">
                <a:solidFill>
                  <a:srgbClr val="39629D"/>
                </a:solidFill>
                <a:latin typeface="Calibri"/>
                <a:cs typeface="Calibri"/>
              </a:rPr>
              <a:t>DOJ</a:t>
            </a:r>
            <a:r>
              <a:rPr sz="2100" spc="-55" dirty="0">
                <a:solidFill>
                  <a:srgbClr val="39629D"/>
                </a:solidFill>
                <a:latin typeface="Calibri"/>
                <a:cs typeface="Calibri"/>
              </a:rPr>
              <a:t> </a:t>
            </a:r>
            <a:r>
              <a:rPr sz="2100" dirty="0">
                <a:solidFill>
                  <a:srgbClr val="39629D"/>
                </a:solidFill>
                <a:latin typeface="Calibri"/>
                <a:cs typeface="Calibri"/>
              </a:rPr>
              <a:t>funds</a:t>
            </a:r>
            <a:r>
              <a:rPr sz="2100" spc="-45" dirty="0">
                <a:solidFill>
                  <a:srgbClr val="39629D"/>
                </a:solidFill>
                <a:latin typeface="Calibri"/>
                <a:cs typeface="Calibri"/>
              </a:rPr>
              <a:t> </a:t>
            </a:r>
            <a:r>
              <a:rPr sz="2100" dirty="0">
                <a:solidFill>
                  <a:srgbClr val="39629D"/>
                </a:solidFill>
                <a:latin typeface="Calibri"/>
                <a:cs typeface="Calibri"/>
              </a:rPr>
              <a:t>as</a:t>
            </a:r>
            <a:r>
              <a:rPr sz="2100" spc="-55" dirty="0">
                <a:solidFill>
                  <a:srgbClr val="39629D"/>
                </a:solidFill>
                <a:latin typeface="Calibri"/>
                <a:cs typeface="Calibri"/>
              </a:rPr>
              <a:t> </a:t>
            </a:r>
            <a:r>
              <a:rPr sz="2100" spc="-10" dirty="0">
                <a:solidFill>
                  <a:srgbClr val="39629D"/>
                </a:solidFill>
                <a:latin typeface="Calibri"/>
                <a:cs typeface="Calibri"/>
              </a:rPr>
              <a:t>giveaways</a:t>
            </a:r>
            <a:r>
              <a:rPr sz="2100" spc="-30" dirty="0">
                <a:solidFill>
                  <a:srgbClr val="39629D"/>
                </a:solidFill>
                <a:latin typeface="Calibri"/>
                <a:cs typeface="Calibri"/>
              </a:rPr>
              <a:t> </a:t>
            </a:r>
            <a:r>
              <a:rPr sz="2100" spc="-25" dirty="0">
                <a:solidFill>
                  <a:srgbClr val="39629D"/>
                </a:solidFill>
                <a:latin typeface="Calibri"/>
                <a:cs typeface="Calibri"/>
              </a:rPr>
              <a:t>for </a:t>
            </a:r>
            <a:r>
              <a:rPr sz="2100" dirty="0">
                <a:solidFill>
                  <a:srgbClr val="39629D"/>
                </a:solidFill>
                <a:latin typeface="Calibri"/>
                <a:cs typeface="Calibri"/>
              </a:rPr>
              <a:t>conferences.</a:t>
            </a:r>
            <a:r>
              <a:rPr sz="2100" spc="370" dirty="0">
                <a:solidFill>
                  <a:srgbClr val="39629D"/>
                </a:solidFill>
                <a:latin typeface="Calibri"/>
                <a:cs typeface="Calibri"/>
              </a:rPr>
              <a:t> </a:t>
            </a:r>
            <a:r>
              <a:rPr sz="2100" dirty="0">
                <a:solidFill>
                  <a:srgbClr val="39629D"/>
                </a:solidFill>
                <a:latin typeface="Calibri"/>
                <a:cs typeface="Calibri"/>
              </a:rPr>
              <a:t>Basic</a:t>
            </a:r>
            <a:r>
              <a:rPr sz="2100" spc="-55" dirty="0">
                <a:solidFill>
                  <a:srgbClr val="39629D"/>
                </a:solidFill>
                <a:latin typeface="Calibri"/>
                <a:cs typeface="Calibri"/>
              </a:rPr>
              <a:t> </a:t>
            </a:r>
            <a:r>
              <a:rPr sz="2100" dirty="0">
                <a:solidFill>
                  <a:srgbClr val="39629D"/>
                </a:solidFill>
                <a:latin typeface="Calibri"/>
                <a:cs typeface="Calibri"/>
              </a:rPr>
              <a:t>supplies</a:t>
            </a:r>
            <a:r>
              <a:rPr sz="2100" spc="-55" dirty="0">
                <a:solidFill>
                  <a:srgbClr val="39629D"/>
                </a:solidFill>
                <a:latin typeface="Calibri"/>
                <a:cs typeface="Calibri"/>
              </a:rPr>
              <a:t> </a:t>
            </a:r>
            <a:r>
              <a:rPr sz="2100" dirty="0">
                <a:solidFill>
                  <a:srgbClr val="39629D"/>
                </a:solidFill>
                <a:latin typeface="Calibri"/>
                <a:cs typeface="Calibri"/>
              </a:rPr>
              <a:t>that</a:t>
            </a:r>
            <a:r>
              <a:rPr sz="2100" spc="-70" dirty="0">
                <a:solidFill>
                  <a:srgbClr val="39629D"/>
                </a:solidFill>
                <a:latin typeface="Calibri"/>
                <a:cs typeface="Calibri"/>
              </a:rPr>
              <a:t> </a:t>
            </a:r>
            <a:r>
              <a:rPr sz="2100" dirty="0">
                <a:solidFill>
                  <a:srgbClr val="39629D"/>
                </a:solidFill>
                <a:latin typeface="Calibri"/>
                <a:cs typeface="Calibri"/>
              </a:rPr>
              <a:t>are</a:t>
            </a:r>
            <a:r>
              <a:rPr sz="2100" spc="-60" dirty="0">
                <a:solidFill>
                  <a:srgbClr val="39629D"/>
                </a:solidFill>
                <a:latin typeface="Calibri"/>
                <a:cs typeface="Calibri"/>
              </a:rPr>
              <a:t> </a:t>
            </a:r>
            <a:r>
              <a:rPr sz="2100" dirty="0">
                <a:solidFill>
                  <a:srgbClr val="39629D"/>
                </a:solidFill>
                <a:latin typeface="Calibri"/>
                <a:cs typeface="Calibri"/>
              </a:rPr>
              <a:t>necessary</a:t>
            </a:r>
            <a:r>
              <a:rPr sz="2100" spc="-50" dirty="0">
                <a:solidFill>
                  <a:srgbClr val="39629D"/>
                </a:solidFill>
                <a:latin typeface="Calibri"/>
                <a:cs typeface="Calibri"/>
              </a:rPr>
              <a:t> </a:t>
            </a:r>
            <a:r>
              <a:rPr sz="2100" dirty="0">
                <a:solidFill>
                  <a:srgbClr val="39629D"/>
                </a:solidFill>
                <a:latin typeface="Calibri"/>
                <a:cs typeface="Calibri"/>
              </a:rPr>
              <a:t>for</a:t>
            </a:r>
            <a:r>
              <a:rPr sz="2100" spc="-45" dirty="0">
                <a:solidFill>
                  <a:srgbClr val="39629D"/>
                </a:solidFill>
                <a:latin typeface="Calibri"/>
                <a:cs typeface="Calibri"/>
              </a:rPr>
              <a:t> </a:t>
            </a:r>
            <a:r>
              <a:rPr sz="2100" dirty="0">
                <a:solidFill>
                  <a:srgbClr val="39629D"/>
                </a:solidFill>
                <a:latin typeface="Calibri"/>
                <a:cs typeface="Calibri"/>
              </a:rPr>
              <a:t>use</a:t>
            </a:r>
            <a:r>
              <a:rPr sz="2100" spc="-45" dirty="0">
                <a:solidFill>
                  <a:srgbClr val="39629D"/>
                </a:solidFill>
                <a:latin typeface="Calibri"/>
                <a:cs typeface="Calibri"/>
              </a:rPr>
              <a:t> </a:t>
            </a:r>
            <a:r>
              <a:rPr sz="2100" dirty="0">
                <a:solidFill>
                  <a:srgbClr val="39629D"/>
                </a:solidFill>
                <a:latin typeface="Calibri"/>
                <a:cs typeface="Calibri"/>
              </a:rPr>
              <a:t>during</a:t>
            </a:r>
            <a:r>
              <a:rPr sz="2100" spc="-60" dirty="0">
                <a:solidFill>
                  <a:srgbClr val="39629D"/>
                </a:solidFill>
                <a:latin typeface="Calibri"/>
                <a:cs typeface="Calibri"/>
              </a:rPr>
              <a:t> </a:t>
            </a:r>
            <a:r>
              <a:rPr sz="2100" spc="-25" dirty="0">
                <a:solidFill>
                  <a:srgbClr val="39629D"/>
                </a:solidFill>
                <a:latin typeface="Calibri"/>
                <a:cs typeface="Calibri"/>
              </a:rPr>
              <a:t>the </a:t>
            </a:r>
            <a:r>
              <a:rPr sz="2100" spc="-10" dirty="0">
                <a:solidFill>
                  <a:srgbClr val="39629D"/>
                </a:solidFill>
                <a:latin typeface="Calibri"/>
                <a:cs typeface="Calibri"/>
              </a:rPr>
              <a:t>conference</a:t>
            </a:r>
            <a:r>
              <a:rPr sz="2100" spc="-50" dirty="0">
                <a:solidFill>
                  <a:srgbClr val="39629D"/>
                </a:solidFill>
                <a:latin typeface="Calibri"/>
                <a:cs typeface="Calibri"/>
              </a:rPr>
              <a:t> </a:t>
            </a:r>
            <a:r>
              <a:rPr sz="2100" dirty="0">
                <a:solidFill>
                  <a:srgbClr val="39629D"/>
                </a:solidFill>
                <a:latin typeface="Calibri"/>
                <a:cs typeface="Calibri"/>
              </a:rPr>
              <a:t>(e.g.,</a:t>
            </a:r>
            <a:r>
              <a:rPr sz="2100" spc="-40" dirty="0">
                <a:solidFill>
                  <a:srgbClr val="39629D"/>
                </a:solidFill>
                <a:latin typeface="Calibri"/>
                <a:cs typeface="Calibri"/>
              </a:rPr>
              <a:t> </a:t>
            </a:r>
            <a:r>
              <a:rPr sz="2100" spc="-10" dirty="0">
                <a:solidFill>
                  <a:srgbClr val="39629D"/>
                </a:solidFill>
                <a:latin typeface="Calibri"/>
                <a:cs typeface="Calibri"/>
              </a:rPr>
              <a:t>folders,</a:t>
            </a:r>
            <a:r>
              <a:rPr sz="2100" spc="-5" dirty="0">
                <a:solidFill>
                  <a:srgbClr val="39629D"/>
                </a:solidFill>
                <a:latin typeface="Calibri"/>
                <a:cs typeface="Calibri"/>
              </a:rPr>
              <a:t> </a:t>
            </a:r>
            <a:r>
              <a:rPr sz="2100" dirty="0">
                <a:solidFill>
                  <a:srgbClr val="39629D"/>
                </a:solidFill>
                <a:latin typeface="Calibri"/>
                <a:cs typeface="Calibri"/>
              </a:rPr>
              <a:t>name</a:t>
            </a:r>
            <a:r>
              <a:rPr sz="2100" spc="-60" dirty="0">
                <a:solidFill>
                  <a:srgbClr val="39629D"/>
                </a:solidFill>
                <a:latin typeface="Calibri"/>
                <a:cs typeface="Calibri"/>
              </a:rPr>
              <a:t> </a:t>
            </a:r>
            <a:r>
              <a:rPr sz="2100" dirty="0">
                <a:solidFill>
                  <a:srgbClr val="39629D"/>
                </a:solidFill>
                <a:latin typeface="Calibri"/>
                <a:cs typeface="Calibri"/>
              </a:rPr>
              <a:t>tags)</a:t>
            </a:r>
            <a:r>
              <a:rPr sz="2100" spc="-40" dirty="0">
                <a:solidFill>
                  <a:srgbClr val="39629D"/>
                </a:solidFill>
                <a:latin typeface="Calibri"/>
                <a:cs typeface="Calibri"/>
              </a:rPr>
              <a:t> </a:t>
            </a:r>
            <a:r>
              <a:rPr sz="2100" dirty="0">
                <a:solidFill>
                  <a:srgbClr val="39629D"/>
                </a:solidFill>
                <a:latin typeface="Calibri"/>
                <a:cs typeface="Calibri"/>
              </a:rPr>
              <a:t>may</a:t>
            </a:r>
            <a:r>
              <a:rPr sz="2100" spc="-65" dirty="0">
                <a:solidFill>
                  <a:srgbClr val="39629D"/>
                </a:solidFill>
                <a:latin typeface="Calibri"/>
                <a:cs typeface="Calibri"/>
              </a:rPr>
              <a:t> </a:t>
            </a:r>
            <a:r>
              <a:rPr sz="2100" dirty="0">
                <a:solidFill>
                  <a:srgbClr val="39629D"/>
                </a:solidFill>
                <a:latin typeface="Calibri"/>
                <a:cs typeface="Calibri"/>
              </a:rPr>
              <a:t>be</a:t>
            </a:r>
            <a:r>
              <a:rPr sz="2100" spc="-40" dirty="0">
                <a:solidFill>
                  <a:srgbClr val="39629D"/>
                </a:solidFill>
                <a:latin typeface="Calibri"/>
                <a:cs typeface="Calibri"/>
              </a:rPr>
              <a:t> </a:t>
            </a:r>
            <a:r>
              <a:rPr sz="2100" spc="-10" dirty="0">
                <a:solidFill>
                  <a:srgbClr val="39629D"/>
                </a:solidFill>
                <a:latin typeface="Calibri"/>
                <a:cs typeface="Calibri"/>
              </a:rPr>
              <a:t>purchased.</a:t>
            </a:r>
            <a:endParaRPr sz="2100">
              <a:latin typeface="Calibri"/>
              <a:cs typeface="Calibri"/>
            </a:endParaRPr>
          </a:p>
        </p:txBody>
      </p:sp>
      <p:pic>
        <p:nvPicPr>
          <p:cNvPr id="3" name="object 3"/>
          <p:cNvPicPr/>
          <p:nvPr/>
        </p:nvPicPr>
        <p:blipFill>
          <a:blip r:embed="rId2" cstate="print"/>
          <a:stretch>
            <a:fillRect/>
          </a:stretch>
        </p:blipFill>
        <p:spPr>
          <a:xfrm>
            <a:off x="559308" y="659892"/>
            <a:ext cx="4832604" cy="408431"/>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24</a:t>
            </a:fld>
            <a:endParaRPr spc="-25" dirty="0"/>
          </a:p>
        </p:txBody>
      </p:sp>
      <p:sp>
        <p:nvSpPr>
          <p:cNvPr id="8" name="Date Placeholder 7">
            <a:extLst>
              <a:ext uri="{FF2B5EF4-FFF2-40B4-BE49-F238E27FC236}">
                <a16:creationId xmlns:a16="http://schemas.microsoft.com/office/drawing/2014/main" id="{52BEEABB-E092-1296-DEE6-DB3969F4A17F}"/>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96AD7783-DEC9-E80C-72C2-2B3F870B0DAB}"/>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668" y="1493011"/>
            <a:ext cx="7916545" cy="4343400"/>
          </a:xfrm>
          <a:prstGeom prst="rect">
            <a:avLst/>
          </a:prstGeom>
        </p:spPr>
        <p:txBody>
          <a:bodyPr vert="horz" wrap="square" lIns="0" tIns="12700" rIns="0" bIns="0" rtlCol="0">
            <a:spAutoFit/>
          </a:bodyPr>
          <a:lstStyle/>
          <a:p>
            <a:pPr marL="12700" marR="167640">
              <a:lnSpc>
                <a:spcPct val="100000"/>
              </a:lnSpc>
              <a:spcBef>
                <a:spcPts val="100"/>
              </a:spcBef>
            </a:pPr>
            <a:r>
              <a:rPr sz="2700" dirty="0">
                <a:solidFill>
                  <a:srgbClr val="39629D"/>
                </a:solidFill>
                <a:latin typeface="Calibri"/>
                <a:cs typeface="Calibri"/>
              </a:rPr>
              <a:t>Read</a:t>
            </a:r>
            <a:r>
              <a:rPr sz="2700" spc="-75" dirty="0">
                <a:solidFill>
                  <a:srgbClr val="39629D"/>
                </a:solidFill>
                <a:latin typeface="Calibri"/>
                <a:cs typeface="Calibri"/>
              </a:rPr>
              <a:t> </a:t>
            </a:r>
            <a:r>
              <a:rPr sz="2700" dirty="0">
                <a:solidFill>
                  <a:srgbClr val="39629D"/>
                </a:solidFill>
                <a:latin typeface="Calibri"/>
                <a:cs typeface="Calibri"/>
              </a:rPr>
              <a:t>the</a:t>
            </a:r>
            <a:r>
              <a:rPr sz="2700" spc="-45" dirty="0">
                <a:solidFill>
                  <a:srgbClr val="39629D"/>
                </a:solidFill>
                <a:latin typeface="Calibri"/>
                <a:cs typeface="Calibri"/>
              </a:rPr>
              <a:t> </a:t>
            </a:r>
            <a:r>
              <a:rPr sz="2700" spc="-20" dirty="0">
                <a:solidFill>
                  <a:srgbClr val="39629D"/>
                </a:solidFill>
                <a:latin typeface="Calibri"/>
                <a:cs typeface="Calibri"/>
              </a:rPr>
              <a:t>RFA</a:t>
            </a:r>
            <a:r>
              <a:rPr sz="2700" spc="-50" dirty="0">
                <a:solidFill>
                  <a:srgbClr val="39629D"/>
                </a:solidFill>
                <a:latin typeface="Calibri"/>
                <a:cs typeface="Calibri"/>
              </a:rPr>
              <a:t> </a:t>
            </a:r>
            <a:r>
              <a:rPr sz="2700" dirty="0">
                <a:solidFill>
                  <a:srgbClr val="39629D"/>
                </a:solidFill>
                <a:latin typeface="Calibri"/>
                <a:cs typeface="Calibri"/>
              </a:rPr>
              <a:t>–</a:t>
            </a:r>
            <a:r>
              <a:rPr sz="2700" spc="-35" dirty="0">
                <a:solidFill>
                  <a:srgbClr val="39629D"/>
                </a:solidFill>
                <a:latin typeface="Calibri"/>
                <a:cs typeface="Calibri"/>
              </a:rPr>
              <a:t> </a:t>
            </a:r>
            <a:r>
              <a:rPr sz="2700" dirty="0">
                <a:solidFill>
                  <a:srgbClr val="39629D"/>
                </a:solidFill>
                <a:latin typeface="Calibri"/>
                <a:cs typeface="Calibri"/>
              </a:rPr>
              <a:t>there</a:t>
            </a:r>
            <a:r>
              <a:rPr sz="2700" spc="-60" dirty="0">
                <a:solidFill>
                  <a:srgbClr val="39629D"/>
                </a:solidFill>
                <a:latin typeface="Calibri"/>
                <a:cs typeface="Calibri"/>
              </a:rPr>
              <a:t> </a:t>
            </a:r>
            <a:r>
              <a:rPr sz="2700" dirty="0">
                <a:solidFill>
                  <a:srgbClr val="39629D"/>
                </a:solidFill>
                <a:latin typeface="Calibri"/>
                <a:cs typeface="Calibri"/>
              </a:rPr>
              <a:t>has</a:t>
            </a:r>
            <a:r>
              <a:rPr sz="2700" spc="-70" dirty="0">
                <a:solidFill>
                  <a:srgbClr val="39629D"/>
                </a:solidFill>
                <a:latin typeface="Calibri"/>
                <a:cs typeface="Calibri"/>
              </a:rPr>
              <a:t> </a:t>
            </a:r>
            <a:r>
              <a:rPr sz="2700" dirty="0">
                <a:solidFill>
                  <a:srgbClr val="39629D"/>
                </a:solidFill>
                <a:latin typeface="Calibri"/>
                <a:cs typeface="Calibri"/>
              </a:rPr>
              <a:t>been</a:t>
            </a:r>
            <a:r>
              <a:rPr sz="2700" spc="-55" dirty="0">
                <a:solidFill>
                  <a:srgbClr val="39629D"/>
                </a:solidFill>
                <a:latin typeface="Calibri"/>
                <a:cs typeface="Calibri"/>
              </a:rPr>
              <a:t> </a:t>
            </a:r>
            <a:r>
              <a:rPr sz="2700" dirty="0">
                <a:solidFill>
                  <a:srgbClr val="39629D"/>
                </a:solidFill>
                <a:latin typeface="Calibri"/>
                <a:cs typeface="Calibri"/>
              </a:rPr>
              <a:t>a</a:t>
            </a:r>
            <a:r>
              <a:rPr sz="2700" spc="-55" dirty="0">
                <a:solidFill>
                  <a:srgbClr val="39629D"/>
                </a:solidFill>
                <a:latin typeface="Calibri"/>
                <a:cs typeface="Calibri"/>
              </a:rPr>
              <a:t> </a:t>
            </a:r>
            <a:r>
              <a:rPr sz="2700" dirty="0">
                <a:solidFill>
                  <a:srgbClr val="39629D"/>
                </a:solidFill>
                <a:latin typeface="Calibri"/>
                <a:cs typeface="Calibri"/>
              </a:rPr>
              <a:t>significant</a:t>
            </a:r>
            <a:r>
              <a:rPr sz="2700" spc="-75" dirty="0">
                <a:solidFill>
                  <a:srgbClr val="39629D"/>
                </a:solidFill>
                <a:latin typeface="Calibri"/>
                <a:cs typeface="Calibri"/>
              </a:rPr>
              <a:t> </a:t>
            </a:r>
            <a:r>
              <a:rPr sz="2700" dirty="0">
                <a:solidFill>
                  <a:srgbClr val="39629D"/>
                </a:solidFill>
                <a:latin typeface="Calibri"/>
                <a:cs typeface="Calibri"/>
              </a:rPr>
              <a:t>reduction</a:t>
            </a:r>
            <a:r>
              <a:rPr sz="2700" spc="-60" dirty="0">
                <a:solidFill>
                  <a:srgbClr val="39629D"/>
                </a:solidFill>
                <a:latin typeface="Calibri"/>
                <a:cs typeface="Calibri"/>
              </a:rPr>
              <a:t> </a:t>
            </a:r>
            <a:r>
              <a:rPr sz="2700" spc="-25" dirty="0">
                <a:solidFill>
                  <a:srgbClr val="39629D"/>
                </a:solidFill>
                <a:latin typeface="Calibri"/>
                <a:cs typeface="Calibri"/>
              </a:rPr>
              <a:t>in </a:t>
            </a:r>
            <a:r>
              <a:rPr sz="2700" spc="-10" dirty="0">
                <a:solidFill>
                  <a:srgbClr val="39629D"/>
                </a:solidFill>
                <a:latin typeface="Calibri"/>
                <a:cs typeface="Calibri"/>
              </a:rPr>
              <a:t>documentation</a:t>
            </a:r>
            <a:r>
              <a:rPr sz="2700" spc="-70" dirty="0">
                <a:solidFill>
                  <a:srgbClr val="39629D"/>
                </a:solidFill>
                <a:latin typeface="Calibri"/>
                <a:cs typeface="Calibri"/>
              </a:rPr>
              <a:t> </a:t>
            </a:r>
            <a:r>
              <a:rPr sz="2700" dirty="0">
                <a:solidFill>
                  <a:srgbClr val="39629D"/>
                </a:solidFill>
                <a:latin typeface="Calibri"/>
                <a:cs typeface="Calibri"/>
              </a:rPr>
              <a:t>that</a:t>
            </a:r>
            <a:r>
              <a:rPr sz="2700" spc="-50" dirty="0">
                <a:solidFill>
                  <a:srgbClr val="39629D"/>
                </a:solidFill>
                <a:latin typeface="Calibri"/>
                <a:cs typeface="Calibri"/>
              </a:rPr>
              <a:t> </a:t>
            </a:r>
            <a:r>
              <a:rPr sz="2700" dirty="0">
                <a:solidFill>
                  <a:srgbClr val="39629D"/>
                </a:solidFill>
                <a:latin typeface="Calibri"/>
                <a:cs typeface="Calibri"/>
              </a:rPr>
              <a:t>is</a:t>
            </a:r>
            <a:r>
              <a:rPr sz="2700" spc="-30" dirty="0">
                <a:solidFill>
                  <a:srgbClr val="39629D"/>
                </a:solidFill>
                <a:latin typeface="Calibri"/>
                <a:cs typeface="Calibri"/>
              </a:rPr>
              <a:t> </a:t>
            </a:r>
            <a:r>
              <a:rPr sz="2700" dirty="0">
                <a:solidFill>
                  <a:srgbClr val="39629D"/>
                </a:solidFill>
                <a:latin typeface="Calibri"/>
                <a:cs typeface="Calibri"/>
              </a:rPr>
              <a:t>required</a:t>
            </a:r>
            <a:r>
              <a:rPr lang="en-US" sz="2700" dirty="0">
                <a:solidFill>
                  <a:srgbClr val="39629D"/>
                </a:solidFill>
                <a:latin typeface="Calibri"/>
                <a:cs typeface="Calibri"/>
              </a:rPr>
              <a:t> in your application</a:t>
            </a:r>
            <a:r>
              <a:rPr sz="2700" spc="-60" dirty="0">
                <a:solidFill>
                  <a:srgbClr val="39629D"/>
                </a:solidFill>
                <a:latin typeface="Calibri"/>
                <a:cs typeface="Calibri"/>
              </a:rPr>
              <a:t> </a:t>
            </a:r>
            <a:r>
              <a:rPr sz="2700" dirty="0">
                <a:solidFill>
                  <a:srgbClr val="39629D"/>
                </a:solidFill>
                <a:latin typeface="Calibri"/>
                <a:cs typeface="Calibri"/>
              </a:rPr>
              <a:t>at</a:t>
            </a:r>
            <a:r>
              <a:rPr sz="2700" spc="-40" dirty="0">
                <a:solidFill>
                  <a:srgbClr val="39629D"/>
                </a:solidFill>
                <a:latin typeface="Calibri"/>
                <a:cs typeface="Calibri"/>
              </a:rPr>
              <a:t> </a:t>
            </a:r>
            <a:r>
              <a:rPr sz="2700" dirty="0">
                <a:solidFill>
                  <a:srgbClr val="39629D"/>
                </a:solidFill>
                <a:latin typeface="Calibri"/>
                <a:cs typeface="Calibri"/>
              </a:rPr>
              <a:t>the</a:t>
            </a:r>
            <a:r>
              <a:rPr sz="2700" spc="-40" dirty="0">
                <a:solidFill>
                  <a:srgbClr val="39629D"/>
                </a:solidFill>
                <a:latin typeface="Calibri"/>
                <a:cs typeface="Calibri"/>
              </a:rPr>
              <a:t> </a:t>
            </a:r>
            <a:r>
              <a:rPr sz="2700" dirty="0">
                <a:solidFill>
                  <a:srgbClr val="39629D"/>
                </a:solidFill>
                <a:latin typeface="Calibri"/>
                <a:cs typeface="Calibri"/>
              </a:rPr>
              <a:t>time</a:t>
            </a:r>
            <a:r>
              <a:rPr sz="2700" spc="-30" dirty="0">
                <a:solidFill>
                  <a:srgbClr val="39629D"/>
                </a:solidFill>
                <a:latin typeface="Calibri"/>
                <a:cs typeface="Calibri"/>
              </a:rPr>
              <a:t> </a:t>
            </a:r>
            <a:r>
              <a:rPr sz="2700" spc="-25" dirty="0">
                <a:solidFill>
                  <a:srgbClr val="39629D"/>
                </a:solidFill>
                <a:latin typeface="Calibri"/>
                <a:cs typeface="Calibri"/>
              </a:rPr>
              <a:t>of </a:t>
            </a:r>
            <a:r>
              <a:rPr sz="2700" spc="-10" dirty="0">
                <a:solidFill>
                  <a:srgbClr val="39629D"/>
                </a:solidFill>
                <a:latin typeface="Calibri"/>
                <a:cs typeface="Calibri"/>
              </a:rPr>
              <a:t>submission.</a:t>
            </a:r>
            <a:endParaRPr sz="2700" dirty="0">
              <a:latin typeface="Calibri"/>
              <a:cs typeface="Calibri"/>
            </a:endParaRPr>
          </a:p>
          <a:p>
            <a:pPr>
              <a:lnSpc>
                <a:spcPct val="100000"/>
              </a:lnSpc>
              <a:spcBef>
                <a:spcPts val="735"/>
              </a:spcBef>
            </a:pPr>
            <a:endParaRPr sz="2700" dirty="0">
              <a:latin typeface="Calibri"/>
              <a:cs typeface="Calibri"/>
            </a:endParaRPr>
          </a:p>
          <a:p>
            <a:pPr marL="268605" marR="625475" indent="-256540">
              <a:lnSpc>
                <a:spcPct val="100000"/>
              </a:lnSpc>
              <a:buClr>
                <a:srgbClr val="DA1F28"/>
              </a:buClr>
              <a:buSzPct val="66666"/>
              <a:buFont typeface="Arial"/>
              <a:buChar char="•"/>
              <a:tabLst>
                <a:tab pos="268605" algn="l"/>
              </a:tabLst>
            </a:pPr>
            <a:r>
              <a:rPr sz="2700" dirty="0">
                <a:solidFill>
                  <a:srgbClr val="39629D"/>
                </a:solidFill>
                <a:latin typeface="Calibri"/>
                <a:cs typeface="Calibri"/>
              </a:rPr>
              <a:t>The</a:t>
            </a:r>
            <a:r>
              <a:rPr sz="2700" spc="-55" dirty="0">
                <a:solidFill>
                  <a:srgbClr val="39629D"/>
                </a:solidFill>
                <a:latin typeface="Calibri"/>
                <a:cs typeface="Calibri"/>
              </a:rPr>
              <a:t> </a:t>
            </a:r>
            <a:r>
              <a:rPr sz="2700" dirty="0">
                <a:solidFill>
                  <a:srgbClr val="39629D"/>
                </a:solidFill>
                <a:latin typeface="Calibri"/>
                <a:cs typeface="Calibri"/>
              </a:rPr>
              <a:t>items</a:t>
            </a:r>
            <a:r>
              <a:rPr sz="2700" spc="-65" dirty="0">
                <a:solidFill>
                  <a:srgbClr val="39629D"/>
                </a:solidFill>
                <a:latin typeface="Calibri"/>
                <a:cs typeface="Calibri"/>
              </a:rPr>
              <a:t> </a:t>
            </a:r>
            <a:r>
              <a:rPr sz="2700" dirty="0">
                <a:solidFill>
                  <a:srgbClr val="39629D"/>
                </a:solidFill>
                <a:latin typeface="Calibri"/>
                <a:cs typeface="Calibri"/>
              </a:rPr>
              <a:t>listed</a:t>
            </a:r>
            <a:r>
              <a:rPr sz="2700" spc="-55" dirty="0">
                <a:solidFill>
                  <a:srgbClr val="39629D"/>
                </a:solidFill>
                <a:latin typeface="Calibri"/>
                <a:cs typeface="Calibri"/>
              </a:rPr>
              <a:t> </a:t>
            </a:r>
            <a:r>
              <a:rPr sz="2700" dirty="0">
                <a:solidFill>
                  <a:srgbClr val="39629D"/>
                </a:solidFill>
                <a:latin typeface="Calibri"/>
                <a:cs typeface="Calibri"/>
              </a:rPr>
              <a:t>in</a:t>
            </a:r>
            <a:r>
              <a:rPr sz="2700" spc="-45" dirty="0">
                <a:solidFill>
                  <a:srgbClr val="39629D"/>
                </a:solidFill>
                <a:latin typeface="Calibri"/>
                <a:cs typeface="Calibri"/>
              </a:rPr>
              <a:t> </a:t>
            </a:r>
            <a:r>
              <a:rPr sz="2700" dirty="0">
                <a:solidFill>
                  <a:srgbClr val="39629D"/>
                </a:solidFill>
                <a:latin typeface="Calibri"/>
                <a:cs typeface="Calibri"/>
              </a:rPr>
              <a:t>the</a:t>
            </a:r>
            <a:r>
              <a:rPr sz="2700" spc="-50" dirty="0">
                <a:solidFill>
                  <a:srgbClr val="39629D"/>
                </a:solidFill>
                <a:latin typeface="Calibri"/>
                <a:cs typeface="Calibri"/>
              </a:rPr>
              <a:t> </a:t>
            </a:r>
            <a:r>
              <a:rPr sz="2700" spc="-20" dirty="0">
                <a:solidFill>
                  <a:srgbClr val="39629D"/>
                </a:solidFill>
                <a:latin typeface="Calibri"/>
                <a:cs typeface="Calibri"/>
              </a:rPr>
              <a:t>RFA</a:t>
            </a:r>
            <a:r>
              <a:rPr sz="2700" spc="-35" dirty="0">
                <a:solidFill>
                  <a:srgbClr val="39629D"/>
                </a:solidFill>
                <a:latin typeface="Calibri"/>
                <a:cs typeface="Calibri"/>
              </a:rPr>
              <a:t> </a:t>
            </a:r>
            <a:r>
              <a:rPr sz="2700" dirty="0">
                <a:solidFill>
                  <a:srgbClr val="39629D"/>
                </a:solidFill>
                <a:latin typeface="Calibri"/>
                <a:cs typeface="Calibri"/>
              </a:rPr>
              <a:t>must</a:t>
            </a:r>
            <a:r>
              <a:rPr sz="2700" spc="-40" dirty="0">
                <a:solidFill>
                  <a:srgbClr val="39629D"/>
                </a:solidFill>
                <a:latin typeface="Calibri"/>
                <a:cs typeface="Calibri"/>
              </a:rPr>
              <a:t> </a:t>
            </a:r>
            <a:r>
              <a:rPr sz="2700" dirty="0">
                <a:solidFill>
                  <a:srgbClr val="39629D"/>
                </a:solidFill>
                <a:latin typeface="Calibri"/>
                <a:cs typeface="Calibri"/>
              </a:rPr>
              <a:t>be</a:t>
            </a:r>
            <a:r>
              <a:rPr sz="2700" spc="-55" dirty="0">
                <a:solidFill>
                  <a:srgbClr val="39629D"/>
                </a:solidFill>
                <a:latin typeface="Calibri"/>
                <a:cs typeface="Calibri"/>
              </a:rPr>
              <a:t> </a:t>
            </a:r>
            <a:r>
              <a:rPr sz="2700" dirty="0">
                <a:solidFill>
                  <a:srgbClr val="39629D"/>
                </a:solidFill>
                <a:latin typeface="Calibri"/>
                <a:cs typeface="Calibri"/>
              </a:rPr>
              <a:t>included</a:t>
            </a:r>
            <a:r>
              <a:rPr sz="2700" spc="-70" dirty="0">
                <a:solidFill>
                  <a:srgbClr val="39629D"/>
                </a:solidFill>
                <a:latin typeface="Calibri"/>
                <a:cs typeface="Calibri"/>
              </a:rPr>
              <a:t> </a:t>
            </a:r>
            <a:r>
              <a:rPr sz="2700" dirty="0">
                <a:solidFill>
                  <a:srgbClr val="39629D"/>
                </a:solidFill>
                <a:latin typeface="Calibri"/>
                <a:cs typeface="Calibri"/>
              </a:rPr>
              <a:t>in</a:t>
            </a:r>
            <a:r>
              <a:rPr sz="2700" spc="-45" dirty="0">
                <a:solidFill>
                  <a:srgbClr val="39629D"/>
                </a:solidFill>
                <a:latin typeface="Calibri"/>
                <a:cs typeface="Calibri"/>
              </a:rPr>
              <a:t> </a:t>
            </a:r>
            <a:r>
              <a:rPr sz="2700" spc="-25" dirty="0">
                <a:solidFill>
                  <a:srgbClr val="39629D"/>
                </a:solidFill>
                <a:latin typeface="Calibri"/>
                <a:cs typeface="Calibri"/>
              </a:rPr>
              <a:t>the </a:t>
            </a:r>
            <a:r>
              <a:rPr sz="2700" dirty="0">
                <a:solidFill>
                  <a:srgbClr val="39629D"/>
                </a:solidFill>
                <a:latin typeface="Calibri"/>
                <a:cs typeface="Calibri"/>
              </a:rPr>
              <a:t>application</a:t>
            </a:r>
            <a:r>
              <a:rPr sz="2700" spc="-70" dirty="0">
                <a:solidFill>
                  <a:srgbClr val="39629D"/>
                </a:solidFill>
                <a:latin typeface="Calibri"/>
                <a:cs typeface="Calibri"/>
              </a:rPr>
              <a:t> </a:t>
            </a:r>
            <a:r>
              <a:rPr sz="2700" dirty="0">
                <a:solidFill>
                  <a:srgbClr val="39629D"/>
                </a:solidFill>
                <a:latin typeface="Calibri"/>
                <a:cs typeface="Calibri"/>
              </a:rPr>
              <a:t>at</a:t>
            </a:r>
            <a:r>
              <a:rPr sz="2700" spc="-55" dirty="0">
                <a:solidFill>
                  <a:srgbClr val="39629D"/>
                </a:solidFill>
                <a:latin typeface="Calibri"/>
                <a:cs typeface="Calibri"/>
              </a:rPr>
              <a:t> </a:t>
            </a:r>
            <a:r>
              <a:rPr sz="2700" dirty="0">
                <a:solidFill>
                  <a:srgbClr val="39629D"/>
                </a:solidFill>
                <a:latin typeface="Calibri"/>
                <a:cs typeface="Calibri"/>
              </a:rPr>
              <a:t>the</a:t>
            </a:r>
            <a:r>
              <a:rPr sz="2700" spc="-50" dirty="0">
                <a:solidFill>
                  <a:srgbClr val="39629D"/>
                </a:solidFill>
                <a:latin typeface="Calibri"/>
                <a:cs typeface="Calibri"/>
              </a:rPr>
              <a:t> </a:t>
            </a:r>
            <a:r>
              <a:rPr sz="2700" dirty="0">
                <a:solidFill>
                  <a:srgbClr val="39629D"/>
                </a:solidFill>
                <a:latin typeface="Calibri"/>
                <a:cs typeface="Calibri"/>
              </a:rPr>
              <a:t>time</a:t>
            </a:r>
            <a:r>
              <a:rPr sz="2700" spc="-40" dirty="0">
                <a:solidFill>
                  <a:srgbClr val="39629D"/>
                </a:solidFill>
                <a:latin typeface="Calibri"/>
                <a:cs typeface="Calibri"/>
              </a:rPr>
              <a:t> </a:t>
            </a:r>
            <a:r>
              <a:rPr sz="2700" dirty="0">
                <a:solidFill>
                  <a:srgbClr val="39629D"/>
                </a:solidFill>
                <a:latin typeface="Calibri"/>
                <a:cs typeface="Calibri"/>
              </a:rPr>
              <a:t>of</a:t>
            </a:r>
            <a:r>
              <a:rPr sz="2700" spc="-45" dirty="0">
                <a:solidFill>
                  <a:srgbClr val="39629D"/>
                </a:solidFill>
                <a:latin typeface="Calibri"/>
                <a:cs typeface="Calibri"/>
              </a:rPr>
              <a:t> </a:t>
            </a:r>
            <a:r>
              <a:rPr sz="2700" dirty="0">
                <a:solidFill>
                  <a:srgbClr val="39629D"/>
                </a:solidFill>
                <a:latin typeface="Calibri"/>
                <a:cs typeface="Calibri"/>
              </a:rPr>
              <a:t>submission,</a:t>
            </a:r>
            <a:r>
              <a:rPr sz="2700" spc="-60" dirty="0">
                <a:solidFill>
                  <a:srgbClr val="39629D"/>
                </a:solidFill>
                <a:latin typeface="Calibri"/>
                <a:cs typeface="Calibri"/>
              </a:rPr>
              <a:t> </a:t>
            </a:r>
            <a:r>
              <a:rPr sz="2700" dirty="0">
                <a:solidFill>
                  <a:srgbClr val="39629D"/>
                </a:solidFill>
                <a:latin typeface="Calibri"/>
                <a:cs typeface="Calibri"/>
              </a:rPr>
              <a:t>named</a:t>
            </a:r>
            <a:r>
              <a:rPr sz="2700" spc="-55" dirty="0">
                <a:solidFill>
                  <a:srgbClr val="39629D"/>
                </a:solidFill>
                <a:latin typeface="Calibri"/>
                <a:cs typeface="Calibri"/>
              </a:rPr>
              <a:t> </a:t>
            </a:r>
            <a:r>
              <a:rPr sz="2700" dirty="0">
                <a:solidFill>
                  <a:srgbClr val="39629D"/>
                </a:solidFill>
                <a:latin typeface="Calibri"/>
                <a:cs typeface="Calibri"/>
              </a:rPr>
              <a:t>as</a:t>
            </a:r>
            <a:r>
              <a:rPr sz="2700" spc="-45" dirty="0">
                <a:solidFill>
                  <a:srgbClr val="39629D"/>
                </a:solidFill>
                <a:latin typeface="Calibri"/>
                <a:cs typeface="Calibri"/>
              </a:rPr>
              <a:t> </a:t>
            </a:r>
            <a:r>
              <a:rPr sz="2700" spc="-10" dirty="0">
                <a:solidFill>
                  <a:srgbClr val="39629D"/>
                </a:solidFill>
                <a:latin typeface="Calibri"/>
                <a:cs typeface="Calibri"/>
              </a:rPr>
              <a:t>instructed.</a:t>
            </a:r>
            <a:endParaRPr sz="2700" dirty="0">
              <a:latin typeface="Calibri"/>
              <a:cs typeface="Calibri"/>
            </a:endParaRPr>
          </a:p>
          <a:p>
            <a:pPr>
              <a:lnSpc>
                <a:spcPct val="100000"/>
              </a:lnSpc>
              <a:spcBef>
                <a:spcPts val="745"/>
              </a:spcBef>
              <a:buClr>
                <a:srgbClr val="DA1F28"/>
              </a:buClr>
              <a:buFont typeface="Arial"/>
              <a:buChar char="•"/>
            </a:pPr>
            <a:endParaRPr sz="2700" dirty="0">
              <a:latin typeface="Calibri"/>
              <a:cs typeface="Calibri"/>
            </a:endParaRPr>
          </a:p>
          <a:p>
            <a:pPr marL="268605" marR="5080" indent="-256540">
              <a:lnSpc>
                <a:spcPct val="100000"/>
              </a:lnSpc>
              <a:spcBef>
                <a:spcPts val="5"/>
              </a:spcBef>
              <a:buClr>
                <a:srgbClr val="DA1F28"/>
              </a:buClr>
              <a:buSzPct val="66666"/>
              <a:buFont typeface="Arial"/>
              <a:buChar char="•"/>
              <a:tabLst>
                <a:tab pos="268605" algn="l"/>
              </a:tabLst>
            </a:pPr>
            <a:r>
              <a:rPr sz="2700" dirty="0">
                <a:solidFill>
                  <a:srgbClr val="39629D"/>
                </a:solidFill>
                <a:latin typeface="Calibri"/>
                <a:cs typeface="Calibri"/>
              </a:rPr>
              <a:t>Samples</a:t>
            </a:r>
            <a:r>
              <a:rPr sz="2700" spc="-65" dirty="0">
                <a:solidFill>
                  <a:srgbClr val="39629D"/>
                </a:solidFill>
                <a:latin typeface="Calibri"/>
                <a:cs typeface="Calibri"/>
              </a:rPr>
              <a:t> </a:t>
            </a:r>
            <a:r>
              <a:rPr sz="2700" dirty="0">
                <a:solidFill>
                  <a:srgbClr val="39629D"/>
                </a:solidFill>
                <a:latin typeface="Calibri"/>
                <a:cs typeface="Calibri"/>
              </a:rPr>
              <a:t>of</a:t>
            </a:r>
            <a:r>
              <a:rPr sz="2700" spc="-30" dirty="0">
                <a:solidFill>
                  <a:srgbClr val="39629D"/>
                </a:solidFill>
                <a:latin typeface="Calibri"/>
                <a:cs typeface="Calibri"/>
              </a:rPr>
              <a:t> </a:t>
            </a:r>
            <a:r>
              <a:rPr sz="2700" dirty="0">
                <a:solidFill>
                  <a:srgbClr val="39629D"/>
                </a:solidFill>
                <a:latin typeface="Calibri"/>
                <a:cs typeface="Calibri"/>
              </a:rPr>
              <a:t>most</a:t>
            </a:r>
            <a:r>
              <a:rPr sz="2700" spc="-45" dirty="0">
                <a:solidFill>
                  <a:srgbClr val="39629D"/>
                </a:solidFill>
                <a:latin typeface="Calibri"/>
                <a:cs typeface="Calibri"/>
              </a:rPr>
              <a:t> </a:t>
            </a:r>
            <a:r>
              <a:rPr sz="2700" spc="-10" dirty="0">
                <a:solidFill>
                  <a:srgbClr val="39629D"/>
                </a:solidFill>
                <a:latin typeface="Calibri"/>
                <a:cs typeface="Calibri"/>
              </a:rPr>
              <a:t>attachments</a:t>
            </a:r>
            <a:r>
              <a:rPr sz="2700" spc="-70" dirty="0">
                <a:solidFill>
                  <a:srgbClr val="39629D"/>
                </a:solidFill>
                <a:latin typeface="Calibri"/>
                <a:cs typeface="Calibri"/>
              </a:rPr>
              <a:t> </a:t>
            </a:r>
            <a:r>
              <a:rPr sz="2700" dirty="0">
                <a:solidFill>
                  <a:srgbClr val="39629D"/>
                </a:solidFill>
                <a:latin typeface="Calibri"/>
                <a:cs typeface="Calibri"/>
              </a:rPr>
              <a:t>can</a:t>
            </a:r>
            <a:r>
              <a:rPr sz="2700" spc="-50" dirty="0">
                <a:solidFill>
                  <a:srgbClr val="39629D"/>
                </a:solidFill>
                <a:latin typeface="Calibri"/>
                <a:cs typeface="Calibri"/>
              </a:rPr>
              <a:t> </a:t>
            </a:r>
            <a:r>
              <a:rPr sz="2700" dirty="0">
                <a:solidFill>
                  <a:srgbClr val="39629D"/>
                </a:solidFill>
                <a:latin typeface="Calibri"/>
                <a:cs typeface="Calibri"/>
              </a:rPr>
              <a:t>be</a:t>
            </a:r>
            <a:r>
              <a:rPr sz="2700" spc="-55" dirty="0">
                <a:solidFill>
                  <a:srgbClr val="39629D"/>
                </a:solidFill>
                <a:latin typeface="Calibri"/>
                <a:cs typeface="Calibri"/>
              </a:rPr>
              <a:t> </a:t>
            </a:r>
            <a:r>
              <a:rPr sz="2700" dirty="0">
                <a:solidFill>
                  <a:srgbClr val="39629D"/>
                </a:solidFill>
                <a:latin typeface="Calibri"/>
                <a:cs typeface="Calibri"/>
              </a:rPr>
              <a:t>found</a:t>
            </a:r>
            <a:r>
              <a:rPr sz="2700" spc="-50" dirty="0">
                <a:solidFill>
                  <a:srgbClr val="39629D"/>
                </a:solidFill>
                <a:latin typeface="Calibri"/>
                <a:cs typeface="Calibri"/>
              </a:rPr>
              <a:t> </a:t>
            </a:r>
            <a:r>
              <a:rPr sz="2700" dirty="0">
                <a:solidFill>
                  <a:srgbClr val="39629D"/>
                </a:solidFill>
                <a:latin typeface="Calibri"/>
                <a:cs typeface="Calibri"/>
              </a:rPr>
              <a:t>on</a:t>
            </a:r>
            <a:r>
              <a:rPr sz="2700" spc="-50" dirty="0">
                <a:solidFill>
                  <a:srgbClr val="39629D"/>
                </a:solidFill>
                <a:latin typeface="Calibri"/>
                <a:cs typeface="Calibri"/>
              </a:rPr>
              <a:t> </a:t>
            </a:r>
            <a:r>
              <a:rPr sz="2700" dirty="0">
                <a:solidFill>
                  <a:srgbClr val="39629D"/>
                </a:solidFill>
                <a:latin typeface="Calibri"/>
                <a:cs typeface="Calibri"/>
              </a:rPr>
              <a:t>the</a:t>
            </a:r>
            <a:r>
              <a:rPr sz="2700" spc="-40" dirty="0">
                <a:solidFill>
                  <a:srgbClr val="39629D"/>
                </a:solidFill>
                <a:latin typeface="Calibri"/>
                <a:cs typeface="Calibri"/>
              </a:rPr>
              <a:t> </a:t>
            </a:r>
            <a:r>
              <a:rPr sz="2700" spc="-25" dirty="0">
                <a:solidFill>
                  <a:srgbClr val="39629D"/>
                </a:solidFill>
                <a:latin typeface="Calibri"/>
                <a:cs typeface="Calibri"/>
              </a:rPr>
              <a:t>GCC </a:t>
            </a:r>
            <a:r>
              <a:rPr sz="2700" dirty="0">
                <a:solidFill>
                  <a:srgbClr val="39629D"/>
                </a:solidFill>
                <a:latin typeface="Calibri"/>
                <a:cs typeface="Calibri"/>
              </a:rPr>
              <a:t>website:</a:t>
            </a:r>
            <a:r>
              <a:rPr sz="2700" spc="-110" dirty="0">
                <a:solidFill>
                  <a:srgbClr val="39629D"/>
                </a:solidFill>
                <a:latin typeface="Calibri"/>
                <a:cs typeface="Calibri"/>
              </a:rPr>
              <a:t> </a:t>
            </a:r>
            <a:r>
              <a:rPr sz="2700" spc="-10" dirty="0">
                <a:solidFill>
                  <a:srgbClr val="39629D"/>
                </a:solidFill>
                <a:latin typeface="Calibri"/>
                <a:cs typeface="Calibri"/>
                <a:hlinkClick r:id="rId2"/>
              </a:rPr>
              <a:t>www.ncdps.gov/gccforms</a:t>
            </a:r>
            <a:endParaRPr sz="2700" dirty="0">
              <a:latin typeface="Calibri"/>
              <a:cs typeface="Calibri"/>
            </a:endParaRPr>
          </a:p>
        </p:txBody>
      </p:sp>
      <p:pic>
        <p:nvPicPr>
          <p:cNvPr id="3" name="object 3"/>
          <p:cNvPicPr/>
          <p:nvPr/>
        </p:nvPicPr>
        <p:blipFill>
          <a:blip r:embed="rId3" cstate="print"/>
          <a:stretch>
            <a:fillRect/>
          </a:stretch>
        </p:blipFill>
        <p:spPr>
          <a:xfrm>
            <a:off x="559308" y="659891"/>
            <a:ext cx="5423915" cy="495299"/>
          </a:xfrm>
          <a:prstGeom prst="rect">
            <a:avLst/>
          </a:prstGeom>
        </p:spPr>
      </p:pic>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25</a:t>
            </a:fld>
            <a:endParaRPr spc="-25" dirty="0"/>
          </a:p>
        </p:txBody>
      </p:sp>
      <p:sp>
        <p:nvSpPr>
          <p:cNvPr id="8" name="Date Placeholder 7">
            <a:extLst>
              <a:ext uri="{FF2B5EF4-FFF2-40B4-BE49-F238E27FC236}">
                <a16:creationId xmlns:a16="http://schemas.microsoft.com/office/drawing/2014/main" id="{0A4991EC-554A-8F8E-4719-7F334DE9AA7F}"/>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86F00569-B19D-9F0F-BFF1-4290F3AADF1B}"/>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6677" y="375499"/>
            <a:ext cx="5913119" cy="495299"/>
          </a:xfrm>
          <a:prstGeom prst="rect">
            <a:avLst/>
          </a:prstGeom>
        </p:spPr>
      </p:pic>
      <p:sp>
        <p:nvSpPr>
          <p:cNvPr id="3" name="object 3"/>
          <p:cNvSpPr txBox="1">
            <a:spLocks noGrp="1"/>
          </p:cNvSpPr>
          <p:nvPr>
            <p:ph type="title"/>
          </p:nvPr>
        </p:nvSpPr>
        <p:spPr>
          <a:xfrm>
            <a:off x="304800" y="1753582"/>
            <a:ext cx="8667843" cy="1905649"/>
          </a:xfrm>
          <a:prstGeom prst="rect">
            <a:avLst/>
          </a:prstGeom>
        </p:spPr>
        <p:txBody>
          <a:bodyPr vert="horz" wrap="square" lIns="0" tIns="58419" rIns="0" bIns="0" rtlCol="0">
            <a:spAutoFit/>
          </a:bodyPr>
          <a:lstStyle/>
          <a:p>
            <a:pPr marL="12700" marR="5080" indent="-12700" algn="ctr">
              <a:spcBef>
                <a:spcPts val="0"/>
              </a:spcBef>
            </a:pPr>
            <a:r>
              <a:rPr lang="en-US" sz="3000" u="sng" spc="-50" dirty="0">
                <a:solidFill>
                  <a:srgbClr val="FF0000"/>
                </a:solidFill>
              </a:rPr>
              <a:t>NOTICE OF UNIQUE CIRCUMSTANCES MATCH WAIVER</a:t>
            </a:r>
            <a:br>
              <a:rPr lang="en-US" sz="3000" spc="-50" dirty="0">
                <a:solidFill>
                  <a:srgbClr val="FF0000"/>
                </a:solidFill>
              </a:rPr>
            </a:br>
            <a:br>
              <a:rPr lang="en-US" sz="3000" spc="-50" dirty="0">
                <a:solidFill>
                  <a:srgbClr val="FF0000"/>
                </a:solidFill>
              </a:rPr>
            </a:br>
            <a:r>
              <a:rPr lang="en-US" sz="3000" spc="-50" dirty="0">
                <a:solidFill>
                  <a:srgbClr val="FF0000"/>
                </a:solidFill>
              </a:rPr>
              <a:t>For VOCA applications and extensions between </a:t>
            </a:r>
            <a:br>
              <a:rPr lang="en-US" sz="3000" spc="-50" dirty="0">
                <a:solidFill>
                  <a:srgbClr val="FF0000"/>
                </a:solidFill>
              </a:rPr>
            </a:br>
            <a:r>
              <a:rPr lang="en-US" sz="3000" spc="-50" dirty="0">
                <a:solidFill>
                  <a:srgbClr val="FF0000"/>
                </a:solidFill>
              </a:rPr>
              <a:t>November 1, 2024 through September 30, 2025</a:t>
            </a:r>
          </a:p>
        </p:txBody>
      </p:sp>
      <p:sp>
        <p:nvSpPr>
          <p:cNvPr id="7" name="object 7"/>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26</a:t>
            </a:fld>
            <a:endParaRPr spc="-25" dirty="0"/>
          </a:p>
        </p:txBody>
      </p:sp>
      <p:sp>
        <p:nvSpPr>
          <p:cNvPr id="4" name="object 4"/>
          <p:cNvSpPr txBox="1"/>
          <p:nvPr/>
        </p:nvSpPr>
        <p:spPr>
          <a:xfrm>
            <a:off x="762000" y="4343400"/>
            <a:ext cx="7976870" cy="612347"/>
          </a:xfrm>
          <a:prstGeom prst="rect">
            <a:avLst/>
          </a:prstGeom>
        </p:spPr>
        <p:txBody>
          <a:bodyPr vert="horz" wrap="square" lIns="0" tIns="47625" rIns="0" bIns="0" rtlCol="0">
            <a:spAutoFit/>
          </a:bodyPr>
          <a:lstStyle/>
          <a:p>
            <a:pPr marL="12700" marR="5080">
              <a:lnSpc>
                <a:spcPts val="2160"/>
              </a:lnSpc>
              <a:spcBef>
                <a:spcPts val="375"/>
              </a:spcBef>
            </a:pPr>
            <a:r>
              <a:rPr lang="en-US" sz="2000" spc="-20" dirty="0">
                <a:solidFill>
                  <a:srgbClr val="39629D"/>
                </a:solidFill>
                <a:latin typeface="Calibri"/>
                <a:cs typeface="Calibri"/>
              </a:rPr>
              <a:t>The GCC Executive Director has determined that Unique Circumstances exist warranting the </a:t>
            </a:r>
            <a:r>
              <a:rPr lang="en-US" sz="2000" u="sng" spc="-20" dirty="0">
                <a:solidFill>
                  <a:srgbClr val="39629D"/>
                </a:solidFill>
                <a:latin typeface="Calibri"/>
                <a:cs typeface="Calibri"/>
              </a:rPr>
              <a:t>waiver of match for all applications submitted this grant cycle</a:t>
            </a:r>
            <a:r>
              <a:rPr lang="en-US" sz="2000" spc="-20" dirty="0">
                <a:solidFill>
                  <a:srgbClr val="39629D"/>
                </a:solidFill>
                <a:latin typeface="Calibri"/>
                <a:cs typeface="Calibri"/>
              </a:rPr>
              <a:t>.</a:t>
            </a:r>
            <a:endParaRPr sz="2000" dirty="0">
              <a:latin typeface="Calibri"/>
              <a:cs typeface="Calibri"/>
            </a:endParaRPr>
          </a:p>
        </p:txBody>
      </p:sp>
      <p:sp>
        <p:nvSpPr>
          <p:cNvPr id="9" name="Date Placeholder 8">
            <a:extLst>
              <a:ext uri="{FF2B5EF4-FFF2-40B4-BE49-F238E27FC236}">
                <a16:creationId xmlns:a16="http://schemas.microsoft.com/office/drawing/2014/main" id="{F1D1DF0D-4077-A934-DE71-3A8EE3CEAD18}"/>
              </a:ext>
            </a:extLst>
          </p:cNvPr>
          <p:cNvSpPr>
            <a:spLocks noGrp="1"/>
          </p:cNvSpPr>
          <p:nvPr>
            <p:ph type="dt" sz="half" idx="10"/>
          </p:nvPr>
        </p:nvSpPr>
        <p:spPr/>
        <p:txBody>
          <a:bodyPr/>
          <a:lstStyle/>
          <a:p>
            <a:r>
              <a:rPr lang="en-US"/>
              <a:t>October 30, 2024</a:t>
            </a:r>
            <a:endParaRPr lang="en-US" dirty="0"/>
          </a:p>
        </p:txBody>
      </p:sp>
      <p:sp>
        <p:nvSpPr>
          <p:cNvPr id="10" name="Footer Placeholder 9">
            <a:extLst>
              <a:ext uri="{FF2B5EF4-FFF2-40B4-BE49-F238E27FC236}">
                <a16:creationId xmlns:a16="http://schemas.microsoft.com/office/drawing/2014/main" id="{A518F89A-49B7-771F-0024-34EDA5CFF086}"/>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156122"/>
            <a:ext cx="9143999" cy="991561"/>
          </a:xfrm>
        </p:spPr>
        <p:txBody>
          <a:bodyPr>
            <a:normAutofit/>
          </a:bodyPr>
          <a:lstStyle/>
          <a:p>
            <a:pPr algn="ctr"/>
            <a:br>
              <a:rPr lang="en-US" sz="1600" dirty="0">
                <a:latin typeface="Arial" panose="020B0604020202020204" pitchFamily="34" charset="0"/>
              </a:rPr>
            </a:br>
            <a:r>
              <a:rPr lang="en-US" sz="4000" dirty="0">
                <a:latin typeface="Arial" panose="020B0604020202020204" pitchFamily="34" charset="0"/>
              </a:rPr>
              <a:t>Crime Victim Services</a:t>
            </a:r>
          </a:p>
        </p:txBody>
      </p:sp>
      <p:sp>
        <p:nvSpPr>
          <p:cNvPr id="7" name="Title 1">
            <a:extLst>
              <a:ext uri="{FF2B5EF4-FFF2-40B4-BE49-F238E27FC236}">
                <a16:creationId xmlns:a16="http://schemas.microsoft.com/office/drawing/2014/main" id="{F2FB3011-DA37-4F77-AE4F-E377F0F10C1A}"/>
              </a:ext>
            </a:extLst>
          </p:cNvPr>
          <p:cNvSpPr txBox="1">
            <a:spLocks/>
          </p:cNvSpPr>
          <p:nvPr/>
        </p:nvSpPr>
        <p:spPr>
          <a:xfrm>
            <a:off x="692934" y="3317791"/>
            <a:ext cx="7772400" cy="1829761"/>
          </a:xfrm>
          <a:prstGeom prst="rect">
            <a:avLst/>
          </a:prstGeom>
        </p:spPr>
        <p:txBody>
          <a:bodyPr vert="horz" anchor="b">
            <a:normAutofit fontScale="77500" lnSpcReduction="2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bg1"/>
                </a:solidFill>
                <a:effectLst>
                  <a:outerShdw blurRad="31750" dist="25400" dir="5400000" algn="tl" rotWithShape="0">
                    <a:srgbClr val="000000">
                      <a:alpha val="25000"/>
                    </a:srgbClr>
                  </a:outerShdw>
                </a:effectLst>
                <a:latin typeface="+mj-lt"/>
                <a:ea typeface="+mj-ea"/>
                <a:cs typeface="Arial" pitchFamily="34" charset="0"/>
              </a:defRPr>
            </a:lvl1pPr>
            <a:extLst/>
          </a:lstStyle>
          <a:p>
            <a:pPr algn="ctr"/>
            <a:endParaRPr lang="en-US" dirty="0">
              <a:solidFill>
                <a:schemeClr val="tx1">
                  <a:lumMod val="60000"/>
                  <a:lumOff val="40000"/>
                </a:schemeClr>
              </a:solidFill>
              <a:effectLst/>
            </a:endParaRPr>
          </a:p>
          <a:p>
            <a:pPr algn="ctr"/>
            <a:r>
              <a:rPr lang="en-US" sz="4400" dirty="0">
                <a:solidFill>
                  <a:srgbClr val="FFC000"/>
                </a:solidFill>
                <a:effectLst/>
              </a:rPr>
              <a:t>Violence Against Women Act</a:t>
            </a:r>
          </a:p>
          <a:p>
            <a:pPr algn="ctr"/>
            <a:endParaRPr lang="en-US" sz="4400" dirty="0">
              <a:solidFill>
                <a:srgbClr val="FFC000"/>
              </a:solidFill>
              <a:effectLst/>
            </a:endParaRPr>
          </a:p>
          <a:p>
            <a:pPr algn="ctr"/>
            <a:r>
              <a:rPr lang="en-US" sz="4400" dirty="0">
                <a:solidFill>
                  <a:srgbClr val="FFC000"/>
                </a:solidFill>
                <a:effectLst/>
              </a:rPr>
              <a:t>VAWA</a:t>
            </a:r>
          </a:p>
        </p:txBody>
      </p:sp>
      <p:sp>
        <p:nvSpPr>
          <p:cNvPr id="4" name="Date Placeholder 3">
            <a:extLst>
              <a:ext uri="{FF2B5EF4-FFF2-40B4-BE49-F238E27FC236}">
                <a16:creationId xmlns:a16="http://schemas.microsoft.com/office/drawing/2014/main" id="{947F08F3-D1BC-C8E7-635E-DE015704591D}"/>
              </a:ext>
            </a:extLst>
          </p:cNvPr>
          <p:cNvSpPr>
            <a:spLocks noGrp="1"/>
          </p:cNvSpPr>
          <p:nvPr>
            <p:ph type="dt" sz="half" idx="10"/>
          </p:nvPr>
        </p:nvSpPr>
        <p:spPr/>
        <p:txBody>
          <a:bodyPr/>
          <a:lstStyle/>
          <a:p>
            <a:r>
              <a:rPr lang="en-US"/>
              <a:t>October 30, 2024</a:t>
            </a:r>
            <a:endParaRPr lang="en-US" dirty="0"/>
          </a:p>
        </p:txBody>
      </p:sp>
      <p:sp>
        <p:nvSpPr>
          <p:cNvPr id="5" name="Footer Placeholder 4">
            <a:extLst>
              <a:ext uri="{FF2B5EF4-FFF2-40B4-BE49-F238E27FC236}">
                <a16:creationId xmlns:a16="http://schemas.microsoft.com/office/drawing/2014/main" id="{943B77A0-75D1-9373-FE41-28F761FF13F5}"/>
              </a:ext>
            </a:extLst>
          </p:cNvPr>
          <p:cNvSpPr>
            <a:spLocks noGrp="1"/>
          </p:cNvSpPr>
          <p:nvPr>
            <p:ph type="ftr" sz="quarter" idx="11"/>
          </p:nvPr>
        </p:nvSpPr>
        <p:spPr/>
        <p:txBody>
          <a:bodyPr/>
          <a:lstStyle/>
          <a:p>
            <a:r>
              <a:rPr lang="en-US"/>
              <a:t>Governor's Crime Commission</a:t>
            </a:r>
            <a:endParaRPr lang="en-US" dirty="0"/>
          </a:p>
        </p:txBody>
      </p:sp>
      <p:sp>
        <p:nvSpPr>
          <p:cNvPr id="6" name="Slide Number Placeholder 5">
            <a:extLst>
              <a:ext uri="{FF2B5EF4-FFF2-40B4-BE49-F238E27FC236}">
                <a16:creationId xmlns:a16="http://schemas.microsoft.com/office/drawing/2014/main" id="{180D6C8E-7E0D-652C-B5EE-4E8DC4D1F8F0}"/>
              </a:ext>
            </a:extLst>
          </p:cNvPr>
          <p:cNvSpPr>
            <a:spLocks noGrp="1"/>
          </p:cNvSpPr>
          <p:nvPr>
            <p:ph type="sldNum" sz="quarter" idx="12"/>
          </p:nvPr>
        </p:nvSpPr>
        <p:spPr/>
        <p:txBody>
          <a:bodyPr/>
          <a:lstStyle/>
          <a:p>
            <a:fld id="{5217D969-FAF6-4667-9EED-A6C98B22320E}" type="slidenum">
              <a:rPr lang="en-US" smtClean="0"/>
              <a:t>27</a:t>
            </a:fld>
            <a:endParaRPr lang="en-US" dirty="0"/>
          </a:p>
        </p:txBody>
      </p:sp>
      <p:sp>
        <p:nvSpPr>
          <p:cNvPr id="8" name="TextBox 7">
            <a:extLst>
              <a:ext uri="{FF2B5EF4-FFF2-40B4-BE49-F238E27FC236}">
                <a16:creationId xmlns:a16="http://schemas.microsoft.com/office/drawing/2014/main" id="{A23ADEA4-E1AE-D43C-3BC2-82782E00E5BA}"/>
              </a:ext>
            </a:extLst>
          </p:cNvPr>
          <p:cNvSpPr txBox="1"/>
          <p:nvPr/>
        </p:nvSpPr>
        <p:spPr>
          <a:xfrm>
            <a:off x="609600" y="1534179"/>
            <a:ext cx="5956664" cy="523220"/>
          </a:xfrm>
          <a:prstGeom prst="rect">
            <a:avLst/>
          </a:prstGeom>
          <a:noFill/>
        </p:spPr>
        <p:txBody>
          <a:bodyPr wrap="square" rtlCol="0">
            <a:spAutoFit/>
          </a:bodyPr>
          <a:lstStyle/>
          <a:p>
            <a:r>
              <a:rPr lang="en-US" sz="2800" dirty="0">
                <a:solidFill>
                  <a:schemeClr val="bg1"/>
                </a:solidFill>
                <a:latin typeface="Calibri" panose="020F0502020204030204" pitchFamily="34" charset="0"/>
                <a:cs typeface="Calibri" panose="020F0502020204030204" pitchFamily="34" charset="0"/>
              </a:rPr>
              <a:t>2024 Grant Writing Workshop</a:t>
            </a:r>
          </a:p>
        </p:txBody>
      </p:sp>
    </p:spTree>
    <p:extLst>
      <p:ext uri="{BB962C8B-B14F-4D97-AF65-F5344CB8AC3E}">
        <p14:creationId xmlns:p14="http://schemas.microsoft.com/office/powerpoint/2010/main" val="3831051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36D905-09F5-E244-7741-15B034F77851}"/>
              </a:ext>
            </a:extLst>
          </p:cNvPr>
          <p:cNvPicPr>
            <a:picLocks noChangeAspect="1"/>
          </p:cNvPicPr>
          <p:nvPr/>
        </p:nvPicPr>
        <p:blipFill>
          <a:blip r:embed="rId3"/>
          <a:stretch>
            <a:fillRect/>
          </a:stretch>
        </p:blipFill>
        <p:spPr>
          <a:xfrm>
            <a:off x="213192" y="2234753"/>
            <a:ext cx="4260891" cy="3267342"/>
          </a:xfrm>
          <a:prstGeom prst="rect">
            <a:avLst/>
          </a:prstGeom>
          <a:solidFill>
            <a:schemeClr val="bg2">
              <a:lumMod val="90000"/>
            </a:schemeClr>
          </a:solidFill>
          <a:ln>
            <a:solidFill>
              <a:schemeClr val="accent6"/>
            </a:solidFill>
          </a:ln>
        </p:spPr>
      </p:pic>
      <p:pic>
        <p:nvPicPr>
          <p:cNvPr id="16" name="Picture 15">
            <a:extLst>
              <a:ext uri="{FF2B5EF4-FFF2-40B4-BE49-F238E27FC236}">
                <a16:creationId xmlns:a16="http://schemas.microsoft.com/office/drawing/2014/main" id="{F157D34D-D52B-1BBC-EBB3-DD14A83F9BFB}"/>
              </a:ext>
            </a:extLst>
          </p:cNvPr>
          <p:cNvPicPr>
            <a:picLocks noChangeAspect="1"/>
          </p:cNvPicPr>
          <p:nvPr/>
        </p:nvPicPr>
        <p:blipFill>
          <a:blip r:embed="rId4"/>
          <a:stretch>
            <a:fillRect/>
          </a:stretch>
        </p:blipFill>
        <p:spPr>
          <a:xfrm>
            <a:off x="4579120" y="2234753"/>
            <a:ext cx="4260891" cy="3276600"/>
          </a:xfrm>
          <a:prstGeom prst="rect">
            <a:avLst/>
          </a:prstGeom>
          <a:ln>
            <a:solidFill>
              <a:schemeClr val="accent6"/>
            </a:solidFill>
          </a:ln>
        </p:spPr>
      </p:pic>
      <p:sp>
        <p:nvSpPr>
          <p:cNvPr id="17" name="Rectangle 16">
            <a:extLst>
              <a:ext uri="{FF2B5EF4-FFF2-40B4-BE49-F238E27FC236}">
                <a16:creationId xmlns:a16="http://schemas.microsoft.com/office/drawing/2014/main" id="{D74C8643-C91D-C298-0441-82999C65E08E}"/>
              </a:ext>
            </a:extLst>
          </p:cNvPr>
          <p:cNvSpPr/>
          <p:nvPr/>
        </p:nvSpPr>
        <p:spPr>
          <a:xfrm>
            <a:off x="1406614" y="1295400"/>
            <a:ext cx="633077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4">
                    <a:lumMod val="50000"/>
                  </a:schemeClr>
                </a:solidFill>
              </a:rPr>
              <a:t>GCC VAWA </a:t>
            </a:r>
            <a:r>
              <a:rPr lang="en-US" sz="5400" b="1" cap="none" spc="0" dirty="0">
                <a:ln/>
                <a:solidFill>
                  <a:schemeClr val="accent4">
                    <a:lumMod val="50000"/>
                  </a:schemeClr>
                </a:solidFill>
                <a:effectLst/>
              </a:rPr>
              <a:t>Programs</a:t>
            </a:r>
          </a:p>
        </p:txBody>
      </p:sp>
      <p:sp>
        <p:nvSpPr>
          <p:cNvPr id="18" name="TextBox 17">
            <a:extLst>
              <a:ext uri="{FF2B5EF4-FFF2-40B4-BE49-F238E27FC236}">
                <a16:creationId xmlns:a16="http://schemas.microsoft.com/office/drawing/2014/main" id="{4CA06BCA-0471-4146-41F4-2BB4CDFB822C}"/>
              </a:ext>
            </a:extLst>
          </p:cNvPr>
          <p:cNvSpPr txBox="1"/>
          <p:nvPr/>
        </p:nvSpPr>
        <p:spPr>
          <a:xfrm>
            <a:off x="164473" y="6232058"/>
            <a:ext cx="8619219" cy="276999"/>
          </a:xfrm>
          <a:prstGeom prst="rect">
            <a:avLst/>
          </a:prstGeom>
          <a:noFill/>
        </p:spPr>
        <p:txBody>
          <a:bodyPr wrap="none" rtlCol="0">
            <a:spAutoFit/>
          </a:bodyPr>
          <a:lstStyle/>
          <a:p>
            <a:r>
              <a:rPr lang="en-US" sz="1200" b="1" dirty="0"/>
              <a:t>North Carolina Coalition Against Sexual Assault who administers sexual assault funds to NC organizations on a separate funding cycle</a:t>
            </a:r>
          </a:p>
        </p:txBody>
      </p:sp>
      <p:sp>
        <p:nvSpPr>
          <p:cNvPr id="19" name="Arrow: Down 18">
            <a:extLst>
              <a:ext uri="{FF2B5EF4-FFF2-40B4-BE49-F238E27FC236}">
                <a16:creationId xmlns:a16="http://schemas.microsoft.com/office/drawing/2014/main" id="{1D00717B-335F-25A3-35A9-C533118C50B8}"/>
              </a:ext>
            </a:extLst>
          </p:cNvPr>
          <p:cNvSpPr/>
          <p:nvPr/>
        </p:nvSpPr>
        <p:spPr>
          <a:xfrm>
            <a:off x="2238128" y="5797827"/>
            <a:ext cx="285262" cy="276999"/>
          </a:xfrm>
          <a:prstGeom prst="down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0" name="TextBox 19">
            <a:extLst>
              <a:ext uri="{FF2B5EF4-FFF2-40B4-BE49-F238E27FC236}">
                <a16:creationId xmlns:a16="http://schemas.microsoft.com/office/drawing/2014/main" id="{FA517907-2E33-728E-A3B8-07D1B4413D64}"/>
              </a:ext>
            </a:extLst>
          </p:cNvPr>
          <p:cNvSpPr txBox="1"/>
          <p:nvPr/>
        </p:nvSpPr>
        <p:spPr>
          <a:xfrm>
            <a:off x="1676400" y="5441314"/>
            <a:ext cx="1408719" cy="369332"/>
          </a:xfrm>
          <a:prstGeom prst="rect">
            <a:avLst/>
          </a:prstGeom>
          <a:noFill/>
        </p:spPr>
        <p:txBody>
          <a:bodyPr wrap="none" rtlCol="0">
            <a:spAutoFit/>
          </a:bodyPr>
          <a:lstStyle/>
          <a:p>
            <a:r>
              <a:rPr lang="en-US" dirty="0"/>
              <a:t>Pass-through</a:t>
            </a:r>
          </a:p>
        </p:txBody>
      </p:sp>
      <p:sp>
        <p:nvSpPr>
          <p:cNvPr id="4" name="Slide Number Placeholder 3">
            <a:extLst>
              <a:ext uri="{FF2B5EF4-FFF2-40B4-BE49-F238E27FC236}">
                <a16:creationId xmlns:a16="http://schemas.microsoft.com/office/drawing/2014/main" id="{56803E7D-ACCC-635D-7739-CFA7D9A051B8}"/>
              </a:ext>
            </a:extLst>
          </p:cNvPr>
          <p:cNvSpPr>
            <a:spLocks noGrp="1"/>
          </p:cNvSpPr>
          <p:nvPr>
            <p:ph type="sldNum" sz="quarter" idx="12"/>
          </p:nvPr>
        </p:nvSpPr>
        <p:spPr/>
        <p:txBody>
          <a:bodyPr/>
          <a:lstStyle/>
          <a:p>
            <a:fld id="{5217D969-FAF6-4667-9EED-A6C98B22320E}" type="slidenum">
              <a:rPr lang="en-US" smtClean="0"/>
              <a:pPr/>
              <a:t>28</a:t>
            </a:fld>
            <a:endParaRPr lang="en-US" dirty="0"/>
          </a:p>
        </p:txBody>
      </p:sp>
      <p:sp>
        <p:nvSpPr>
          <p:cNvPr id="5" name="Date Placeholder 4">
            <a:extLst>
              <a:ext uri="{FF2B5EF4-FFF2-40B4-BE49-F238E27FC236}">
                <a16:creationId xmlns:a16="http://schemas.microsoft.com/office/drawing/2014/main" id="{D5FC47F5-761A-F966-5702-85829C040C5D}"/>
              </a:ext>
            </a:extLst>
          </p:cNvPr>
          <p:cNvSpPr>
            <a:spLocks noGrp="1"/>
          </p:cNvSpPr>
          <p:nvPr>
            <p:ph type="dt" sz="half" idx="10"/>
          </p:nvPr>
        </p:nvSpPr>
        <p:spPr/>
        <p:txBody>
          <a:bodyPr/>
          <a:lstStyle/>
          <a:p>
            <a:r>
              <a:rPr lang="en-US"/>
              <a:t>October 30, 2024</a:t>
            </a:r>
            <a:endParaRPr lang="en-US" dirty="0"/>
          </a:p>
        </p:txBody>
      </p:sp>
      <p:sp>
        <p:nvSpPr>
          <p:cNvPr id="6" name="Footer Placeholder 5">
            <a:extLst>
              <a:ext uri="{FF2B5EF4-FFF2-40B4-BE49-F238E27FC236}">
                <a16:creationId xmlns:a16="http://schemas.microsoft.com/office/drawing/2014/main" id="{F4388515-ED8A-DDE4-6FC6-41BF0A166837}"/>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576663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002060"/>
                </a:solidFill>
              </a:rPr>
              <a:t>VAWA-STOP Program Background</a:t>
            </a:r>
          </a:p>
        </p:txBody>
      </p:sp>
      <p:cxnSp>
        <p:nvCxnSpPr>
          <p:cNvPr id="8" name="Straight Connector 7">
            <a:extLst>
              <a:ext uri="{FF2B5EF4-FFF2-40B4-BE49-F238E27FC236}">
                <a16:creationId xmlns:a16="http://schemas.microsoft.com/office/drawing/2014/main" id="{59F5D963-3C11-40C2-BF0E-7BEABA82E997}"/>
              </a:ext>
            </a:extLst>
          </p:cNvPr>
          <p:cNvCxnSpPr>
            <a:cxnSpLocks/>
          </p:cNvCxnSpPr>
          <p:nvPr/>
        </p:nvCxnSpPr>
        <p:spPr>
          <a:xfrm>
            <a:off x="457200" y="1219200"/>
            <a:ext cx="8372952"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1">
            <a:extLst>
              <a:ext uri="{FF2B5EF4-FFF2-40B4-BE49-F238E27FC236}">
                <a16:creationId xmlns:a16="http://schemas.microsoft.com/office/drawing/2014/main" id="{C54B236F-E4DD-4A80-89AD-B9371D428121}"/>
              </a:ext>
            </a:extLst>
          </p:cNvPr>
          <p:cNvSpPr txBox="1">
            <a:spLocks/>
          </p:cNvSpPr>
          <p:nvPr/>
        </p:nvSpPr>
        <p:spPr>
          <a:xfrm>
            <a:off x="3733800" y="4139445"/>
            <a:ext cx="8229600" cy="202650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93192" lvl="1" indent="0">
              <a:buFont typeface="Verdana"/>
              <a:buNone/>
            </a:pPr>
            <a:endParaRPr lang="en-US" dirty="0"/>
          </a:p>
          <a:p>
            <a:pPr lvl="1"/>
            <a:endParaRPr lang="en-US" dirty="0"/>
          </a:p>
        </p:txBody>
      </p:sp>
      <p:sp>
        <p:nvSpPr>
          <p:cNvPr id="19" name="TextBox 18">
            <a:extLst>
              <a:ext uri="{FF2B5EF4-FFF2-40B4-BE49-F238E27FC236}">
                <a16:creationId xmlns:a16="http://schemas.microsoft.com/office/drawing/2014/main" id="{C170F061-EB02-2BFC-5F6A-EDD39BFF6586}"/>
              </a:ext>
            </a:extLst>
          </p:cNvPr>
          <p:cNvSpPr txBox="1"/>
          <p:nvPr/>
        </p:nvSpPr>
        <p:spPr>
          <a:xfrm>
            <a:off x="323786" y="1331887"/>
            <a:ext cx="8506365" cy="4572662"/>
          </a:xfrm>
          <a:prstGeom prst="rect">
            <a:avLst/>
          </a:prstGeom>
          <a:noFill/>
        </p:spPr>
        <p:txBody>
          <a:bodyPr wrap="square">
            <a:spAutoFit/>
          </a:bodyPr>
          <a:lstStyle/>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The Violence Against Women Act (VAWA) of 1994 was passed by Congress and created the Office on Violence against Women (OVW) in the United States Department of Justice. Since its inception, OVW has supported a multifaceted approach to responding to crimes against women through the implementation of grant programs authorized through VAWA. VAWA supports communities and was designed to improve the criminal justice systems responses to adult, youth and child victims of domestic violence, sexual assault and stalking by forming partnerships between state and local communities. </a:t>
            </a:r>
            <a:r>
              <a:rPr lang="en-US" sz="1600" b="1" kern="100" dirty="0">
                <a:effectLst/>
                <a:latin typeface="Calibri" panose="020F0502020204030204" pitchFamily="34" charset="0"/>
                <a:ea typeface="Calibri" panose="020F0502020204030204" pitchFamily="34" charset="0"/>
                <a:cs typeface="Calibri" panose="020F0502020204030204" pitchFamily="34" charset="0"/>
              </a:rPr>
              <a:t>For additional information about this program and related performance measures, including how awards contribute to the achievement of program goals and objectives, see:</a:t>
            </a:r>
          </a:p>
          <a:p>
            <a:pPr marL="0" marR="0">
              <a:lnSpc>
                <a:spcPct val="107000"/>
              </a:lnSpc>
              <a:spcBef>
                <a:spcPts val="0"/>
              </a:spcBef>
              <a:spcAft>
                <a:spcPts val="800"/>
              </a:spcAft>
            </a:pPr>
            <a:endParaRPr lang="en-US" sz="1200" kern="1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a:t>
            </a:r>
            <a:r>
              <a:rPr lang="en-US" sz="1600" b="1" dirty="0">
                <a:solidFill>
                  <a:srgbClr val="002060"/>
                </a:solidFill>
                <a:effectLst/>
                <a:latin typeface="Calibri" panose="020F0502020204030204" pitchFamily="34" charset="0"/>
                <a:ea typeface="Calibri" panose="020F0502020204030204" pitchFamily="34" charset="0"/>
              </a:rPr>
              <a:t>OVW grant program information: </a:t>
            </a:r>
          </a:p>
          <a:p>
            <a:pPr marL="0" marR="0">
              <a:spcBef>
                <a:spcPts val="0"/>
              </a:spcBef>
              <a:spcAft>
                <a:spcPts val="0"/>
              </a:spcAft>
            </a:pPr>
            <a:r>
              <a:rPr lang="en-US" sz="1600" u="sng" dirty="0">
                <a:solidFill>
                  <a:srgbClr val="0070C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Office on Violence Against Women (OVW) | Grant Programs | United States Department of Justice</a:t>
            </a:r>
            <a:endParaRPr lang="en-US" sz="1600" u="sng" dirty="0">
              <a:solidFill>
                <a:srgbClr val="0070C0"/>
              </a:solidFill>
              <a:latin typeface="Calibri" panose="020F0502020204030204" pitchFamily="34" charset="0"/>
              <a:ea typeface="Calibri" panose="020F0502020204030204" pitchFamily="34" charset="0"/>
            </a:endParaRPr>
          </a:p>
          <a:p>
            <a:pPr marL="0" marR="0">
              <a:spcBef>
                <a:spcPts val="0"/>
              </a:spcBef>
              <a:spcAft>
                <a:spcPts val="0"/>
              </a:spcAft>
            </a:pPr>
            <a:endParaRPr lang="en-US" sz="16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a:t>
            </a:r>
            <a:r>
              <a:rPr lang="en-US" sz="1600" b="1" dirty="0">
                <a:solidFill>
                  <a:srgbClr val="002060"/>
                </a:solidFill>
                <a:effectLst/>
                <a:latin typeface="Calibri" panose="020F0502020204030204" pitchFamily="34" charset="0"/>
                <a:ea typeface="Calibri" panose="020F0502020204030204" pitchFamily="34" charset="0"/>
              </a:rPr>
              <a:t>Program performance measures under the Measuring Effectiveness Initiative:</a:t>
            </a:r>
            <a:r>
              <a:rPr lang="en-US" sz="1600" dirty="0">
                <a:solidFill>
                  <a:srgbClr val="000000"/>
                </a:solidFill>
                <a:effectLst/>
                <a:latin typeface="Calibri" panose="020F0502020204030204" pitchFamily="34" charset="0"/>
                <a:ea typeface="Calibri" panose="020F0502020204030204" pitchFamily="34" charset="0"/>
              </a:rPr>
              <a:t> </a:t>
            </a:r>
            <a:r>
              <a:rPr lang="en-US" sz="1600" u="sng" dirty="0">
                <a:solidFill>
                  <a:srgbClr val="0070C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Grant Programs (vawamei.org)</a:t>
            </a:r>
            <a:endParaRPr lang="en-US" sz="1600" u="sng" dirty="0">
              <a:solidFill>
                <a:srgbClr val="0070C0"/>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6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a:t>
            </a:r>
            <a:r>
              <a:rPr lang="en-US" sz="1600" b="1" dirty="0">
                <a:solidFill>
                  <a:srgbClr val="002060"/>
                </a:solidFill>
                <a:effectLst/>
                <a:latin typeface="Calibri" panose="020F0502020204030204" pitchFamily="34" charset="0"/>
                <a:ea typeface="Calibri" panose="020F0502020204030204" pitchFamily="34" charset="0"/>
              </a:rPr>
              <a:t>Program-specific sections in OVW’s most recent report to Congress on the effectiveness of  VAWA grant programs: </a:t>
            </a:r>
            <a:r>
              <a:rPr lang="en-US" sz="1600" u="sng" dirty="0">
                <a:solidFill>
                  <a:srgbClr val="0070C0"/>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Office on Violence Against Women (OVW) | Reports to Congress (justice.gov)</a:t>
            </a:r>
            <a:endParaRPr lang="en-US" sz="1600" dirty="0">
              <a:solidFill>
                <a:srgbClr val="0070C0"/>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9FBD7724-49EF-6774-1583-DEB74091C5F8}"/>
              </a:ext>
            </a:extLst>
          </p:cNvPr>
          <p:cNvSpPr>
            <a:spLocks noGrp="1"/>
          </p:cNvSpPr>
          <p:nvPr>
            <p:ph type="sldNum" sz="quarter" idx="12"/>
          </p:nvPr>
        </p:nvSpPr>
        <p:spPr/>
        <p:txBody>
          <a:bodyPr/>
          <a:lstStyle/>
          <a:p>
            <a:fld id="{5217D969-FAF6-4667-9EED-A6C98B22320E}" type="slidenum">
              <a:rPr lang="en-US" smtClean="0"/>
              <a:t>29</a:t>
            </a:fld>
            <a:endParaRPr lang="en-US" dirty="0"/>
          </a:p>
        </p:txBody>
      </p:sp>
      <p:sp>
        <p:nvSpPr>
          <p:cNvPr id="6" name="Date Placeholder 5">
            <a:extLst>
              <a:ext uri="{FF2B5EF4-FFF2-40B4-BE49-F238E27FC236}">
                <a16:creationId xmlns:a16="http://schemas.microsoft.com/office/drawing/2014/main" id="{E21F0B46-E6D9-CA60-E6F7-8BDBAE8C9951}"/>
              </a:ext>
            </a:extLst>
          </p:cNvPr>
          <p:cNvSpPr>
            <a:spLocks noGrp="1"/>
          </p:cNvSpPr>
          <p:nvPr>
            <p:ph type="dt" sz="half" idx="10"/>
          </p:nvPr>
        </p:nvSpPr>
        <p:spPr/>
        <p:txBody>
          <a:bodyPr/>
          <a:lstStyle/>
          <a:p>
            <a:r>
              <a:rPr lang="en-US"/>
              <a:t>October 30, 2024</a:t>
            </a:r>
            <a:endParaRPr lang="en-US" dirty="0"/>
          </a:p>
        </p:txBody>
      </p:sp>
      <p:sp>
        <p:nvSpPr>
          <p:cNvPr id="7" name="Footer Placeholder 6">
            <a:extLst>
              <a:ext uri="{FF2B5EF4-FFF2-40B4-BE49-F238E27FC236}">
                <a16:creationId xmlns:a16="http://schemas.microsoft.com/office/drawing/2014/main" id="{418E2FA3-1724-3420-3293-0EC5A9ABE7F2}"/>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409338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113A23-E1E7-485B-B31E-5182F38507DB}"/>
              </a:ext>
            </a:extLst>
          </p:cNvPr>
          <p:cNvSpPr>
            <a:spLocks noGrp="1"/>
          </p:cNvSpPr>
          <p:nvPr>
            <p:ph idx="1"/>
          </p:nvPr>
        </p:nvSpPr>
        <p:spPr>
          <a:xfrm>
            <a:off x="457200" y="1807825"/>
            <a:ext cx="8229600" cy="2404872"/>
          </a:xfrm>
        </p:spPr>
        <p:txBody>
          <a:bodyPr/>
          <a:lstStyle/>
          <a:p>
            <a:pPr marL="109728" indent="0" algn="ctr">
              <a:buNone/>
            </a:pPr>
            <a:r>
              <a:rPr lang="en-US" dirty="0"/>
              <a:t>The mission of the Crime Victims' Services (CVS) Committee is to advocate for victims by promoting the development of effective programs that improve the response of human service professionals and the criminal justice system to crime victims.</a:t>
            </a:r>
          </a:p>
        </p:txBody>
      </p:sp>
      <p:sp>
        <p:nvSpPr>
          <p:cNvPr id="5" name="Slide Number Placeholder 4">
            <a:extLst>
              <a:ext uri="{FF2B5EF4-FFF2-40B4-BE49-F238E27FC236}">
                <a16:creationId xmlns:a16="http://schemas.microsoft.com/office/drawing/2014/main" id="{04954A0E-BF19-4730-9B24-550EA9252EDB}"/>
              </a:ext>
            </a:extLst>
          </p:cNvPr>
          <p:cNvSpPr>
            <a:spLocks noGrp="1"/>
          </p:cNvSpPr>
          <p:nvPr>
            <p:ph type="sldNum" sz="quarter" idx="12"/>
          </p:nvPr>
        </p:nvSpPr>
        <p:spPr/>
        <p:txBody>
          <a:bodyPr/>
          <a:lstStyle/>
          <a:p>
            <a:fld id="{5217D969-FAF6-4667-9EED-A6C98B22320E}" type="slidenum">
              <a:rPr lang="en-US" smtClean="0"/>
              <a:t>3</a:t>
            </a:fld>
            <a:endParaRPr lang="en-US" dirty="0"/>
          </a:p>
        </p:txBody>
      </p:sp>
      <p:sp>
        <p:nvSpPr>
          <p:cNvPr id="6" name="Title 5">
            <a:extLst>
              <a:ext uri="{FF2B5EF4-FFF2-40B4-BE49-F238E27FC236}">
                <a16:creationId xmlns:a16="http://schemas.microsoft.com/office/drawing/2014/main" id="{406603EE-F56F-4C75-A6E0-790FBE63699C}"/>
              </a:ext>
            </a:extLst>
          </p:cNvPr>
          <p:cNvSpPr>
            <a:spLocks noGrp="1"/>
          </p:cNvSpPr>
          <p:nvPr>
            <p:ph type="title"/>
          </p:nvPr>
        </p:nvSpPr>
        <p:spPr/>
        <p:txBody>
          <a:bodyPr/>
          <a:lstStyle/>
          <a:p>
            <a:pPr algn="ctr"/>
            <a:r>
              <a:rPr lang="en-US" dirty="0"/>
              <a:t>Crime Victims Services Committee</a:t>
            </a:r>
          </a:p>
        </p:txBody>
      </p:sp>
      <p:sp>
        <p:nvSpPr>
          <p:cNvPr id="7" name="Date Placeholder 6">
            <a:extLst>
              <a:ext uri="{FF2B5EF4-FFF2-40B4-BE49-F238E27FC236}">
                <a16:creationId xmlns:a16="http://schemas.microsoft.com/office/drawing/2014/main" id="{04750883-4EE8-4C5B-B499-6AB49B844580}"/>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72E1B6D3-D2FA-CF71-24CC-306D3D62A611}"/>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926967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F5D963-3C11-40C2-BF0E-7BEABA82E997}"/>
              </a:ext>
            </a:extLst>
          </p:cNvPr>
          <p:cNvCxnSpPr>
            <a:cxnSpLocks/>
          </p:cNvCxnSpPr>
          <p:nvPr/>
        </p:nvCxnSpPr>
        <p:spPr>
          <a:xfrm>
            <a:off x="457200" y="1219200"/>
            <a:ext cx="8372952"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1">
            <a:extLst>
              <a:ext uri="{FF2B5EF4-FFF2-40B4-BE49-F238E27FC236}">
                <a16:creationId xmlns:a16="http://schemas.microsoft.com/office/drawing/2014/main" id="{C54B236F-E4DD-4A80-89AD-B9371D428121}"/>
              </a:ext>
            </a:extLst>
          </p:cNvPr>
          <p:cNvSpPr txBox="1">
            <a:spLocks/>
          </p:cNvSpPr>
          <p:nvPr/>
        </p:nvSpPr>
        <p:spPr>
          <a:xfrm>
            <a:off x="3733800" y="4139445"/>
            <a:ext cx="8229600" cy="202650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93192" lvl="1" indent="0">
              <a:buFont typeface="Verdana"/>
              <a:buNone/>
            </a:pPr>
            <a:endParaRPr lang="en-US" dirty="0"/>
          </a:p>
          <a:p>
            <a:pPr lvl="1"/>
            <a:endParaRPr lang="en-US" dirty="0"/>
          </a:p>
        </p:txBody>
      </p:sp>
      <p:sp>
        <p:nvSpPr>
          <p:cNvPr id="16" name="Title 5">
            <a:extLst>
              <a:ext uri="{FF2B5EF4-FFF2-40B4-BE49-F238E27FC236}">
                <a16:creationId xmlns:a16="http://schemas.microsoft.com/office/drawing/2014/main" id="{DA390125-307D-4F2A-B2D7-1D84CFDB9462}"/>
              </a:ext>
            </a:extLst>
          </p:cNvPr>
          <p:cNvSpPr>
            <a:spLocks noGrp="1"/>
          </p:cNvSpPr>
          <p:nvPr>
            <p:ph type="title"/>
          </p:nvPr>
        </p:nvSpPr>
        <p:spPr>
          <a:xfrm>
            <a:off x="457200" y="274638"/>
            <a:ext cx="8229600" cy="1143000"/>
          </a:xfrm>
        </p:spPr>
        <p:txBody>
          <a:bodyPr/>
          <a:lstStyle/>
          <a:p>
            <a:r>
              <a:rPr lang="en-US" dirty="0">
                <a:solidFill>
                  <a:srgbClr val="002060"/>
                </a:solidFill>
              </a:rPr>
              <a:t>VAWA Application Overview</a:t>
            </a:r>
          </a:p>
        </p:txBody>
      </p:sp>
      <p:pic>
        <p:nvPicPr>
          <p:cNvPr id="24" name="Picture 23">
            <a:extLst>
              <a:ext uri="{FF2B5EF4-FFF2-40B4-BE49-F238E27FC236}">
                <a16:creationId xmlns:a16="http://schemas.microsoft.com/office/drawing/2014/main" id="{AB362A8C-579C-4538-A75C-3486783B59EF}"/>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715000" y="3703624"/>
            <a:ext cx="3592619" cy="2607515"/>
          </a:xfrm>
          <a:prstGeom prst="rect">
            <a:avLst/>
          </a:prstGeom>
        </p:spPr>
      </p:pic>
      <p:sp>
        <p:nvSpPr>
          <p:cNvPr id="3" name="TextBox 2">
            <a:extLst>
              <a:ext uri="{FF2B5EF4-FFF2-40B4-BE49-F238E27FC236}">
                <a16:creationId xmlns:a16="http://schemas.microsoft.com/office/drawing/2014/main" id="{5671E848-6913-D8CB-A490-1B6D85B8ED48}"/>
              </a:ext>
            </a:extLst>
          </p:cNvPr>
          <p:cNvSpPr txBox="1"/>
          <p:nvPr/>
        </p:nvSpPr>
        <p:spPr>
          <a:xfrm>
            <a:off x="76200" y="1412810"/>
            <a:ext cx="8872776" cy="2951642"/>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 S.T.O.P (</a:t>
            </a:r>
            <a:r>
              <a:rPr lang="en-US" sz="1800" kern="1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a:t>
            </a:r>
            <a:r>
              <a:rPr lang="en-US" sz="1800" kern="100" dirty="0">
                <a:effectLst/>
                <a:latin typeface="Calibri" panose="020F0502020204030204" pitchFamily="34" charset="0"/>
                <a:ea typeface="Calibri" panose="020F0502020204030204" pitchFamily="34" charset="0"/>
                <a:cs typeface="Calibri" panose="020F0502020204030204" pitchFamily="34" charset="0"/>
              </a:rPr>
              <a:t>ervices, </a:t>
            </a:r>
            <a:r>
              <a:rPr lang="en-US" sz="1800" kern="1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a:t>
            </a:r>
            <a:r>
              <a:rPr lang="en-US" sz="1800" kern="100" dirty="0">
                <a:effectLst/>
                <a:latin typeface="Calibri" panose="020F0502020204030204" pitchFamily="34" charset="0"/>
                <a:ea typeface="Calibri" panose="020F0502020204030204" pitchFamily="34" charset="0"/>
                <a:cs typeface="Calibri" panose="020F0502020204030204" pitchFamily="34" charset="0"/>
              </a:rPr>
              <a:t>raining, </a:t>
            </a:r>
            <a:r>
              <a:rPr lang="en-US" sz="1800" kern="1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O</a:t>
            </a:r>
            <a:r>
              <a:rPr lang="en-US" sz="1800" kern="100" dirty="0">
                <a:effectLst/>
                <a:latin typeface="Calibri" panose="020F0502020204030204" pitchFamily="34" charset="0"/>
                <a:ea typeface="Calibri" panose="020F0502020204030204" pitchFamily="34" charset="0"/>
                <a:cs typeface="Calibri" panose="020F0502020204030204" pitchFamily="34" charset="0"/>
              </a:rPr>
              <a:t>fficers, and </a:t>
            </a:r>
            <a:r>
              <a:rPr lang="en-US" sz="1800" kern="1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P</a:t>
            </a:r>
            <a:r>
              <a:rPr lang="en-US" sz="1800" kern="100" dirty="0">
                <a:effectLst/>
                <a:latin typeface="Calibri" panose="020F0502020204030204" pitchFamily="34" charset="0"/>
                <a:ea typeface="Calibri" panose="020F0502020204030204" pitchFamily="34" charset="0"/>
                <a:cs typeface="Calibri" panose="020F0502020204030204" pitchFamily="34" charset="0"/>
              </a:rPr>
              <a:t>rosecutors) Violence Against Women Formula Grant Program promotes a coordinated, multidisciplinary approach to improving the criminal justice system’s response to violent crimes against women.  STOP encourages the development and strengthening of effective law enforcement, prosecution strategies and victim services in cases involving violent crimes against women.</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OVW grants help and provides victims with the protection and services they need to pursue safe and healthy lives, while improving communities’ capacity to hold offenders accountable for their crimes.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D7C19D1D-A854-8901-2D79-7854EE607803}"/>
              </a:ext>
            </a:extLst>
          </p:cNvPr>
          <p:cNvSpPr/>
          <p:nvPr/>
        </p:nvSpPr>
        <p:spPr>
          <a:xfrm>
            <a:off x="33130" y="4741983"/>
            <a:ext cx="6390211" cy="523220"/>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Services - </a:t>
            </a: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Training – </a:t>
            </a: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Officers </a:t>
            </a: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Prosecutors</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Slide Number Placeholder 5">
            <a:extLst>
              <a:ext uri="{FF2B5EF4-FFF2-40B4-BE49-F238E27FC236}">
                <a16:creationId xmlns:a16="http://schemas.microsoft.com/office/drawing/2014/main" id="{0F2D7632-992F-32F5-8CAC-93FBD00C1C5A}"/>
              </a:ext>
            </a:extLst>
          </p:cNvPr>
          <p:cNvSpPr>
            <a:spLocks noGrp="1"/>
          </p:cNvSpPr>
          <p:nvPr>
            <p:ph type="sldNum" sz="quarter" idx="12"/>
          </p:nvPr>
        </p:nvSpPr>
        <p:spPr/>
        <p:txBody>
          <a:bodyPr/>
          <a:lstStyle/>
          <a:p>
            <a:fld id="{5217D969-FAF6-4667-9EED-A6C98B22320E}" type="slidenum">
              <a:rPr lang="en-US" smtClean="0"/>
              <a:t>30</a:t>
            </a:fld>
            <a:endParaRPr lang="en-US" dirty="0"/>
          </a:p>
        </p:txBody>
      </p:sp>
      <p:sp>
        <p:nvSpPr>
          <p:cNvPr id="7" name="Date Placeholder 6">
            <a:extLst>
              <a:ext uri="{FF2B5EF4-FFF2-40B4-BE49-F238E27FC236}">
                <a16:creationId xmlns:a16="http://schemas.microsoft.com/office/drawing/2014/main" id="{967FA800-358C-331D-D7BF-24A192DFBF81}"/>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6A2CFC40-D9E4-2AAA-5E14-6B44AE9DA1A9}"/>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370730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C54B236F-E4DD-4A80-89AD-B9371D428121}"/>
              </a:ext>
            </a:extLst>
          </p:cNvPr>
          <p:cNvSpPr txBox="1">
            <a:spLocks/>
          </p:cNvSpPr>
          <p:nvPr/>
        </p:nvSpPr>
        <p:spPr>
          <a:xfrm>
            <a:off x="3733800" y="4139445"/>
            <a:ext cx="8229600" cy="202650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93192" lvl="1" indent="0">
              <a:buFont typeface="Verdana"/>
              <a:buNone/>
            </a:pPr>
            <a:endParaRPr lang="en-US" dirty="0"/>
          </a:p>
          <a:p>
            <a:pPr lvl="1"/>
            <a:endParaRPr lang="en-US" dirty="0"/>
          </a:p>
        </p:txBody>
      </p:sp>
      <p:sp>
        <p:nvSpPr>
          <p:cNvPr id="14" name="Title 2">
            <a:extLst>
              <a:ext uri="{FF2B5EF4-FFF2-40B4-BE49-F238E27FC236}">
                <a16:creationId xmlns:a16="http://schemas.microsoft.com/office/drawing/2014/main" id="{D704CF04-8DF1-43A3-9E1C-04B394DAF091}"/>
              </a:ext>
            </a:extLst>
          </p:cNvPr>
          <p:cNvSpPr txBox="1">
            <a:spLocks/>
          </p:cNvSpPr>
          <p:nvPr/>
        </p:nvSpPr>
        <p:spPr>
          <a:xfrm>
            <a:off x="-381000" y="34290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pPr marL="452628" indent="-342900">
              <a:buFont typeface="Wingdings" panose="05000000000000000000" pitchFamily="2" charset="2"/>
              <a:buChar char="Ø"/>
            </a:pPr>
            <a:endParaRPr lang="en-US" sz="2000" b="0" u="sng" dirty="0">
              <a:solidFill>
                <a:srgbClr val="7030A0"/>
              </a:solidFill>
            </a:endParaRPr>
          </a:p>
        </p:txBody>
      </p:sp>
      <p:sp>
        <p:nvSpPr>
          <p:cNvPr id="9" name="Title 8">
            <a:extLst>
              <a:ext uri="{FF2B5EF4-FFF2-40B4-BE49-F238E27FC236}">
                <a16:creationId xmlns:a16="http://schemas.microsoft.com/office/drawing/2014/main" id="{7EE715ED-EE38-4EA4-AB43-4EBF245A1CFE}"/>
              </a:ext>
            </a:extLst>
          </p:cNvPr>
          <p:cNvSpPr>
            <a:spLocks noGrp="1"/>
          </p:cNvSpPr>
          <p:nvPr>
            <p:ph type="title"/>
          </p:nvPr>
        </p:nvSpPr>
        <p:spPr>
          <a:xfrm>
            <a:off x="227085" y="1806652"/>
            <a:ext cx="8229600" cy="1143000"/>
          </a:xfrm>
        </p:spPr>
        <p:txBody>
          <a:bodyPr>
            <a:normAutofit/>
          </a:bodyPr>
          <a:lstStyle/>
          <a:p>
            <a:br>
              <a:rPr lang="en-US" dirty="0"/>
            </a:br>
            <a:endParaRPr lang="en-US" sz="1800" dirty="0"/>
          </a:p>
        </p:txBody>
      </p:sp>
      <p:sp>
        <p:nvSpPr>
          <p:cNvPr id="11" name="Title 5">
            <a:extLst>
              <a:ext uri="{FF2B5EF4-FFF2-40B4-BE49-F238E27FC236}">
                <a16:creationId xmlns:a16="http://schemas.microsoft.com/office/drawing/2014/main" id="{751FBFB3-0B3B-4683-871E-C7252D1068D7}"/>
              </a:ext>
            </a:extLst>
          </p:cNvPr>
          <p:cNvSpPr txBox="1">
            <a:spLocks/>
          </p:cNvSpPr>
          <p:nvPr/>
        </p:nvSpPr>
        <p:spPr>
          <a:xfrm>
            <a:off x="304800" y="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r>
              <a:rPr lang="en-US" sz="4000" dirty="0">
                <a:solidFill>
                  <a:srgbClr val="002060"/>
                </a:solidFill>
              </a:rPr>
              <a:t>VAWA Application Overview</a:t>
            </a:r>
            <a:endParaRPr lang="en-US" dirty="0">
              <a:solidFill>
                <a:srgbClr val="002060"/>
              </a:solidFill>
            </a:endParaRPr>
          </a:p>
        </p:txBody>
      </p:sp>
      <p:pic>
        <p:nvPicPr>
          <p:cNvPr id="13" name="Picture 12">
            <a:extLst>
              <a:ext uri="{FF2B5EF4-FFF2-40B4-BE49-F238E27FC236}">
                <a16:creationId xmlns:a16="http://schemas.microsoft.com/office/drawing/2014/main" id="{048AB0BC-BA61-4413-8864-03DD7BFEB0AC}"/>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172200" y="3204298"/>
            <a:ext cx="3122685" cy="3082651"/>
          </a:xfrm>
          <a:prstGeom prst="rect">
            <a:avLst/>
          </a:prstGeom>
        </p:spPr>
      </p:pic>
      <p:sp>
        <p:nvSpPr>
          <p:cNvPr id="3" name="TextBox 2">
            <a:extLst>
              <a:ext uri="{FF2B5EF4-FFF2-40B4-BE49-F238E27FC236}">
                <a16:creationId xmlns:a16="http://schemas.microsoft.com/office/drawing/2014/main" id="{00F9FA19-DDDD-AFD4-8E9B-3C866EF04CC1}"/>
              </a:ext>
            </a:extLst>
          </p:cNvPr>
          <p:cNvSpPr txBox="1"/>
          <p:nvPr/>
        </p:nvSpPr>
        <p:spPr>
          <a:xfrm>
            <a:off x="227085" y="1146824"/>
            <a:ext cx="8842230" cy="2169825"/>
          </a:xfrm>
          <a:prstGeom prst="rect">
            <a:avLst/>
          </a:prstGeom>
          <a:noFill/>
        </p:spPr>
        <p:txBody>
          <a:bodyPr wrap="square">
            <a:spAutoFit/>
          </a:bodyPr>
          <a:lstStyle/>
          <a:p>
            <a:pPr marL="0" marR="0" indent="0">
              <a:spcBef>
                <a:spcPts val="1800"/>
              </a:spcBef>
              <a:spcAft>
                <a:spcPts val="300"/>
              </a:spcAft>
              <a:tabLst>
                <a:tab pos="5943600" algn="r"/>
              </a:tabLst>
            </a:pPr>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Funding Priorities - </a:t>
            </a:r>
            <a:r>
              <a:rPr lang="en-US" sz="1800" b="1"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supported by the NC Governor’s Office</a:t>
            </a:r>
            <a:endParaRPr lang="en-US" sz="2800" b="1" dirty="0">
              <a:solidFill>
                <a:schemeClr val="accent6">
                  <a:lumMod val="50000"/>
                </a:schemeClr>
              </a:solidFill>
              <a:latin typeface="Calibri" panose="020F0502020204030204" pitchFamily="34" charset="0"/>
              <a:ea typeface="Arial" panose="020B0604020202020204" pitchFamily="34" charset="0"/>
              <a:cs typeface="Arial" panose="020B0604020202020204" pitchFamily="34" charset="0"/>
            </a:endParaRPr>
          </a:p>
          <a:p>
            <a:pPr marL="0" marR="0" indent="0">
              <a:spcBef>
                <a:spcPts val="1800"/>
              </a:spcBef>
              <a:spcAft>
                <a:spcPts val="300"/>
              </a:spcAft>
              <a:tabLst>
                <a:tab pos="5943600" algn="r"/>
              </a:tabLst>
            </a:pPr>
            <a:r>
              <a:rPr lang="en-US" sz="1800" b="1" dirty="0">
                <a:effectLst/>
                <a:latin typeface="Arial" panose="020B0604020202020204" pitchFamily="34" charset="0"/>
                <a:ea typeface="Arial" panose="020B0604020202020204" pitchFamily="34" charset="0"/>
                <a:cs typeface="Arial" panose="020B0604020202020204" pitchFamily="34" charset="0"/>
              </a:rPr>
              <a:t>The GCC encourages programs that involve partnerships, collaborations, and best practices to meet the needs of crime victims and others across the state</a:t>
            </a:r>
            <a:r>
              <a:rPr lang="en-US" b="1" dirty="0">
                <a:latin typeface="Arial" panose="020B0604020202020204" pitchFamily="34" charset="0"/>
                <a:ea typeface="Arial" panose="020B0604020202020204" pitchFamily="34" charset="0"/>
                <a:cs typeface="Arial" panose="020B0604020202020204" pitchFamily="34" charset="0"/>
              </a:rPr>
              <a:t>. We </a:t>
            </a:r>
            <a:r>
              <a:rPr lang="en-US" sz="1800" b="1" dirty="0">
                <a:effectLst/>
                <a:latin typeface="Arial" panose="020B0604020202020204" pitchFamily="34" charset="0"/>
                <a:ea typeface="Arial" panose="020B0604020202020204" pitchFamily="34" charset="0"/>
                <a:cs typeface="Arial" panose="020B0604020202020204" pitchFamily="34" charset="0"/>
              </a:rPr>
              <a:t>encourage applicants to develop projects that:</a:t>
            </a:r>
          </a:p>
          <a:p>
            <a:pPr marL="0" marR="0" indent="0">
              <a:spcBef>
                <a:spcPts val="1800"/>
              </a:spcBef>
              <a:spcAft>
                <a:spcPts val="300"/>
              </a:spcAft>
              <a:tabLst>
                <a:tab pos="5943600" algn="r"/>
              </a:tabLst>
            </a:pPr>
            <a:endParaRPr lang="en-US" sz="28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6A96400-0C60-03D9-95A6-6E413B8FEF5C}"/>
              </a:ext>
            </a:extLst>
          </p:cNvPr>
          <p:cNvSpPr txBox="1"/>
          <p:nvPr/>
        </p:nvSpPr>
        <p:spPr>
          <a:xfrm>
            <a:off x="687315" y="2949652"/>
            <a:ext cx="7389885" cy="3039294"/>
          </a:xfrm>
          <a:prstGeom prst="rect">
            <a:avLst/>
          </a:prstGeom>
          <a:noFill/>
        </p:spPr>
        <p:txBody>
          <a:bodyPr wrap="square" rtlCol="0">
            <a:spAutoFit/>
          </a:bodyPr>
          <a:lstStyle/>
          <a:p>
            <a:pPr marL="342900" marR="0" lvl="0" indent="-342900" algn="just">
              <a:spcBef>
                <a:spcPts val="0"/>
              </a:spcBef>
              <a:spcAft>
                <a:spcPts val="1600"/>
              </a:spcAft>
              <a:buFont typeface="+mj-lt"/>
              <a:buAutoNum type="arabicPeriod"/>
            </a:pPr>
            <a:r>
              <a:rPr lang="en-US" sz="1800" dirty="0">
                <a:effectLst/>
                <a:latin typeface="Arial" panose="020B0604020202020204" pitchFamily="34" charset="0"/>
                <a:ea typeface="Arial" panose="020B0604020202020204" pitchFamily="34" charset="0"/>
                <a:cs typeface="Arial" panose="020B0604020202020204" pitchFamily="34" charset="0"/>
              </a:rPr>
              <a:t>Support victims of domestic violence, sexual assault and stalking by ensuring that the stigma of reporting is no longer a barrier for victims.</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344488" marR="0" lvl="0" indent="-344488" algn="just">
              <a:spcBef>
                <a:spcPts val="600"/>
              </a:spcBef>
              <a:spcAft>
                <a:spcPts val="1600"/>
              </a:spcAft>
            </a:pPr>
            <a:r>
              <a:rPr lang="en-US" sz="1800" dirty="0">
                <a:effectLst/>
                <a:latin typeface="Arial" panose="020B0604020202020204" pitchFamily="34" charset="0"/>
                <a:ea typeface="Arial" panose="020B0604020202020204" pitchFamily="34" charset="0"/>
                <a:cs typeface="Arial" panose="020B0604020202020204" pitchFamily="34" charset="0"/>
              </a:rPr>
              <a:t>2. Providing resources for training to help law enforcement better understand victims and ultimately reduce any stigma around reporting.</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R="0" lvl="0" algn="just">
              <a:spcBef>
                <a:spcPts val="300"/>
              </a:spcBef>
              <a:spcAft>
                <a:spcPts val="1600"/>
              </a:spcAft>
            </a:pPr>
            <a:r>
              <a:rPr lang="en-US" sz="1800" dirty="0">
                <a:effectLst/>
                <a:latin typeface="Arial" panose="020B0604020202020204" pitchFamily="34" charset="0"/>
                <a:ea typeface="Arial" panose="020B0604020202020204" pitchFamily="34" charset="0"/>
                <a:cs typeface="Arial" panose="020B0604020202020204" pitchFamily="34" charset="0"/>
              </a:rPr>
              <a:t>3. Utilize best practices and/or evidence-based interventions.</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F387ED0C-99EB-E285-2482-8BC397888F8B}"/>
              </a:ext>
            </a:extLst>
          </p:cNvPr>
          <p:cNvSpPr>
            <a:spLocks noGrp="1"/>
          </p:cNvSpPr>
          <p:nvPr>
            <p:ph type="sldNum" sz="quarter" idx="12"/>
          </p:nvPr>
        </p:nvSpPr>
        <p:spPr/>
        <p:txBody>
          <a:bodyPr/>
          <a:lstStyle/>
          <a:p>
            <a:fld id="{5217D969-FAF6-4667-9EED-A6C98B22320E}" type="slidenum">
              <a:rPr lang="en-US" smtClean="0"/>
              <a:t>31</a:t>
            </a:fld>
            <a:endParaRPr lang="en-US" dirty="0"/>
          </a:p>
        </p:txBody>
      </p:sp>
      <p:sp>
        <p:nvSpPr>
          <p:cNvPr id="7" name="Date Placeholder 6">
            <a:extLst>
              <a:ext uri="{FF2B5EF4-FFF2-40B4-BE49-F238E27FC236}">
                <a16:creationId xmlns:a16="http://schemas.microsoft.com/office/drawing/2014/main" id="{770C973E-C541-4843-2CB0-06749992ABBE}"/>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E824927B-13F5-EED3-1EB4-FBD1B0FA9714}"/>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310219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C54B236F-E4DD-4A80-89AD-B9371D428121}"/>
              </a:ext>
            </a:extLst>
          </p:cNvPr>
          <p:cNvSpPr txBox="1">
            <a:spLocks/>
          </p:cNvSpPr>
          <p:nvPr/>
        </p:nvSpPr>
        <p:spPr>
          <a:xfrm>
            <a:off x="3733800" y="4139445"/>
            <a:ext cx="8229600" cy="202650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93192" lvl="1" indent="0">
              <a:buFont typeface="Verdana"/>
              <a:buNone/>
            </a:pPr>
            <a:endParaRPr lang="en-US" dirty="0"/>
          </a:p>
          <a:p>
            <a:pPr lvl="1"/>
            <a:endParaRPr lang="en-US" dirty="0"/>
          </a:p>
        </p:txBody>
      </p:sp>
      <p:sp>
        <p:nvSpPr>
          <p:cNvPr id="14" name="Title 2">
            <a:extLst>
              <a:ext uri="{FF2B5EF4-FFF2-40B4-BE49-F238E27FC236}">
                <a16:creationId xmlns:a16="http://schemas.microsoft.com/office/drawing/2014/main" id="{D704CF04-8DF1-43A3-9E1C-04B394DAF091}"/>
              </a:ext>
            </a:extLst>
          </p:cNvPr>
          <p:cNvSpPr txBox="1">
            <a:spLocks/>
          </p:cNvSpPr>
          <p:nvPr/>
        </p:nvSpPr>
        <p:spPr>
          <a:xfrm>
            <a:off x="-455685" y="2952811"/>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pPr marL="452628" indent="-342900">
              <a:buFont typeface="Wingdings" panose="05000000000000000000" pitchFamily="2" charset="2"/>
              <a:buChar char="Ø"/>
            </a:pPr>
            <a:endParaRPr lang="en-US" sz="2000" b="0" u="sng" dirty="0">
              <a:solidFill>
                <a:srgbClr val="7030A0"/>
              </a:solidFill>
            </a:endParaRPr>
          </a:p>
        </p:txBody>
      </p:sp>
      <p:sp>
        <p:nvSpPr>
          <p:cNvPr id="9" name="Title 8">
            <a:extLst>
              <a:ext uri="{FF2B5EF4-FFF2-40B4-BE49-F238E27FC236}">
                <a16:creationId xmlns:a16="http://schemas.microsoft.com/office/drawing/2014/main" id="{7EE715ED-EE38-4EA4-AB43-4EBF245A1CFE}"/>
              </a:ext>
            </a:extLst>
          </p:cNvPr>
          <p:cNvSpPr>
            <a:spLocks noGrp="1"/>
          </p:cNvSpPr>
          <p:nvPr>
            <p:ph type="title"/>
          </p:nvPr>
        </p:nvSpPr>
        <p:spPr>
          <a:xfrm>
            <a:off x="56821" y="1850915"/>
            <a:ext cx="8934780" cy="1143000"/>
          </a:xfrm>
        </p:spPr>
        <p:txBody>
          <a:bodyPr>
            <a:noAutofit/>
          </a:bodyPr>
          <a:lstStyle/>
          <a:p>
            <a:pPr marL="0" marR="0" indent="0">
              <a:spcBef>
                <a:spcPts val="1800"/>
              </a:spcBef>
              <a:spcAft>
                <a:spcPts val="300"/>
              </a:spcAft>
              <a:tabLst>
                <a:tab pos="5943600" algn="r"/>
              </a:tabLst>
            </a:pPr>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Priority Service Areas</a:t>
            </a:r>
            <a:br>
              <a:rPr lang="en-US" sz="1800" b="1" dirty="0">
                <a:solidFill>
                  <a:schemeClr val="tx1"/>
                </a:solidFill>
                <a:effectLst/>
                <a:latin typeface="Arial" panose="020B0604020202020204" pitchFamily="34" charset="0"/>
                <a:ea typeface="Arial" panose="020B0604020202020204" pitchFamily="34" charset="0"/>
                <a:cs typeface="Arial" panose="020B0604020202020204" pitchFamily="34" charset="0"/>
              </a:rPr>
            </a:br>
            <a:br>
              <a:rPr lang="en-US" sz="1800" b="1" dirty="0">
                <a:solidFill>
                  <a:schemeClr val="tx1"/>
                </a:solidFill>
                <a:effectLst/>
                <a:latin typeface="Calibri" panose="020F0502020204030204" pitchFamily="34" charset="0"/>
                <a:ea typeface="Arial" panose="020B0604020202020204" pitchFamily="34" charset="0"/>
                <a:cs typeface="Arial" panose="020B0604020202020204" pitchFamily="34" charset="0"/>
              </a:rPr>
            </a:br>
            <a:r>
              <a:rPr lang="en-US" sz="1800" b="0" dirty="0">
                <a:solidFill>
                  <a:schemeClr val="tx1"/>
                </a:solidFill>
                <a:effectLst/>
                <a:latin typeface="Arial" panose="020B0604020202020204" pitchFamily="34" charset="0"/>
                <a:ea typeface="Arial" panose="020B0604020202020204" pitchFamily="34" charset="0"/>
                <a:cs typeface="Arial" panose="020B0604020202020204" pitchFamily="34" charset="0"/>
              </a:rPr>
              <a:t>STOP funding is restricted </a:t>
            </a: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to developing and strengthening effective law enforcement and prosecution strategies </a:t>
            </a:r>
            <a:r>
              <a:rPr lang="en-US" sz="1800" b="0" dirty="0">
                <a:solidFill>
                  <a:schemeClr val="tx1"/>
                </a:solidFill>
                <a:effectLst/>
                <a:latin typeface="Arial" panose="020B0604020202020204" pitchFamily="34" charset="0"/>
                <a:ea typeface="Arial" panose="020B0604020202020204" pitchFamily="34" charset="0"/>
                <a:cs typeface="Arial" panose="020B0604020202020204" pitchFamily="34" charset="0"/>
              </a:rPr>
              <a:t>to address violent crimes against women and the </a:t>
            </a: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development and strengthening of victim services </a:t>
            </a:r>
            <a:r>
              <a:rPr lang="en-US" sz="1800" b="0" dirty="0">
                <a:solidFill>
                  <a:schemeClr val="tx1"/>
                </a:solidFill>
                <a:effectLst/>
                <a:latin typeface="Arial" panose="020B0604020202020204" pitchFamily="34" charset="0"/>
                <a:ea typeface="Arial" panose="020B0604020202020204" pitchFamily="34" charset="0"/>
                <a:cs typeface="Arial" panose="020B0604020202020204" pitchFamily="34" charset="0"/>
              </a:rPr>
              <a:t>in cases involving violent crimes against women in the following areas: </a:t>
            </a: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1) domestic violence; 2) dating violence; 3) sexual assault; and 4) stalking. Human trafficking victims</a:t>
            </a:r>
            <a:r>
              <a:rPr lang="en-US" sz="1800" b="0" dirty="0">
                <a:solidFill>
                  <a:schemeClr val="tx1"/>
                </a:solidFill>
                <a:effectLst/>
                <a:latin typeface="Arial" panose="020B0604020202020204" pitchFamily="34" charset="0"/>
                <a:ea typeface="Arial" panose="020B0604020202020204" pitchFamily="34" charset="0"/>
                <a:cs typeface="Arial" panose="020B0604020202020204" pitchFamily="34" charset="0"/>
              </a:rPr>
              <a:t> who have been sexually assaulted or battered by an intimate partner can be served with STOP funds. </a:t>
            </a:r>
            <a:br>
              <a:rPr lang="en-US" sz="1800" b="0" dirty="0">
                <a:solidFill>
                  <a:schemeClr val="tx1"/>
                </a:solidFill>
                <a:effectLst/>
                <a:latin typeface="Arial" panose="020B0604020202020204" pitchFamily="34" charset="0"/>
                <a:ea typeface="Arial" panose="020B0604020202020204" pitchFamily="34" charset="0"/>
                <a:cs typeface="Arial" panose="020B0604020202020204" pitchFamily="34" charset="0"/>
              </a:rPr>
            </a:br>
            <a:b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b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First, you will need to identify in your application </a:t>
            </a:r>
            <a:r>
              <a:rPr lang="en-US" sz="1800" u="sng"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one</a:t>
            </a: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 priority service area for your proposed project</a:t>
            </a:r>
            <a:endPar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Title 5">
            <a:extLst>
              <a:ext uri="{FF2B5EF4-FFF2-40B4-BE49-F238E27FC236}">
                <a16:creationId xmlns:a16="http://schemas.microsoft.com/office/drawing/2014/main" id="{751FBFB3-0B3B-4683-871E-C7252D1068D7}"/>
              </a:ext>
            </a:extLst>
          </p:cNvPr>
          <p:cNvSpPr txBox="1">
            <a:spLocks/>
          </p:cNvSpPr>
          <p:nvPr/>
        </p:nvSpPr>
        <p:spPr>
          <a:xfrm>
            <a:off x="304800" y="209476"/>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r>
              <a:rPr lang="en-US" sz="4000" dirty="0">
                <a:solidFill>
                  <a:srgbClr val="002060"/>
                </a:solidFill>
              </a:rPr>
              <a:t>VAWA Application Overview</a:t>
            </a:r>
          </a:p>
          <a:p>
            <a:endParaRPr lang="en-US" dirty="0">
              <a:solidFill>
                <a:srgbClr val="002060"/>
              </a:solidFill>
            </a:endParaRPr>
          </a:p>
        </p:txBody>
      </p:sp>
      <p:pic>
        <p:nvPicPr>
          <p:cNvPr id="13" name="Picture 12">
            <a:extLst>
              <a:ext uri="{FF2B5EF4-FFF2-40B4-BE49-F238E27FC236}">
                <a16:creationId xmlns:a16="http://schemas.microsoft.com/office/drawing/2014/main" id="{048AB0BC-BA61-4413-8864-03DD7BFEB0AC}"/>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514982" y="39503"/>
            <a:ext cx="1629018" cy="1608133"/>
          </a:xfrm>
          <a:prstGeom prst="rect">
            <a:avLst/>
          </a:prstGeom>
        </p:spPr>
      </p:pic>
      <p:sp>
        <p:nvSpPr>
          <p:cNvPr id="3" name="TextBox 2">
            <a:extLst>
              <a:ext uri="{FF2B5EF4-FFF2-40B4-BE49-F238E27FC236}">
                <a16:creationId xmlns:a16="http://schemas.microsoft.com/office/drawing/2014/main" id="{B4A45148-F5FF-BF95-F138-6BA3E3C92D33}"/>
              </a:ext>
            </a:extLst>
          </p:cNvPr>
          <p:cNvSpPr txBox="1"/>
          <p:nvPr/>
        </p:nvSpPr>
        <p:spPr>
          <a:xfrm>
            <a:off x="2816089" y="4159765"/>
            <a:ext cx="6175512" cy="1785104"/>
          </a:xfrm>
          <a:prstGeom prst="rect">
            <a:avLst/>
          </a:prstGeom>
          <a:noFill/>
        </p:spPr>
        <p:txBody>
          <a:bodyPr wrap="square">
            <a:spAutoFit/>
          </a:bodyPr>
          <a:lstStyle/>
          <a:p>
            <a:pPr marL="342900" marR="0" lvl="0" indent="-342900" algn="just">
              <a:spcBef>
                <a:spcPts val="600"/>
              </a:spcBef>
              <a:spcAft>
                <a:spcPts val="300"/>
              </a:spcAft>
              <a:buFont typeface="+mj-lt"/>
              <a:buAutoNum type="arabicParenR"/>
            </a:pP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Victim Services</a:t>
            </a:r>
            <a:r>
              <a:rPr lang="en-US" sz="16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lang="en-US" sz="1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spcBef>
                <a:spcPts val="600"/>
              </a:spcBef>
              <a:spcAft>
                <a:spcPts val="300"/>
              </a:spcAft>
              <a:buFont typeface="+mj-lt"/>
              <a:buAutoNum type="arabicParenR"/>
            </a:pP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Law Enforcement</a:t>
            </a:r>
            <a:r>
              <a:rPr lang="en-US" sz="16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lang="en-US" sz="1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spcBef>
                <a:spcPts val="600"/>
              </a:spcBef>
              <a:spcAft>
                <a:spcPts val="300"/>
              </a:spcAft>
              <a:buFont typeface="+mj-lt"/>
              <a:buAutoNum type="arabicParenR"/>
            </a:pP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Prosecutors</a:t>
            </a:r>
            <a:endParaRPr lang="en-US" sz="1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spcBef>
                <a:spcPts val="600"/>
              </a:spcBef>
              <a:spcAft>
                <a:spcPts val="300"/>
              </a:spcAft>
              <a:buFont typeface="+mj-lt"/>
              <a:buAutoNum type="arabicParenR"/>
              <a:tabLst>
                <a:tab pos="1219200" algn="l"/>
              </a:tabLst>
            </a:pP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State and Local Courts</a:t>
            </a:r>
            <a:endParaRPr lang="en-US" sz="1600" dirty="0">
              <a:solidFill>
                <a:schemeClr val="accent6">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spcBef>
                <a:spcPts val="600"/>
              </a:spcBef>
              <a:spcAft>
                <a:spcPts val="300"/>
              </a:spcAft>
              <a:buFont typeface="+mj-lt"/>
              <a:buAutoNum type="arabicParenR"/>
              <a:tabLst>
                <a:tab pos="1219200" algn="l"/>
              </a:tabLst>
            </a:pP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Discretionary</a:t>
            </a:r>
            <a:endParaRPr lang="en-US" sz="1600" dirty="0">
              <a:solidFill>
                <a:schemeClr val="accent6">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F831085-027D-4D98-4774-C32BAC30D4A7}"/>
              </a:ext>
            </a:extLst>
          </p:cNvPr>
          <p:cNvSpPr>
            <a:spLocks noGrp="1"/>
          </p:cNvSpPr>
          <p:nvPr>
            <p:ph type="sldNum" sz="quarter" idx="12"/>
          </p:nvPr>
        </p:nvSpPr>
        <p:spPr/>
        <p:txBody>
          <a:bodyPr/>
          <a:lstStyle/>
          <a:p>
            <a:fld id="{5217D969-FAF6-4667-9EED-A6C98B22320E}" type="slidenum">
              <a:rPr lang="en-US" smtClean="0"/>
              <a:t>32</a:t>
            </a:fld>
            <a:endParaRPr lang="en-US" dirty="0"/>
          </a:p>
        </p:txBody>
      </p:sp>
      <p:sp>
        <p:nvSpPr>
          <p:cNvPr id="6" name="Date Placeholder 5">
            <a:extLst>
              <a:ext uri="{FF2B5EF4-FFF2-40B4-BE49-F238E27FC236}">
                <a16:creationId xmlns:a16="http://schemas.microsoft.com/office/drawing/2014/main" id="{73A69ABC-F108-C208-4795-D68C2F3CD325}"/>
              </a:ext>
            </a:extLst>
          </p:cNvPr>
          <p:cNvSpPr>
            <a:spLocks noGrp="1"/>
          </p:cNvSpPr>
          <p:nvPr>
            <p:ph type="dt" sz="half" idx="10"/>
          </p:nvPr>
        </p:nvSpPr>
        <p:spPr/>
        <p:txBody>
          <a:bodyPr/>
          <a:lstStyle/>
          <a:p>
            <a:r>
              <a:rPr lang="en-US"/>
              <a:t>October 30, 2024</a:t>
            </a:r>
            <a:endParaRPr lang="en-US" dirty="0"/>
          </a:p>
        </p:txBody>
      </p:sp>
      <p:sp>
        <p:nvSpPr>
          <p:cNvPr id="7" name="Footer Placeholder 6">
            <a:extLst>
              <a:ext uri="{FF2B5EF4-FFF2-40B4-BE49-F238E27FC236}">
                <a16:creationId xmlns:a16="http://schemas.microsoft.com/office/drawing/2014/main" id="{5D1859E3-0549-8AB1-CDC7-43746029DF8B}"/>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3576014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C54B236F-E4DD-4A80-89AD-B9371D428121}"/>
              </a:ext>
            </a:extLst>
          </p:cNvPr>
          <p:cNvSpPr txBox="1">
            <a:spLocks/>
          </p:cNvSpPr>
          <p:nvPr/>
        </p:nvSpPr>
        <p:spPr>
          <a:xfrm>
            <a:off x="3733800" y="4139445"/>
            <a:ext cx="8229600" cy="202650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93192" lvl="1" indent="0">
              <a:buFont typeface="Verdana"/>
              <a:buNone/>
            </a:pPr>
            <a:endParaRPr lang="en-US" dirty="0"/>
          </a:p>
          <a:p>
            <a:pPr lvl="1"/>
            <a:endParaRPr lang="en-US" dirty="0"/>
          </a:p>
        </p:txBody>
      </p:sp>
      <p:sp>
        <p:nvSpPr>
          <p:cNvPr id="14" name="Title 2">
            <a:extLst>
              <a:ext uri="{FF2B5EF4-FFF2-40B4-BE49-F238E27FC236}">
                <a16:creationId xmlns:a16="http://schemas.microsoft.com/office/drawing/2014/main" id="{D704CF04-8DF1-43A3-9E1C-04B394DAF091}"/>
              </a:ext>
            </a:extLst>
          </p:cNvPr>
          <p:cNvSpPr txBox="1">
            <a:spLocks/>
          </p:cNvSpPr>
          <p:nvPr/>
        </p:nvSpPr>
        <p:spPr>
          <a:xfrm>
            <a:off x="-455685" y="2952811"/>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pPr marL="452628" indent="-342900">
              <a:buFont typeface="Wingdings" panose="05000000000000000000" pitchFamily="2" charset="2"/>
              <a:buChar char="Ø"/>
            </a:pPr>
            <a:endParaRPr lang="en-US" sz="2000" b="0" u="sng" dirty="0">
              <a:solidFill>
                <a:srgbClr val="7030A0"/>
              </a:solidFill>
            </a:endParaRPr>
          </a:p>
        </p:txBody>
      </p:sp>
      <p:sp>
        <p:nvSpPr>
          <p:cNvPr id="11" name="Title 5">
            <a:extLst>
              <a:ext uri="{FF2B5EF4-FFF2-40B4-BE49-F238E27FC236}">
                <a16:creationId xmlns:a16="http://schemas.microsoft.com/office/drawing/2014/main" id="{751FBFB3-0B3B-4683-871E-C7252D1068D7}"/>
              </a:ext>
            </a:extLst>
          </p:cNvPr>
          <p:cNvSpPr txBox="1">
            <a:spLocks/>
          </p:cNvSpPr>
          <p:nvPr/>
        </p:nvSpPr>
        <p:spPr>
          <a:xfrm>
            <a:off x="304800" y="209476"/>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r>
              <a:rPr lang="en-US" sz="4000" dirty="0">
                <a:solidFill>
                  <a:srgbClr val="002060"/>
                </a:solidFill>
              </a:rPr>
              <a:t>VAWA Application Overview</a:t>
            </a:r>
          </a:p>
          <a:p>
            <a:endParaRPr lang="en-US" dirty="0">
              <a:solidFill>
                <a:srgbClr val="002060"/>
              </a:solidFill>
            </a:endParaRPr>
          </a:p>
        </p:txBody>
      </p:sp>
      <p:pic>
        <p:nvPicPr>
          <p:cNvPr id="13" name="Picture 12">
            <a:extLst>
              <a:ext uri="{FF2B5EF4-FFF2-40B4-BE49-F238E27FC236}">
                <a16:creationId xmlns:a16="http://schemas.microsoft.com/office/drawing/2014/main" id="{048AB0BC-BA61-4413-8864-03DD7BFEB0AC}"/>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514982" y="39503"/>
            <a:ext cx="1629018" cy="1608133"/>
          </a:xfrm>
          <a:prstGeom prst="rect">
            <a:avLst/>
          </a:prstGeom>
        </p:spPr>
      </p:pic>
      <p:sp>
        <p:nvSpPr>
          <p:cNvPr id="7" name="TextBox 6">
            <a:extLst>
              <a:ext uri="{FF2B5EF4-FFF2-40B4-BE49-F238E27FC236}">
                <a16:creationId xmlns:a16="http://schemas.microsoft.com/office/drawing/2014/main" id="{0E5B863B-1317-C67D-CAEE-2F6C1581BC02}"/>
              </a:ext>
            </a:extLst>
          </p:cNvPr>
          <p:cNvSpPr txBox="1"/>
          <p:nvPr/>
        </p:nvSpPr>
        <p:spPr>
          <a:xfrm>
            <a:off x="67918" y="1221867"/>
            <a:ext cx="9008163" cy="4970591"/>
          </a:xfrm>
          <a:prstGeom prst="rect">
            <a:avLst/>
          </a:prstGeom>
          <a:noFill/>
        </p:spPr>
        <p:txBody>
          <a:bodyPr wrap="square">
            <a:spAutoFit/>
          </a:bodyPr>
          <a:lstStyle/>
          <a:p>
            <a:pPr marL="0" marR="0" indent="0">
              <a:spcBef>
                <a:spcPts val="1800"/>
              </a:spcBef>
              <a:spcAft>
                <a:spcPts val="300"/>
              </a:spcAft>
              <a:tabLst>
                <a:tab pos="5943600" algn="r"/>
              </a:tabLst>
            </a:pPr>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Focus Areas</a:t>
            </a:r>
            <a:endParaRPr lang="en-US" sz="2800" b="1" dirty="0">
              <a:solidFill>
                <a:srgbClr val="002060"/>
              </a:solidFill>
              <a:latin typeface="Calibri" panose="020F0502020204030204" pitchFamily="34" charset="0"/>
              <a:ea typeface="Arial" panose="020B0604020202020204" pitchFamily="34" charset="0"/>
              <a:cs typeface="Arial" panose="020B0604020202020204" pitchFamily="34" charset="0"/>
            </a:endParaRPr>
          </a:p>
          <a:p>
            <a:pPr marL="0" marR="0" indent="0">
              <a:spcBef>
                <a:spcPts val="1800"/>
              </a:spcBef>
              <a:spcAft>
                <a:spcPts val="300"/>
              </a:spcAft>
              <a:tabLst>
                <a:tab pos="5943600" algn="r"/>
              </a:tabLst>
            </a:pPr>
            <a:r>
              <a:rPr lang="en-US" dirty="0">
                <a:effectLst/>
                <a:latin typeface="Arial" panose="020B0604020202020204" pitchFamily="34" charset="0"/>
                <a:ea typeface="Arial" panose="020B0604020202020204" pitchFamily="34" charset="0"/>
                <a:cs typeface="Arial" panose="020B0604020202020204" pitchFamily="34" charset="0"/>
              </a:rPr>
              <a:t>Second, you will need to identify IF your proposed project plans to serve one of the two STOP Focus Areas below. (</a:t>
            </a:r>
            <a:r>
              <a:rPr lang="en-US"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Not Mandatory</a:t>
            </a:r>
            <a:r>
              <a:rPr lang="en-US" dirty="0">
                <a:effectLst/>
                <a:latin typeface="Arial" panose="020B0604020202020204" pitchFamily="34" charset="0"/>
                <a:ea typeface="Arial" panose="020B0604020202020204" pitchFamily="34" charset="0"/>
                <a:cs typeface="Arial" panose="020B0604020202020204" pitchFamily="34" charset="0"/>
              </a:rPr>
              <a:t>)</a:t>
            </a:r>
          </a:p>
          <a:p>
            <a:pPr marL="342900" marR="0" lvl="0" indent="-342900" algn="just">
              <a:spcBef>
                <a:spcPts val="600"/>
              </a:spcBef>
              <a:spcAft>
                <a:spcPts val="1200"/>
              </a:spcAft>
              <a:buFont typeface="+mj-lt"/>
              <a:buAutoNum type="arabicParenR"/>
            </a:pPr>
            <a:r>
              <a:rPr lang="en-US" b="1" dirty="0">
                <a:effectLst/>
                <a:latin typeface="Arial" panose="020B0604020202020204" pitchFamily="34" charset="0"/>
                <a:ea typeface="Arial" panose="020B0604020202020204" pitchFamily="34" charset="0"/>
                <a:cs typeface="Arial" panose="020B0604020202020204" pitchFamily="34" charset="0"/>
              </a:rPr>
              <a:t>Sexual Assault</a:t>
            </a:r>
            <a:r>
              <a:rPr lang="en-US" b="1" dirty="0">
                <a:latin typeface="Arial" panose="020B0604020202020204" pitchFamily="34" charset="0"/>
                <a:ea typeface="Arial" panose="020B0604020202020204" pitchFamily="34" charset="0"/>
                <a:cs typeface="Times New Roman" panose="02020603050405020304" pitchFamily="18" charset="0"/>
              </a:rPr>
              <a:t> </a:t>
            </a:r>
            <a:r>
              <a:rPr lang="en-US" dirty="0">
                <a:effectLst/>
                <a:latin typeface="Arial" panose="020B0604020202020204" pitchFamily="34" charset="0"/>
                <a:ea typeface="Arial" panose="020B0604020202020204" pitchFamily="34" charset="0"/>
                <a:cs typeface="Arial" panose="020B0604020202020204" pitchFamily="34" charset="0"/>
              </a:rPr>
              <a:t>Projects in the Victim Services, Law Enforcement, Prosecution and/or Courts Priority Service Area are eligible to choose this Focus Area.  Discretionary projects are not eligible for this focus area.  </a:t>
            </a:r>
            <a:r>
              <a:rPr lang="en-US"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Projects must have a sole and legitimate focus on sexual assault </a:t>
            </a:r>
            <a:r>
              <a:rPr lang="en-US" dirty="0">
                <a:effectLst/>
                <a:latin typeface="Arial" panose="020B0604020202020204" pitchFamily="34" charset="0"/>
                <a:ea typeface="Arial" panose="020B0604020202020204" pitchFamily="34" charset="0"/>
                <a:cs typeface="Arial" panose="020B0604020202020204" pitchFamily="34" charset="0"/>
              </a:rPr>
              <a:t>and personnel funded under the projects must have sufficient expertise and experience in the field of sexual assault response.  </a:t>
            </a:r>
            <a:endParaRPr lang="en-US"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spcBef>
                <a:spcPts val="600"/>
              </a:spcBef>
              <a:spcAft>
                <a:spcPts val="1200"/>
              </a:spcAft>
              <a:buFont typeface="+mj-lt"/>
              <a:buAutoNum type="arabicParenR"/>
            </a:pPr>
            <a:r>
              <a:rPr lang="en-US" b="1" dirty="0">
                <a:effectLst/>
                <a:latin typeface="Arial" panose="020B0604020202020204" pitchFamily="34" charset="0"/>
                <a:ea typeface="Arial" panose="020B0604020202020204" pitchFamily="34" charset="0"/>
                <a:cs typeface="Arial" panose="020B0604020202020204" pitchFamily="34" charset="0"/>
              </a:rPr>
              <a:t>Culturally Specific</a:t>
            </a:r>
            <a:r>
              <a:rPr lang="en-US" b="1" dirty="0">
                <a:latin typeface="Arial" panose="020B0604020202020204" pitchFamily="34" charset="0"/>
                <a:ea typeface="Arial" panose="020B0604020202020204" pitchFamily="34" charset="0"/>
                <a:cs typeface="Times New Roman" panose="02020603050405020304" pitchFamily="18" charset="0"/>
              </a:rPr>
              <a:t> </a:t>
            </a:r>
            <a:r>
              <a:rPr lang="en-US" dirty="0">
                <a:effectLst/>
                <a:latin typeface="Arial" panose="020B0604020202020204" pitchFamily="34" charset="0"/>
                <a:ea typeface="Arial" panose="020B0604020202020204" pitchFamily="34" charset="0"/>
                <a:cs typeface="Arial" panose="020B0604020202020204" pitchFamily="34" charset="0"/>
              </a:rPr>
              <a:t>Only projects in the Victim Services Priority Service Area are eligible to choose this Focus Area.  In order to be eligible, </a:t>
            </a:r>
            <a:r>
              <a:rPr lang="en-US"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projects must be focused on working with racial and ethnic minorities</a:t>
            </a:r>
            <a:r>
              <a:rPr lang="en-US" dirty="0">
                <a:effectLst/>
                <a:latin typeface="Arial" panose="020B0604020202020204" pitchFamily="34" charset="0"/>
                <a:ea typeface="Arial" panose="020B0604020202020204" pitchFamily="34" charset="0"/>
                <a:cs typeface="Arial" panose="020B0604020202020204" pitchFamily="34" charset="0"/>
              </a:rPr>
              <a:t> as defined in section 1707(g) of the Public Health Service Act, which means:</a:t>
            </a:r>
            <a:endParaRPr lang="en-US" dirty="0">
              <a:effectLst/>
              <a:latin typeface="Arial" panose="020B0604020202020204" pitchFamily="34" charset="0"/>
              <a:ea typeface="Arial" panose="020B0604020202020204" pitchFamily="34" charset="0"/>
              <a:cs typeface="Times New Roman" panose="02020603050405020304" pitchFamily="18" charset="0"/>
            </a:endParaRPr>
          </a:p>
          <a:p>
            <a:pPr marR="0" lvl="0" algn="just">
              <a:spcBef>
                <a:spcPts val="600"/>
              </a:spcBef>
              <a:spcAft>
                <a:spcPts val="1200"/>
              </a:spcAft>
            </a:pP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BD8DD5A-7814-62EE-C967-D8FA68EFAB44}"/>
              </a:ext>
            </a:extLst>
          </p:cNvPr>
          <p:cNvSpPr>
            <a:spLocks noGrp="1"/>
          </p:cNvSpPr>
          <p:nvPr>
            <p:ph type="sldNum" sz="quarter" idx="12"/>
          </p:nvPr>
        </p:nvSpPr>
        <p:spPr/>
        <p:txBody>
          <a:bodyPr/>
          <a:lstStyle/>
          <a:p>
            <a:fld id="{5217D969-FAF6-4667-9EED-A6C98B22320E}" type="slidenum">
              <a:rPr lang="en-US" smtClean="0"/>
              <a:t>33</a:t>
            </a:fld>
            <a:endParaRPr lang="en-US" dirty="0"/>
          </a:p>
        </p:txBody>
      </p:sp>
      <p:sp>
        <p:nvSpPr>
          <p:cNvPr id="4" name="Date Placeholder 3">
            <a:extLst>
              <a:ext uri="{FF2B5EF4-FFF2-40B4-BE49-F238E27FC236}">
                <a16:creationId xmlns:a16="http://schemas.microsoft.com/office/drawing/2014/main" id="{67EA1EFD-071D-3DBA-41D7-C89963DD7F3E}"/>
              </a:ext>
            </a:extLst>
          </p:cNvPr>
          <p:cNvSpPr>
            <a:spLocks noGrp="1"/>
          </p:cNvSpPr>
          <p:nvPr>
            <p:ph type="dt" sz="half" idx="10"/>
          </p:nvPr>
        </p:nvSpPr>
        <p:spPr/>
        <p:txBody>
          <a:bodyPr/>
          <a:lstStyle/>
          <a:p>
            <a:r>
              <a:rPr lang="en-US"/>
              <a:t>October 30, 2024</a:t>
            </a:r>
            <a:endParaRPr lang="en-US" dirty="0"/>
          </a:p>
        </p:txBody>
      </p:sp>
      <p:sp>
        <p:nvSpPr>
          <p:cNvPr id="6" name="Footer Placeholder 5">
            <a:extLst>
              <a:ext uri="{FF2B5EF4-FFF2-40B4-BE49-F238E27FC236}">
                <a16:creationId xmlns:a16="http://schemas.microsoft.com/office/drawing/2014/main" id="{D9B36BE9-6366-BA93-52CC-400E5F7C0B5B}"/>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689361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D24844-4217-E8F1-9870-715D275DECB4}"/>
              </a:ext>
            </a:extLst>
          </p:cNvPr>
          <p:cNvPicPr>
            <a:picLocks noChangeAspect="1"/>
          </p:cNvPicPr>
          <p:nvPr/>
        </p:nvPicPr>
        <p:blipFill>
          <a:blip r:embed="rId3"/>
          <a:stretch>
            <a:fillRect/>
          </a:stretch>
        </p:blipFill>
        <p:spPr>
          <a:xfrm>
            <a:off x="147047" y="3430147"/>
            <a:ext cx="4072264" cy="2986327"/>
          </a:xfrm>
          <a:prstGeom prst="rect">
            <a:avLst/>
          </a:prstGeom>
        </p:spPr>
      </p:pic>
      <p:pic>
        <p:nvPicPr>
          <p:cNvPr id="6" name="Picture 5">
            <a:extLst>
              <a:ext uri="{FF2B5EF4-FFF2-40B4-BE49-F238E27FC236}">
                <a16:creationId xmlns:a16="http://schemas.microsoft.com/office/drawing/2014/main" id="{AAC8E846-A4C6-C24E-6CD0-DBB229629333}"/>
              </a:ext>
            </a:extLst>
          </p:cNvPr>
          <p:cNvPicPr>
            <a:picLocks noChangeAspect="1"/>
          </p:cNvPicPr>
          <p:nvPr/>
        </p:nvPicPr>
        <p:blipFill>
          <a:blip r:embed="rId4">
            <a:alphaModFix amt="1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036825" y="3775349"/>
            <a:ext cx="3122685" cy="3082651"/>
          </a:xfrm>
          <a:prstGeom prst="rect">
            <a:avLst/>
          </a:prstGeom>
        </p:spPr>
      </p:pic>
      <p:cxnSp>
        <p:nvCxnSpPr>
          <p:cNvPr id="9" name="Straight Arrow Connector 8">
            <a:extLst>
              <a:ext uri="{FF2B5EF4-FFF2-40B4-BE49-F238E27FC236}">
                <a16:creationId xmlns:a16="http://schemas.microsoft.com/office/drawing/2014/main" id="{ED5F9DE4-2A05-631A-529C-E16C7B611432}"/>
              </a:ext>
            </a:extLst>
          </p:cNvPr>
          <p:cNvCxnSpPr>
            <a:cxnSpLocks/>
          </p:cNvCxnSpPr>
          <p:nvPr/>
        </p:nvCxnSpPr>
        <p:spPr>
          <a:xfrm flipH="1">
            <a:off x="1882973" y="4996317"/>
            <a:ext cx="3048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DED1B2-FB90-81B6-2F46-215B9D3F3E62}"/>
              </a:ext>
            </a:extLst>
          </p:cNvPr>
          <p:cNvSpPr txBox="1"/>
          <p:nvPr/>
        </p:nvSpPr>
        <p:spPr>
          <a:xfrm>
            <a:off x="247653" y="6401628"/>
            <a:ext cx="5719046" cy="276999"/>
          </a:xfrm>
          <a:prstGeom prst="rect">
            <a:avLst/>
          </a:prstGeom>
          <a:noFill/>
        </p:spPr>
        <p:txBody>
          <a:bodyPr wrap="square">
            <a:spAutoFit/>
          </a:bodyPr>
          <a:lstStyle/>
          <a:p>
            <a:r>
              <a:rPr lang="en-US" sz="1000" dirty="0"/>
              <a:t>https://www.ncdps.</a:t>
            </a:r>
            <a:r>
              <a:rPr lang="en-US" sz="1200" dirty="0"/>
              <a:t>gov</a:t>
            </a:r>
            <a:r>
              <a:rPr lang="en-US" sz="1000" dirty="0"/>
              <a:t>/nc-vawa-implementation-plan-2022-2025/download?attachment</a:t>
            </a:r>
          </a:p>
        </p:txBody>
      </p:sp>
      <p:sp>
        <p:nvSpPr>
          <p:cNvPr id="4" name="TextBox 3">
            <a:extLst>
              <a:ext uri="{FF2B5EF4-FFF2-40B4-BE49-F238E27FC236}">
                <a16:creationId xmlns:a16="http://schemas.microsoft.com/office/drawing/2014/main" id="{ADFE19E8-5CB3-D110-D205-3F5B78461275}"/>
              </a:ext>
            </a:extLst>
          </p:cNvPr>
          <p:cNvSpPr txBox="1"/>
          <p:nvPr/>
        </p:nvSpPr>
        <p:spPr>
          <a:xfrm>
            <a:off x="-390789" y="1767089"/>
            <a:ext cx="9220200" cy="1554272"/>
          </a:xfrm>
          <a:prstGeom prst="rect">
            <a:avLst/>
          </a:prstGeom>
          <a:noFill/>
        </p:spPr>
        <p:txBody>
          <a:bodyPr wrap="square">
            <a:spAutoFit/>
          </a:bodyPr>
          <a:lstStyle/>
          <a:p>
            <a:pPr marL="457200" marR="0" algn="just">
              <a:spcBef>
                <a:spcPts val="600"/>
              </a:spcBef>
              <a:spcAft>
                <a:spcPts val="1200"/>
              </a:spcAft>
            </a:pPr>
            <a:r>
              <a:rPr lang="en-US" sz="1600" dirty="0">
                <a:effectLst/>
                <a:latin typeface="Arial" panose="020B0604020202020204" pitchFamily="34" charset="0"/>
                <a:ea typeface="Arial" panose="020B0604020202020204" pitchFamily="34" charset="0"/>
                <a:cs typeface="Arial" panose="020B0604020202020204" pitchFamily="34" charset="0"/>
              </a:rPr>
              <a:t>Third, you must meet one or more of the VAWA’s statutory purpose areas.  GCC has identified thirteen </a:t>
            </a: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r>
              <a:rPr lang="en-US" sz="1600" b="1"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13</a:t>
            </a: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1600" dirty="0">
                <a:effectLst/>
                <a:latin typeface="Arial" panose="020B0604020202020204" pitchFamily="34" charset="0"/>
                <a:ea typeface="Arial" panose="020B0604020202020204" pitchFamily="34" charset="0"/>
                <a:cs typeface="Arial" panose="020B0604020202020204" pitchFamily="34" charset="0"/>
              </a:rPr>
              <a:t>purpose areas that align with the State of North Carolina’s VAWA Implementation Plan and that fill in funding and service gaps for the State </a:t>
            </a: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r>
              <a:rPr lang="en-US" sz="1600" b="1"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see items A-M in your RFA</a:t>
            </a:r>
            <a:r>
              <a:rPr lang="en-US"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lang="en-US" sz="1600" b="1"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p>
            <a:pPr marL="457200" marR="0" algn="just">
              <a:spcBef>
                <a:spcPts val="600"/>
              </a:spcBef>
              <a:spcAft>
                <a:spcPts val="1200"/>
              </a:spcAft>
            </a:pPr>
            <a:r>
              <a:rPr lang="en-US" sz="1600" dirty="0">
                <a:effectLst/>
                <a:latin typeface="Arial" panose="020B0604020202020204" pitchFamily="34" charset="0"/>
                <a:ea typeface="Arial" panose="020B0604020202020204" pitchFamily="34" charset="0"/>
                <a:cs typeface="Arial" panose="020B0604020202020204" pitchFamily="34" charset="0"/>
              </a:rPr>
              <a:t>You will need to identify in your application at least one purpose area with which your proposed project aligns.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38D0118C-30BA-2F93-96E9-C2A2F52F1C19}"/>
              </a:ext>
            </a:extLst>
          </p:cNvPr>
          <p:cNvPicPr>
            <a:picLocks noChangeAspect="1"/>
          </p:cNvPicPr>
          <p:nvPr/>
        </p:nvPicPr>
        <p:blipFill>
          <a:blip r:embed="rId6"/>
          <a:stretch>
            <a:fillRect/>
          </a:stretch>
        </p:blipFill>
        <p:spPr>
          <a:xfrm>
            <a:off x="2676675" y="3775349"/>
            <a:ext cx="2416330" cy="2594336"/>
          </a:xfrm>
          <a:prstGeom prst="rect">
            <a:avLst/>
          </a:prstGeom>
        </p:spPr>
      </p:pic>
      <p:sp>
        <p:nvSpPr>
          <p:cNvPr id="11" name="TextBox 10">
            <a:extLst>
              <a:ext uri="{FF2B5EF4-FFF2-40B4-BE49-F238E27FC236}">
                <a16:creationId xmlns:a16="http://schemas.microsoft.com/office/drawing/2014/main" id="{088DD58E-3AF1-FD38-A57E-8DA513893595}"/>
              </a:ext>
            </a:extLst>
          </p:cNvPr>
          <p:cNvSpPr txBox="1"/>
          <p:nvPr/>
        </p:nvSpPr>
        <p:spPr>
          <a:xfrm>
            <a:off x="0" y="1330596"/>
            <a:ext cx="4775200" cy="369332"/>
          </a:xfrm>
          <a:prstGeom prst="rect">
            <a:avLst/>
          </a:prstGeom>
          <a:noFill/>
        </p:spPr>
        <p:txBody>
          <a:bodyPr wrap="square">
            <a:spAutoFit/>
          </a:bodyPr>
          <a:lstStyle/>
          <a:p>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Statutory </a:t>
            </a:r>
            <a:r>
              <a:rPr lang="en-US" b="1" dirty="0">
                <a:solidFill>
                  <a:srgbClr val="002060"/>
                </a:solidFill>
                <a:latin typeface="Arial" panose="020B0604020202020204" pitchFamily="34" charset="0"/>
                <a:ea typeface="Arial" panose="020B0604020202020204" pitchFamily="34" charset="0"/>
                <a:cs typeface="Arial" panose="020B0604020202020204" pitchFamily="34" charset="0"/>
              </a:rPr>
              <a:t>P</a:t>
            </a:r>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urpose </a:t>
            </a:r>
            <a:r>
              <a:rPr lang="en-US" b="1" dirty="0">
                <a:solidFill>
                  <a:srgbClr val="002060"/>
                </a:solidFill>
                <a:latin typeface="Arial" panose="020B0604020202020204" pitchFamily="34" charset="0"/>
                <a:ea typeface="Arial" panose="020B0604020202020204" pitchFamily="34" charset="0"/>
                <a:cs typeface="Arial" panose="020B0604020202020204" pitchFamily="34" charset="0"/>
              </a:rPr>
              <a:t>A</a:t>
            </a:r>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reas:</a:t>
            </a:r>
            <a:endParaRPr lang="en-US" b="1" dirty="0">
              <a:solidFill>
                <a:srgbClr val="002060"/>
              </a:solidFill>
            </a:endParaRPr>
          </a:p>
        </p:txBody>
      </p:sp>
      <p:sp>
        <p:nvSpPr>
          <p:cNvPr id="5" name="Slide Number Placeholder 4">
            <a:extLst>
              <a:ext uri="{FF2B5EF4-FFF2-40B4-BE49-F238E27FC236}">
                <a16:creationId xmlns:a16="http://schemas.microsoft.com/office/drawing/2014/main" id="{F42A3697-C6BC-BBA2-ABBB-4717C336101E}"/>
              </a:ext>
            </a:extLst>
          </p:cNvPr>
          <p:cNvSpPr>
            <a:spLocks noGrp="1"/>
          </p:cNvSpPr>
          <p:nvPr>
            <p:ph type="sldNum" sz="quarter" idx="12"/>
          </p:nvPr>
        </p:nvSpPr>
        <p:spPr/>
        <p:txBody>
          <a:bodyPr/>
          <a:lstStyle/>
          <a:p>
            <a:fld id="{5217D969-FAF6-4667-9EED-A6C98B22320E}" type="slidenum">
              <a:rPr lang="en-US" smtClean="0"/>
              <a:pPr/>
              <a:t>34</a:t>
            </a:fld>
            <a:endParaRPr lang="en-US" dirty="0"/>
          </a:p>
        </p:txBody>
      </p:sp>
      <p:sp>
        <p:nvSpPr>
          <p:cNvPr id="7" name="Date Placeholder 6">
            <a:extLst>
              <a:ext uri="{FF2B5EF4-FFF2-40B4-BE49-F238E27FC236}">
                <a16:creationId xmlns:a16="http://schemas.microsoft.com/office/drawing/2014/main" id="{00217738-1ADA-4FA5-1569-A05389A8443C}"/>
              </a:ext>
            </a:extLst>
          </p:cNvPr>
          <p:cNvSpPr>
            <a:spLocks noGrp="1"/>
          </p:cNvSpPr>
          <p:nvPr>
            <p:ph type="dt" sz="half" idx="10"/>
          </p:nvPr>
        </p:nvSpPr>
        <p:spPr/>
        <p:txBody>
          <a:bodyPr/>
          <a:lstStyle/>
          <a:p>
            <a:r>
              <a:rPr lang="en-US"/>
              <a:t>October 30, 2024</a:t>
            </a:r>
            <a:endParaRPr lang="en-US" dirty="0"/>
          </a:p>
        </p:txBody>
      </p:sp>
      <p:sp>
        <p:nvSpPr>
          <p:cNvPr id="10" name="Footer Placeholder 9">
            <a:extLst>
              <a:ext uri="{FF2B5EF4-FFF2-40B4-BE49-F238E27FC236}">
                <a16:creationId xmlns:a16="http://schemas.microsoft.com/office/drawing/2014/main" id="{1DF93005-54CE-2D3E-9377-EFBDD2EF67FB}"/>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331818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C476EC-EC1B-AD58-14B9-075C62E0A5FE}"/>
              </a:ext>
            </a:extLst>
          </p:cNvPr>
          <p:cNvSpPr txBox="1"/>
          <p:nvPr/>
        </p:nvSpPr>
        <p:spPr>
          <a:xfrm>
            <a:off x="15240" y="1311400"/>
            <a:ext cx="4775200" cy="369332"/>
          </a:xfrm>
          <a:prstGeom prst="rect">
            <a:avLst/>
          </a:prstGeom>
          <a:noFill/>
        </p:spPr>
        <p:txBody>
          <a:bodyPr wrap="square">
            <a:spAutoFit/>
          </a:bodyPr>
          <a:lstStyle/>
          <a:p>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Priorities:</a:t>
            </a:r>
            <a:endParaRPr lang="en-US" b="1" dirty="0">
              <a:solidFill>
                <a:srgbClr val="002060"/>
              </a:solidFill>
            </a:endParaRPr>
          </a:p>
        </p:txBody>
      </p:sp>
      <p:sp>
        <p:nvSpPr>
          <p:cNvPr id="4" name="Slide Number Placeholder 3">
            <a:extLst>
              <a:ext uri="{FF2B5EF4-FFF2-40B4-BE49-F238E27FC236}">
                <a16:creationId xmlns:a16="http://schemas.microsoft.com/office/drawing/2014/main" id="{FBE61211-3034-4770-7B45-BBAE64A92447}"/>
              </a:ext>
            </a:extLst>
          </p:cNvPr>
          <p:cNvSpPr>
            <a:spLocks noGrp="1"/>
          </p:cNvSpPr>
          <p:nvPr>
            <p:ph type="sldNum" sz="quarter" idx="12"/>
          </p:nvPr>
        </p:nvSpPr>
        <p:spPr/>
        <p:txBody>
          <a:bodyPr/>
          <a:lstStyle/>
          <a:p>
            <a:fld id="{5217D969-FAF6-4667-9EED-A6C98B22320E}" type="slidenum">
              <a:rPr lang="en-US" smtClean="0"/>
              <a:pPr/>
              <a:t>35</a:t>
            </a:fld>
            <a:endParaRPr lang="en-US" dirty="0"/>
          </a:p>
        </p:txBody>
      </p:sp>
      <p:sp>
        <p:nvSpPr>
          <p:cNvPr id="5" name="Date Placeholder 4">
            <a:extLst>
              <a:ext uri="{FF2B5EF4-FFF2-40B4-BE49-F238E27FC236}">
                <a16:creationId xmlns:a16="http://schemas.microsoft.com/office/drawing/2014/main" id="{1567B0B8-A20B-0445-583E-B46CD94C861F}"/>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31460ED1-EA18-5C95-FF6F-870124214E7C}"/>
              </a:ext>
            </a:extLst>
          </p:cNvPr>
          <p:cNvSpPr>
            <a:spLocks noGrp="1"/>
          </p:cNvSpPr>
          <p:nvPr>
            <p:ph type="ftr" sz="quarter" idx="11"/>
          </p:nvPr>
        </p:nvSpPr>
        <p:spPr/>
        <p:txBody>
          <a:bodyPr/>
          <a:lstStyle/>
          <a:p>
            <a:r>
              <a:rPr lang="en-US"/>
              <a:t>Governor's Crime Commission</a:t>
            </a:r>
            <a:endParaRPr lang="en-US" dirty="0"/>
          </a:p>
        </p:txBody>
      </p:sp>
      <p:pic>
        <p:nvPicPr>
          <p:cNvPr id="3" name="Picture 2">
            <a:extLst>
              <a:ext uri="{FF2B5EF4-FFF2-40B4-BE49-F238E27FC236}">
                <a16:creationId xmlns:a16="http://schemas.microsoft.com/office/drawing/2014/main" id="{DA316EC0-1951-6E15-E9E2-D583ECAB6FDE}"/>
              </a:ext>
            </a:extLst>
          </p:cNvPr>
          <p:cNvPicPr>
            <a:picLocks noChangeAspect="1"/>
          </p:cNvPicPr>
          <p:nvPr/>
        </p:nvPicPr>
        <p:blipFill>
          <a:blip r:embed="rId3"/>
          <a:stretch>
            <a:fillRect/>
          </a:stretch>
        </p:blipFill>
        <p:spPr>
          <a:xfrm>
            <a:off x="1905000" y="1764038"/>
            <a:ext cx="6858000" cy="1768781"/>
          </a:xfrm>
          <a:prstGeom prst="rect">
            <a:avLst/>
          </a:prstGeom>
        </p:spPr>
      </p:pic>
    </p:spTree>
    <p:extLst>
      <p:ext uri="{BB962C8B-B14F-4D97-AF65-F5344CB8AC3E}">
        <p14:creationId xmlns:p14="http://schemas.microsoft.com/office/powerpoint/2010/main" val="434414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7D5525-1D8F-29A9-5205-FD75F241A907}"/>
              </a:ext>
            </a:extLst>
          </p:cNvPr>
          <p:cNvSpPr txBox="1"/>
          <p:nvPr/>
        </p:nvSpPr>
        <p:spPr>
          <a:xfrm>
            <a:off x="5080" y="1301234"/>
            <a:ext cx="4775200" cy="369332"/>
          </a:xfrm>
          <a:prstGeom prst="rect">
            <a:avLst/>
          </a:prstGeom>
          <a:noFill/>
        </p:spPr>
        <p:txBody>
          <a:bodyPr wrap="square">
            <a:spAutoFit/>
          </a:bodyPr>
          <a:lstStyle/>
          <a:p>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Priorities:</a:t>
            </a:r>
            <a:endParaRPr lang="en-US" b="1" dirty="0">
              <a:solidFill>
                <a:srgbClr val="002060"/>
              </a:solidFill>
            </a:endParaRPr>
          </a:p>
        </p:txBody>
      </p:sp>
      <p:sp>
        <p:nvSpPr>
          <p:cNvPr id="7" name="Slide Number Placeholder 6">
            <a:extLst>
              <a:ext uri="{FF2B5EF4-FFF2-40B4-BE49-F238E27FC236}">
                <a16:creationId xmlns:a16="http://schemas.microsoft.com/office/drawing/2014/main" id="{37E36D1D-AD54-B517-8529-F5ACAF7BE32C}"/>
              </a:ext>
            </a:extLst>
          </p:cNvPr>
          <p:cNvSpPr>
            <a:spLocks noGrp="1"/>
          </p:cNvSpPr>
          <p:nvPr>
            <p:ph type="sldNum" sz="quarter" idx="12"/>
          </p:nvPr>
        </p:nvSpPr>
        <p:spPr/>
        <p:txBody>
          <a:bodyPr/>
          <a:lstStyle/>
          <a:p>
            <a:fld id="{5217D969-FAF6-4667-9EED-A6C98B22320E}" type="slidenum">
              <a:rPr lang="en-US" smtClean="0"/>
              <a:pPr/>
              <a:t>36</a:t>
            </a:fld>
            <a:endParaRPr lang="en-US" dirty="0"/>
          </a:p>
        </p:txBody>
      </p:sp>
      <p:sp>
        <p:nvSpPr>
          <p:cNvPr id="8" name="Date Placeholder 7">
            <a:extLst>
              <a:ext uri="{FF2B5EF4-FFF2-40B4-BE49-F238E27FC236}">
                <a16:creationId xmlns:a16="http://schemas.microsoft.com/office/drawing/2014/main" id="{78B65DF7-E569-3385-6F67-11078C46E217}"/>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FE2D74F8-3D58-36F4-E852-E811159BAFD0}"/>
              </a:ext>
            </a:extLst>
          </p:cNvPr>
          <p:cNvSpPr>
            <a:spLocks noGrp="1"/>
          </p:cNvSpPr>
          <p:nvPr>
            <p:ph type="ftr" sz="quarter" idx="11"/>
          </p:nvPr>
        </p:nvSpPr>
        <p:spPr/>
        <p:txBody>
          <a:bodyPr/>
          <a:lstStyle/>
          <a:p>
            <a:r>
              <a:rPr lang="en-US"/>
              <a:t>Governor's Crime Commission</a:t>
            </a:r>
            <a:endParaRPr lang="en-US" dirty="0"/>
          </a:p>
        </p:txBody>
      </p:sp>
      <p:pic>
        <p:nvPicPr>
          <p:cNvPr id="5" name="Picture 4">
            <a:extLst>
              <a:ext uri="{FF2B5EF4-FFF2-40B4-BE49-F238E27FC236}">
                <a16:creationId xmlns:a16="http://schemas.microsoft.com/office/drawing/2014/main" id="{F65F6709-3E62-1AAD-30ED-76BF9264D36E}"/>
              </a:ext>
            </a:extLst>
          </p:cNvPr>
          <p:cNvPicPr>
            <a:picLocks noChangeAspect="1"/>
          </p:cNvPicPr>
          <p:nvPr/>
        </p:nvPicPr>
        <p:blipFill>
          <a:blip r:embed="rId2"/>
          <a:stretch>
            <a:fillRect/>
          </a:stretch>
        </p:blipFill>
        <p:spPr>
          <a:xfrm>
            <a:off x="1874520" y="1564707"/>
            <a:ext cx="6903908" cy="4912293"/>
          </a:xfrm>
          <a:prstGeom prst="rect">
            <a:avLst/>
          </a:prstGeom>
        </p:spPr>
      </p:pic>
    </p:spTree>
    <p:extLst>
      <p:ext uri="{BB962C8B-B14F-4D97-AF65-F5344CB8AC3E}">
        <p14:creationId xmlns:p14="http://schemas.microsoft.com/office/powerpoint/2010/main" val="43430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C476EC-EC1B-AD58-14B9-075C62E0A5FE}"/>
              </a:ext>
            </a:extLst>
          </p:cNvPr>
          <p:cNvSpPr txBox="1"/>
          <p:nvPr/>
        </p:nvSpPr>
        <p:spPr>
          <a:xfrm>
            <a:off x="15240" y="1311400"/>
            <a:ext cx="4775200" cy="369332"/>
          </a:xfrm>
          <a:prstGeom prst="rect">
            <a:avLst/>
          </a:prstGeom>
          <a:noFill/>
        </p:spPr>
        <p:txBody>
          <a:bodyPr wrap="square">
            <a:spAutoFit/>
          </a:bodyPr>
          <a:lstStyle/>
          <a:p>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Priorities:</a:t>
            </a:r>
            <a:endParaRPr lang="en-US" b="1" dirty="0">
              <a:solidFill>
                <a:srgbClr val="002060"/>
              </a:solidFill>
            </a:endParaRPr>
          </a:p>
        </p:txBody>
      </p:sp>
      <p:sp>
        <p:nvSpPr>
          <p:cNvPr id="4" name="Slide Number Placeholder 3">
            <a:extLst>
              <a:ext uri="{FF2B5EF4-FFF2-40B4-BE49-F238E27FC236}">
                <a16:creationId xmlns:a16="http://schemas.microsoft.com/office/drawing/2014/main" id="{FBE61211-3034-4770-7B45-BBAE64A92447}"/>
              </a:ext>
            </a:extLst>
          </p:cNvPr>
          <p:cNvSpPr>
            <a:spLocks noGrp="1"/>
          </p:cNvSpPr>
          <p:nvPr>
            <p:ph type="sldNum" sz="quarter" idx="12"/>
          </p:nvPr>
        </p:nvSpPr>
        <p:spPr/>
        <p:txBody>
          <a:bodyPr/>
          <a:lstStyle/>
          <a:p>
            <a:fld id="{5217D969-FAF6-4667-9EED-A6C98B22320E}" type="slidenum">
              <a:rPr lang="en-US" smtClean="0"/>
              <a:pPr/>
              <a:t>37</a:t>
            </a:fld>
            <a:endParaRPr lang="en-US" dirty="0"/>
          </a:p>
        </p:txBody>
      </p:sp>
      <p:sp>
        <p:nvSpPr>
          <p:cNvPr id="5" name="Date Placeholder 4">
            <a:extLst>
              <a:ext uri="{FF2B5EF4-FFF2-40B4-BE49-F238E27FC236}">
                <a16:creationId xmlns:a16="http://schemas.microsoft.com/office/drawing/2014/main" id="{1567B0B8-A20B-0445-583E-B46CD94C861F}"/>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31460ED1-EA18-5C95-FF6F-870124214E7C}"/>
              </a:ext>
            </a:extLst>
          </p:cNvPr>
          <p:cNvSpPr>
            <a:spLocks noGrp="1"/>
          </p:cNvSpPr>
          <p:nvPr>
            <p:ph type="ftr" sz="quarter" idx="11"/>
          </p:nvPr>
        </p:nvSpPr>
        <p:spPr/>
        <p:txBody>
          <a:bodyPr/>
          <a:lstStyle/>
          <a:p>
            <a:r>
              <a:rPr lang="en-US"/>
              <a:t>Governor's Crime Commission</a:t>
            </a:r>
            <a:endParaRPr lang="en-US" dirty="0"/>
          </a:p>
        </p:txBody>
      </p:sp>
      <p:pic>
        <p:nvPicPr>
          <p:cNvPr id="3" name="Picture 2">
            <a:extLst>
              <a:ext uri="{FF2B5EF4-FFF2-40B4-BE49-F238E27FC236}">
                <a16:creationId xmlns:a16="http://schemas.microsoft.com/office/drawing/2014/main" id="{0A64BC80-B41E-B40F-E9F2-380D4EBFC59D}"/>
              </a:ext>
            </a:extLst>
          </p:cNvPr>
          <p:cNvPicPr>
            <a:picLocks noChangeAspect="1"/>
          </p:cNvPicPr>
          <p:nvPr/>
        </p:nvPicPr>
        <p:blipFill>
          <a:blip r:embed="rId3"/>
          <a:stretch>
            <a:fillRect/>
          </a:stretch>
        </p:blipFill>
        <p:spPr>
          <a:xfrm>
            <a:off x="2093953" y="1537124"/>
            <a:ext cx="6602254" cy="2501475"/>
          </a:xfrm>
          <a:prstGeom prst="rect">
            <a:avLst/>
          </a:prstGeom>
        </p:spPr>
      </p:pic>
      <p:pic>
        <p:nvPicPr>
          <p:cNvPr id="11" name="Picture 10">
            <a:extLst>
              <a:ext uri="{FF2B5EF4-FFF2-40B4-BE49-F238E27FC236}">
                <a16:creationId xmlns:a16="http://schemas.microsoft.com/office/drawing/2014/main" id="{B8F478DF-1A16-C0CF-B69A-21DC7562FBE7}"/>
              </a:ext>
            </a:extLst>
          </p:cNvPr>
          <p:cNvPicPr>
            <a:picLocks noChangeAspect="1"/>
          </p:cNvPicPr>
          <p:nvPr/>
        </p:nvPicPr>
        <p:blipFill>
          <a:blip r:embed="rId4"/>
          <a:stretch>
            <a:fillRect/>
          </a:stretch>
        </p:blipFill>
        <p:spPr>
          <a:xfrm>
            <a:off x="2103478" y="4088323"/>
            <a:ext cx="6602255" cy="2521233"/>
          </a:xfrm>
          <a:prstGeom prst="rect">
            <a:avLst/>
          </a:prstGeom>
        </p:spPr>
      </p:pic>
    </p:spTree>
    <p:extLst>
      <p:ext uri="{BB962C8B-B14F-4D97-AF65-F5344CB8AC3E}">
        <p14:creationId xmlns:p14="http://schemas.microsoft.com/office/powerpoint/2010/main" val="6758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C476EC-EC1B-AD58-14B9-075C62E0A5FE}"/>
              </a:ext>
            </a:extLst>
          </p:cNvPr>
          <p:cNvSpPr txBox="1"/>
          <p:nvPr/>
        </p:nvSpPr>
        <p:spPr>
          <a:xfrm>
            <a:off x="15240" y="1311400"/>
            <a:ext cx="4775200" cy="369332"/>
          </a:xfrm>
          <a:prstGeom prst="rect">
            <a:avLst/>
          </a:prstGeom>
          <a:noFill/>
        </p:spPr>
        <p:txBody>
          <a:bodyPr wrap="square">
            <a:spAutoFit/>
          </a:bodyPr>
          <a:lstStyle/>
          <a:p>
            <a:r>
              <a:rPr lang="en-US" sz="1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STOP Priorities:</a:t>
            </a:r>
            <a:endParaRPr lang="en-US" b="1" dirty="0">
              <a:solidFill>
                <a:srgbClr val="002060"/>
              </a:solidFill>
            </a:endParaRPr>
          </a:p>
        </p:txBody>
      </p:sp>
      <p:sp>
        <p:nvSpPr>
          <p:cNvPr id="4" name="Slide Number Placeholder 3">
            <a:extLst>
              <a:ext uri="{FF2B5EF4-FFF2-40B4-BE49-F238E27FC236}">
                <a16:creationId xmlns:a16="http://schemas.microsoft.com/office/drawing/2014/main" id="{FBE61211-3034-4770-7B45-BBAE64A92447}"/>
              </a:ext>
            </a:extLst>
          </p:cNvPr>
          <p:cNvSpPr>
            <a:spLocks noGrp="1"/>
          </p:cNvSpPr>
          <p:nvPr>
            <p:ph type="sldNum" sz="quarter" idx="12"/>
          </p:nvPr>
        </p:nvSpPr>
        <p:spPr/>
        <p:txBody>
          <a:bodyPr/>
          <a:lstStyle/>
          <a:p>
            <a:fld id="{5217D969-FAF6-4667-9EED-A6C98B22320E}" type="slidenum">
              <a:rPr lang="en-US" smtClean="0"/>
              <a:pPr/>
              <a:t>38</a:t>
            </a:fld>
            <a:endParaRPr lang="en-US" dirty="0"/>
          </a:p>
        </p:txBody>
      </p:sp>
      <p:sp>
        <p:nvSpPr>
          <p:cNvPr id="5" name="Date Placeholder 4">
            <a:extLst>
              <a:ext uri="{FF2B5EF4-FFF2-40B4-BE49-F238E27FC236}">
                <a16:creationId xmlns:a16="http://schemas.microsoft.com/office/drawing/2014/main" id="{1567B0B8-A20B-0445-583E-B46CD94C861F}"/>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31460ED1-EA18-5C95-FF6F-870124214E7C}"/>
              </a:ext>
            </a:extLst>
          </p:cNvPr>
          <p:cNvSpPr>
            <a:spLocks noGrp="1"/>
          </p:cNvSpPr>
          <p:nvPr>
            <p:ph type="ftr" sz="quarter" idx="11"/>
          </p:nvPr>
        </p:nvSpPr>
        <p:spPr/>
        <p:txBody>
          <a:bodyPr/>
          <a:lstStyle/>
          <a:p>
            <a:r>
              <a:rPr lang="en-US"/>
              <a:t>Governor's Crime Commission</a:t>
            </a:r>
            <a:endParaRPr lang="en-US" dirty="0"/>
          </a:p>
        </p:txBody>
      </p:sp>
      <p:pic>
        <p:nvPicPr>
          <p:cNvPr id="6" name="Picture 5">
            <a:extLst>
              <a:ext uri="{FF2B5EF4-FFF2-40B4-BE49-F238E27FC236}">
                <a16:creationId xmlns:a16="http://schemas.microsoft.com/office/drawing/2014/main" id="{1C9B8911-4EA3-A233-3A0C-FD9A11809304}"/>
              </a:ext>
            </a:extLst>
          </p:cNvPr>
          <p:cNvPicPr>
            <a:picLocks noChangeAspect="1"/>
          </p:cNvPicPr>
          <p:nvPr/>
        </p:nvPicPr>
        <p:blipFill>
          <a:blip r:embed="rId3"/>
          <a:stretch>
            <a:fillRect/>
          </a:stretch>
        </p:blipFill>
        <p:spPr>
          <a:xfrm>
            <a:off x="1871511" y="1496067"/>
            <a:ext cx="6775761" cy="2351526"/>
          </a:xfrm>
          <a:prstGeom prst="rect">
            <a:avLst/>
          </a:prstGeom>
        </p:spPr>
      </p:pic>
    </p:spTree>
    <p:extLst>
      <p:ext uri="{BB962C8B-B14F-4D97-AF65-F5344CB8AC3E}">
        <p14:creationId xmlns:p14="http://schemas.microsoft.com/office/powerpoint/2010/main" val="1786645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C8E846-A4C6-C24E-6CD0-DBB229629333}"/>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505958" y="4813231"/>
            <a:ext cx="1979685" cy="1954305"/>
          </a:xfrm>
          <a:prstGeom prst="rect">
            <a:avLst/>
          </a:prstGeom>
        </p:spPr>
      </p:pic>
      <p:sp>
        <p:nvSpPr>
          <p:cNvPr id="2" name="Title 8">
            <a:extLst>
              <a:ext uri="{FF2B5EF4-FFF2-40B4-BE49-F238E27FC236}">
                <a16:creationId xmlns:a16="http://schemas.microsoft.com/office/drawing/2014/main" id="{8D3DB3A6-7702-769F-6DC6-EAADAA475100}"/>
              </a:ext>
            </a:extLst>
          </p:cNvPr>
          <p:cNvSpPr txBox="1">
            <a:spLocks/>
          </p:cNvSpPr>
          <p:nvPr/>
        </p:nvSpPr>
        <p:spPr>
          <a:xfrm>
            <a:off x="0" y="1447800"/>
            <a:ext cx="8229600" cy="1143000"/>
          </a:xfrm>
          <a:prstGeom prst="rect">
            <a:avLst/>
          </a:prstGeom>
        </p:spPr>
        <p:txBody>
          <a:bodyPr vert="horz" anchor="b">
            <a:normAutofit fontScale="90000" lnSpcReduction="2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r>
              <a:rPr lang="en-US" sz="4400" dirty="0">
                <a:solidFill>
                  <a:srgbClr val="002060"/>
                </a:solidFill>
              </a:rPr>
              <a:t>VAWA STOP Match Requirement</a:t>
            </a:r>
            <a:br>
              <a:rPr lang="en-US" dirty="0">
                <a:solidFill>
                  <a:srgbClr val="002060"/>
                </a:solidFill>
              </a:rPr>
            </a:br>
            <a:endParaRPr lang="en-US" dirty="0">
              <a:solidFill>
                <a:srgbClr val="002060"/>
              </a:solidFill>
            </a:endParaRPr>
          </a:p>
        </p:txBody>
      </p:sp>
      <p:sp>
        <p:nvSpPr>
          <p:cNvPr id="4" name="TextBox 3">
            <a:extLst>
              <a:ext uri="{FF2B5EF4-FFF2-40B4-BE49-F238E27FC236}">
                <a16:creationId xmlns:a16="http://schemas.microsoft.com/office/drawing/2014/main" id="{B3450C9B-F034-D98C-CA78-448D81612CB2}"/>
              </a:ext>
            </a:extLst>
          </p:cNvPr>
          <p:cNvSpPr txBox="1"/>
          <p:nvPr/>
        </p:nvSpPr>
        <p:spPr>
          <a:xfrm>
            <a:off x="685800" y="2540225"/>
            <a:ext cx="8153400" cy="1264642"/>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a:t>
            </a:r>
            <a:r>
              <a:rPr lang="en-US" sz="1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percent match requirement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imposed on grant funds provided to state or local government agencies under this program. Pursuant to 34 U.S.C. § 10446(f), a grant made under this program may not cover more than 75 percent of the total costs of projects awarded to these type organizations. </a:t>
            </a:r>
          </a:p>
        </p:txBody>
      </p:sp>
      <p:sp>
        <p:nvSpPr>
          <p:cNvPr id="7" name="Slide Number Placeholder 6">
            <a:extLst>
              <a:ext uri="{FF2B5EF4-FFF2-40B4-BE49-F238E27FC236}">
                <a16:creationId xmlns:a16="http://schemas.microsoft.com/office/drawing/2014/main" id="{97BF9241-0501-1576-CC0F-3A3B186CDCA9}"/>
              </a:ext>
            </a:extLst>
          </p:cNvPr>
          <p:cNvSpPr>
            <a:spLocks noGrp="1"/>
          </p:cNvSpPr>
          <p:nvPr>
            <p:ph type="sldNum" sz="quarter" idx="12"/>
          </p:nvPr>
        </p:nvSpPr>
        <p:spPr/>
        <p:txBody>
          <a:bodyPr/>
          <a:lstStyle/>
          <a:p>
            <a:fld id="{5217D969-FAF6-4667-9EED-A6C98B22320E}" type="slidenum">
              <a:rPr lang="en-US" smtClean="0"/>
              <a:pPr/>
              <a:t>39</a:t>
            </a:fld>
            <a:endParaRPr lang="en-US" dirty="0"/>
          </a:p>
        </p:txBody>
      </p:sp>
      <p:sp>
        <p:nvSpPr>
          <p:cNvPr id="8" name="Date Placeholder 7">
            <a:extLst>
              <a:ext uri="{FF2B5EF4-FFF2-40B4-BE49-F238E27FC236}">
                <a16:creationId xmlns:a16="http://schemas.microsoft.com/office/drawing/2014/main" id="{1EC35F17-35B1-7D9B-8432-1D31621A8B8D}"/>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1CD6145E-17FD-E1EC-8966-12B9C3FD3271}"/>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68166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35C081-DBB7-4E71-A337-416777574072}"/>
              </a:ext>
            </a:extLst>
          </p:cNvPr>
          <p:cNvSpPr>
            <a:spLocks noGrp="1"/>
          </p:cNvSpPr>
          <p:nvPr>
            <p:ph idx="1"/>
          </p:nvPr>
        </p:nvSpPr>
        <p:spPr>
          <a:xfrm>
            <a:off x="457200" y="762000"/>
            <a:ext cx="8229600" cy="5245291"/>
          </a:xfrm>
        </p:spPr>
        <p:txBody>
          <a:bodyPr>
            <a:normAutofit fontScale="70000" lnSpcReduction="20000"/>
          </a:bodyPr>
          <a:lstStyle/>
          <a:p>
            <a:pPr>
              <a:spcAft>
                <a:spcPts val="600"/>
              </a:spcAft>
            </a:pPr>
            <a:r>
              <a:rPr lang="en-US" dirty="0">
                <a:solidFill>
                  <a:schemeClr val="accent6">
                    <a:lumMod val="75000"/>
                  </a:schemeClr>
                </a:solidFill>
              </a:rPr>
              <a:t>Staff Input</a:t>
            </a:r>
          </a:p>
          <a:p>
            <a:pPr lvl="1">
              <a:spcAft>
                <a:spcPts val="600"/>
              </a:spcAft>
            </a:pPr>
            <a:r>
              <a:rPr lang="en-US" dirty="0"/>
              <a:t>Information to estimate the upcoming federal award amounts</a:t>
            </a:r>
          </a:p>
          <a:p>
            <a:pPr lvl="1">
              <a:spcAft>
                <a:spcPts val="600"/>
              </a:spcAft>
            </a:pPr>
            <a:r>
              <a:rPr lang="en-US" dirty="0"/>
              <a:t>Review prior priorities, applications and amounts</a:t>
            </a:r>
          </a:p>
          <a:p>
            <a:pPr lvl="1">
              <a:spcAft>
                <a:spcPts val="600"/>
              </a:spcAft>
            </a:pPr>
            <a:r>
              <a:rPr lang="en-US" dirty="0"/>
              <a:t>Historical information about performance of prior projects/agencies</a:t>
            </a:r>
          </a:p>
          <a:p>
            <a:pPr lvl="1">
              <a:spcAft>
                <a:spcPts val="1200"/>
              </a:spcAft>
            </a:pPr>
            <a:r>
              <a:rPr lang="en-US" dirty="0"/>
              <a:t>Research from the field and other states, in particularly the GCC Crime Victim Needs Assessment</a:t>
            </a:r>
          </a:p>
          <a:p>
            <a:pPr>
              <a:spcAft>
                <a:spcPts val="600"/>
              </a:spcAft>
            </a:pPr>
            <a:r>
              <a:rPr lang="en-US" dirty="0">
                <a:solidFill>
                  <a:schemeClr val="accent6">
                    <a:lumMod val="75000"/>
                  </a:schemeClr>
                </a:solidFill>
              </a:rPr>
              <a:t>CVS Advisory Group and the VAWA Implementation Workgroup</a:t>
            </a:r>
          </a:p>
          <a:p>
            <a:pPr lvl="1">
              <a:spcAft>
                <a:spcPts val="600"/>
              </a:spcAft>
            </a:pPr>
            <a:r>
              <a:rPr lang="en-US" dirty="0"/>
              <a:t>Input from across the state in the victim services providers</a:t>
            </a:r>
          </a:p>
          <a:p>
            <a:pPr lvl="1">
              <a:spcAft>
                <a:spcPts val="1200"/>
              </a:spcAft>
            </a:pPr>
            <a:r>
              <a:rPr lang="en-US" dirty="0"/>
              <a:t>Innovations in the field</a:t>
            </a:r>
          </a:p>
          <a:p>
            <a:pPr>
              <a:spcAft>
                <a:spcPts val="600"/>
              </a:spcAft>
            </a:pPr>
            <a:r>
              <a:rPr lang="en-US" dirty="0">
                <a:solidFill>
                  <a:schemeClr val="accent6">
                    <a:lumMod val="75000"/>
                  </a:schemeClr>
                </a:solidFill>
              </a:rPr>
              <a:t>CVS Committee</a:t>
            </a:r>
          </a:p>
          <a:p>
            <a:pPr lvl="1">
              <a:spcAft>
                <a:spcPts val="600"/>
              </a:spcAft>
            </a:pPr>
            <a:r>
              <a:rPr lang="en-US" dirty="0"/>
              <a:t>Reviews all information</a:t>
            </a:r>
          </a:p>
          <a:p>
            <a:pPr lvl="1">
              <a:spcAft>
                <a:spcPts val="1200"/>
              </a:spcAft>
            </a:pPr>
            <a:r>
              <a:rPr lang="en-US" dirty="0"/>
              <a:t>Makes final recommendations to the Commission</a:t>
            </a:r>
          </a:p>
          <a:p>
            <a:pPr>
              <a:spcAft>
                <a:spcPts val="600"/>
              </a:spcAft>
            </a:pPr>
            <a:r>
              <a:rPr lang="en-US" dirty="0">
                <a:solidFill>
                  <a:schemeClr val="accent6">
                    <a:lumMod val="75000"/>
                  </a:schemeClr>
                </a:solidFill>
              </a:rPr>
              <a:t>An important factor for 2025 funds was the amount of federal funds estimated to be available.</a:t>
            </a:r>
          </a:p>
          <a:p>
            <a:pPr lvl="1">
              <a:spcAft>
                <a:spcPts val="600"/>
              </a:spcAft>
            </a:pPr>
            <a:r>
              <a:rPr lang="en-US" dirty="0"/>
              <a:t>VAWA STOP – estimate is it will be similar to 2024</a:t>
            </a:r>
          </a:p>
          <a:p>
            <a:pPr lvl="1">
              <a:spcAft>
                <a:spcPts val="600"/>
              </a:spcAft>
            </a:pPr>
            <a:r>
              <a:rPr lang="en-US" dirty="0"/>
              <a:t>VOCA Victim Assistance – estimated is anywhere </a:t>
            </a:r>
            <a:r>
              <a:rPr lang="en-US" u="sng" dirty="0"/>
              <a:t>between $3M and $30M</a:t>
            </a:r>
          </a:p>
        </p:txBody>
      </p:sp>
      <p:sp>
        <p:nvSpPr>
          <p:cNvPr id="3" name="Slide Number Placeholder 2">
            <a:extLst>
              <a:ext uri="{FF2B5EF4-FFF2-40B4-BE49-F238E27FC236}">
                <a16:creationId xmlns:a16="http://schemas.microsoft.com/office/drawing/2014/main" id="{84B411B7-18B8-4ABA-A034-9594DF787154}"/>
              </a:ext>
            </a:extLst>
          </p:cNvPr>
          <p:cNvSpPr>
            <a:spLocks noGrp="1"/>
          </p:cNvSpPr>
          <p:nvPr>
            <p:ph type="sldNum" sz="quarter" idx="12"/>
          </p:nvPr>
        </p:nvSpPr>
        <p:spPr/>
        <p:txBody>
          <a:bodyPr/>
          <a:lstStyle/>
          <a:p>
            <a:fld id="{5217D969-FAF6-4667-9EED-A6C98B22320E}" type="slidenum">
              <a:rPr lang="en-US" smtClean="0"/>
              <a:t>4</a:t>
            </a:fld>
            <a:endParaRPr lang="en-US" dirty="0"/>
          </a:p>
        </p:txBody>
      </p:sp>
      <p:sp>
        <p:nvSpPr>
          <p:cNvPr id="4" name="Title 3">
            <a:extLst>
              <a:ext uri="{FF2B5EF4-FFF2-40B4-BE49-F238E27FC236}">
                <a16:creationId xmlns:a16="http://schemas.microsoft.com/office/drawing/2014/main" id="{B55F598C-DD6D-4FEC-9E6F-BFB8E8BD7C0F}"/>
              </a:ext>
            </a:extLst>
          </p:cNvPr>
          <p:cNvSpPr>
            <a:spLocks noGrp="1"/>
          </p:cNvSpPr>
          <p:nvPr>
            <p:ph type="title"/>
          </p:nvPr>
        </p:nvSpPr>
        <p:spPr>
          <a:xfrm>
            <a:off x="381000" y="-152400"/>
            <a:ext cx="8229600" cy="1143000"/>
          </a:xfrm>
        </p:spPr>
        <p:txBody>
          <a:bodyPr>
            <a:normAutofit/>
          </a:bodyPr>
          <a:lstStyle/>
          <a:p>
            <a:r>
              <a:rPr lang="en-US" dirty="0"/>
              <a:t>CVS Funding Priority Development</a:t>
            </a:r>
          </a:p>
        </p:txBody>
      </p:sp>
      <p:sp>
        <p:nvSpPr>
          <p:cNvPr id="7" name="Date Placeholder 6">
            <a:extLst>
              <a:ext uri="{FF2B5EF4-FFF2-40B4-BE49-F238E27FC236}">
                <a16:creationId xmlns:a16="http://schemas.microsoft.com/office/drawing/2014/main" id="{16F6860E-864F-632D-595D-1E7374741CBC}"/>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19E25B66-72C8-2F1D-E07C-6C237A587B81}"/>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54237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C8E846-A4C6-C24E-6CD0-DBB229629333}"/>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886200" y="5188598"/>
            <a:ext cx="1599443" cy="1578938"/>
          </a:xfrm>
          <a:prstGeom prst="rect">
            <a:avLst/>
          </a:prstGeom>
        </p:spPr>
      </p:pic>
      <p:sp>
        <p:nvSpPr>
          <p:cNvPr id="2" name="Title 8">
            <a:extLst>
              <a:ext uri="{FF2B5EF4-FFF2-40B4-BE49-F238E27FC236}">
                <a16:creationId xmlns:a16="http://schemas.microsoft.com/office/drawing/2014/main" id="{8D3DB3A6-7702-769F-6DC6-EAADAA475100}"/>
              </a:ext>
            </a:extLst>
          </p:cNvPr>
          <p:cNvSpPr txBox="1">
            <a:spLocks/>
          </p:cNvSpPr>
          <p:nvPr/>
        </p:nvSpPr>
        <p:spPr>
          <a:xfrm>
            <a:off x="0" y="1447800"/>
            <a:ext cx="8229600" cy="1143000"/>
          </a:xfrm>
          <a:prstGeom prst="rect">
            <a:avLst/>
          </a:prstGeom>
        </p:spPr>
        <p:txBody>
          <a:bodyPr vert="horz" anchor="b">
            <a:normAutofit fontScale="90000" lnSpcReduction="2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a:lstStyle>
          <a:p>
            <a:r>
              <a:rPr lang="en-US" sz="4400" dirty="0">
                <a:solidFill>
                  <a:srgbClr val="002060"/>
                </a:solidFill>
              </a:rPr>
              <a:t>VAWA specific Program Documents</a:t>
            </a:r>
            <a:br>
              <a:rPr lang="en-US" dirty="0">
                <a:solidFill>
                  <a:srgbClr val="002060"/>
                </a:solidFill>
              </a:rPr>
            </a:br>
            <a:endParaRPr lang="en-US" dirty="0">
              <a:solidFill>
                <a:srgbClr val="002060"/>
              </a:solidFill>
            </a:endParaRPr>
          </a:p>
        </p:txBody>
      </p:sp>
      <p:sp>
        <p:nvSpPr>
          <p:cNvPr id="8" name="Rectangle 3">
            <a:extLst>
              <a:ext uri="{FF2B5EF4-FFF2-40B4-BE49-F238E27FC236}">
                <a16:creationId xmlns:a16="http://schemas.microsoft.com/office/drawing/2014/main" id="{2ACB3E5B-05EA-5A3F-E604-BE47C8112B6E}"/>
              </a:ext>
            </a:extLst>
          </p:cNvPr>
          <p:cNvSpPr>
            <a:spLocks noChangeArrowheads="1"/>
          </p:cNvSpPr>
          <p:nvPr/>
        </p:nvSpPr>
        <p:spPr bwMode="auto">
          <a:xfrm>
            <a:off x="351627" y="2033156"/>
            <a:ext cx="877877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Confidentiality Assurances - </a:t>
            </a:r>
            <a:r>
              <a:rPr kumimoji="0" lang="en-US" altLang="en-US" sz="1600" b="1" i="0" u="sng" strike="noStrike" cap="none" normalizeH="0" baseline="0" dirty="0">
                <a:ln>
                  <a:noFill/>
                </a:ln>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Victim Services ONLY</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i="1" dirty="0">
                <a:effectLst/>
                <a:latin typeface="Calibri" panose="020F0502020204030204" pitchFamily="34" charset="0"/>
                <a:ea typeface="Calibri" panose="020F0502020204030204" pitchFamily="34" charset="0"/>
              </a:rPr>
              <a:t>law enforcement and prosecution-related activities are not covered by confidentiality; in these categories we look for and encourage the use of best practices</a:t>
            </a:r>
            <a:r>
              <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policies, and processes that protect </a:t>
            </a:r>
            <a:r>
              <a:rPr lang="en-US" altLang="en-US" sz="1200" i="1" dirty="0">
                <a:latin typeface="Calibri" panose="020F0502020204030204" pitchFamily="34" charset="0"/>
                <a:ea typeface="Calibri" panose="020F0502020204030204" pitchFamily="34" charset="0"/>
                <a:cs typeface="Times New Roman" panose="02020603050405020304" pitchFamily="18" charset="0"/>
              </a:rPr>
              <a:t>victims' privacy)</a:t>
            </a:r>
            <a:endPar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Culturally Specific Organization Verification </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a:ln>
                  <a:noFill/>
                </a:ln>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Culturally Specific applicants</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Legal Services Certification </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a:ln>
                  <a:noFill/>
                </a:ln>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Prosecutors / Legal Services applicants</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Assurance Concerning Polygraph Testing Prohibition </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a:ln>
                  <a:noFill/>
                </a:ln>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Prosecutors / Legal Services &amp; Law Enforcement applicants</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Certification &amp; Letter of Support* from N.C. Council for Women and Youth Involvement </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r>
              <a:rPr kumimoji="0" lang="en-US" altLang="en-US" sz="1600" b="0" i="0" u="none" strike="noStrike" cap="none" normalizeH="0" baseline="0" dirty="0">
                <a:ln>
                  <a:noFill/>
                </a:ln>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Domestic Violence Intervention Progra</a:t>
            </a:r>
            <a:r>
              <a:rPr kumimoji="0" lang="en-US" altLang="en-US" sz="1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ms)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71A6231C-15F3-91D2-9C47-6CE9F59C1B61}"/>
              </a:ext>
            </a:extLst>
          </p:cNvPr>
          <p:cNvSpPr txBox="1"/>
          <p:nvPr/>
        </p:nvSpPr>
        <p:spPr>
          <a:xfrm>
            <a:off x="152400" y="1983261"/>
            <a:ext cx="9906000" cy="607539"/>
          </a:xfrm>
          <a:prstGeom prst="rect">
            <a:avLst/>
          </a:prstGeom>
          <a:noFill/>
        </p:spPr>
        <p:txBody>
          <a:bodyPr wrap="square">
            <a:spAutoFit/>
          </a:bodyPr>
          <a:lstStyle/>
          <a:p>
            <a:pPr marL="0" marR="0">
              <a:lnSpc>
                <a:spcPct val="107000"/>
              </a:lnSpc>
              <a:spcBef>
                <a:spcPts val="0"/>
              </a:spcBef>
              <a:spcAft>
                <a:spcPts val="800"/>
              </a:spcAft>
            </a:pPr>
            <a:r>
              <a:rPr lang="en-US" sz="1600" b="1" kern="100" dirty="0">
                <a:solidFill>
                  <a:schemeClr val="accent4">
                    <a:lumMod val="50000"/>
                  </a:schemeClr>
                </a:solidFill>
                <a:effectLst/>
                <a:latin typeface="Calibri" panose="020F0502020204030204" pitchFamily="34" charset="0"/>
                <a:cs typeface="Times New Roman" panose="02020603050405020304" pitchFamily="18" charset="0"/>
              </a:rPr>
              <a:t>Compliance with the statutory eligibility requirements of the VAWA as amended, STOP grant program								</a:t>
            </a:r>
          </a:p>
        </p:txBody>
      </p:sp>
      <p:pic>
        <p:nvPicPr>
          <p:cNvPr id="12" name="Picture 11">
            <a:extLst>
              <a:ext uri="{FF2B5EF4-FFF2-40B4-BE49-F238E27FC236}">
                <a16:creationId xmlns:a16="http://schemas.microsoft.com/office/drawing/2014/main" id="{3F99B81A-D2BD-8C95-CD82-4B155B8A4822}"/>
              </a:ext>
            </a:extLst>
          </p:cNvPr>
          <p:cNvPicPr>
            <a:picLocks noChangeAspect="1"/>
          </p:cNvPicPr>
          <p:nvPr/>
        </p:nvPicPr>
        <p:blipFill>
          <a:blip r:embed="rId5"/>
          <a:stretch>
            <a:fillRect/>
          </a:stretch>
        </p:blipFill>
        <p:spPr>
          <a:xfrm>
            <a:off x="6283319" y="3305960"/>
            <a:ext cx="2461328" cy="1855599"/>
          </a:xfrm>
          <a:prstGeom prst="rect">
            <a:avLst/>
          </a:prstGeom>
        </p:spPr>
      </p:pic>
      <p:pic>
        <p:nvPicPr>
          <p:cNvPr id="14" name="Picture 13">
            <a:extLst>
              <a:ext uri="{FF2B5EF4-FFF2-40B4-BE49-F238E27FC236}">
                <a16:creationId xmlns:a16="http://schemas.microsoft.com/office/drawing/2014/main" id="{D450F14C-18CE-C375-F560-3FC212257A2A}"/>
              </a:ext>
            </a:extLst>
          </p:cNvPr>
          <p:cNvPicPr>
            <a:picLocks noChangeAspect="1"/>
          </p:cNvPicPr>
          <p:nvPr/>
        </p:nvPicPr>
        <p:blipFill>
          <a:blip r:embed="rId6"/>
          <a:stretch>
            <a:fillRect/>
          </a:stretch>
        </p:blipFill>
        <p:spPr>
          <a:xfrm>
            <a:off x="5853041" y="4250209"/>
            <a:ext cx="2148169" cy="1308031"/>
          </a:xfrm>
          <a:prstGeom prst="rect">
            <a:avLst/>
          </a:prstGeom>
        </p:spPr>
      </p:pic>
      <p:sp>
        <p:nvSpPr>
          <p:cNvPr id="5" name="Slide Number Placeholder 4">
            <a:extLst>
              <a:ext uri="{FF2B5EF4-FFF2-40B4-BE49-F238E27FC236}">
                <a16:creationId xmlns:a16="http://schemas.microsoft.com/office/drawing/2014/main" id="{A6901F6B-7BD6-2C22-F73F-BEB01F4921D8}"/>
              </a:ext>
            </a:extLst>
          </p:cNvPr>
          <p:cNvSpPr>
            <a:spLocks noGrp="1"/>
          </p:cNvSpPr>
          <p:nvPr>
            <p:ph type="sldNum" sz="quarter" idx="12"/>
          </p:nvPr>
        </p:nvSpPr>
        <p:spPr/>
        <p:txBody>
          <a:bodyPr/>
          <a:lstStyle/>
          <a:p>
            <a:fld id="{5217D969-FAF6-4667-9EED-A6C98B22320E}" type="slidenum">
              <a:rPr lang="en-US" smtClean="0"/>
              <a:pPr/>
              <a:t>40</a:t>
            </a:fld>
            <a:endParaRPr lang="en-US" dirty="0"/>
          </a:p>
        </p:txBody>
      </p:sp>
      <p:sp>
        <p:nvSpPr>
          <p:cNvPr id="7" name="Date Placeholder 6">
            <a:extLst>
              <a:ext uri="{FF2B5EF4-FFF2-40B4-BE49-F238E27FC236}">
                <a16:creationId xmlns:a16="http://schemas.microsoft.com/office/drawing/2014/main" id="{87C51AEB-46E7-FB63-9A37-F0D40C9B6943}"/>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8333EFA6-4444-A2AB-4E15-6566D7470A47}"/>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1444266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1FF57-77E6-4F91-A5EA-240073A44377}"/>
              </a:ext>
            </a:extLst>
          </p:cNvPr>
          <p:cNvSpPr>
            <a:spLocks noGrp="1"/>
          </p:cNvSpPr>
          <p:nvPr>
            <p:ph type="ctr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1431BAFF-C7C9-4D13-AC15-82987D607A27}"/>
              </a:ext>
            </a:extLst>
          </p:cNvPr>
          <p:cNvSpPr>
            <a:spLocks noGrp="1"/>
          </p:cNvSpPr>
          <p:nvPr>
            <p:ph type="sldNum" sz="quarter" idx="12"/>
          </p:nvPr>
        </p:nvSpPr>
        <p:spPr/>
        <p:txBody>
          <a:bodyPr/>
          <a:lstStyle/>
          <a:p>
            <a:fld id="{5217D969-FAF6-4667-9EED-A6C98B22320E}" type="slidenum">
              <a:rPr lang="en-US" smtClean="0"/>
              <a:t>41</a:t>
            </a:fld>
            <a:endParaRPr lang="en-US" dirty="0"/>
          </a:p>
        </p:txBody>
      </p:sp>
      <p:sp>
        <p:nvSpPr>
          <p:cNvPr id="5" name="Date Placeholder 4">
            <a:extLst>
              <a:ext uri="{FF2B5EF4-FFF2-40B4-BE49-F238E27FC236}">
                <a16:creationId xmlns:a16="http://schemas.microsoft.com/office/drawing/2014/main" id="{4FBA7539-C613-75EC-D85B-AAE0159B6DD9}"/>
              </a:ext>
            </a:extLst>
          </p:cNvPr>
          <p:cNvSpPr>
            <a:spLocks noGrp="1"/>
          </p:cNvSpPr>
          <p:nvPr>
            <p:ph type="dt" sz="half" idx="10"/>
          </p:nvPr>
        </p:nvSpPr>
        <p:spPr/>
        <p:txBody>
          <a:bodyPr/>
          <a:lstStyle/>
          <a:p>
            <a:r>
              <a:rPr lang="en-US"/>
              <a:t>October 30, 2024</a:t>
            </a:r>
            <a:endParaRPr lang="en-US" dirty="0"/>
          </a:p>
        </p:txBody>
      </p:sp>
      <p:sp>
        <p:nvSpPr>
          <p:cNvPr id="7" name="Footer Placeholder 6">
            <a:extLst>
              <a:ext uri="{FF2B5EF4-FFF2-40B4-BE49-F238E27FC236}">
                <a16:creationId xmlns:a16="http://schemas.microsoft.com/office/drawing/2014/main" id="{F1CE9ED5-9C02-1609-9BF8-5A6087835912}"/>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316914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51873F-8BFB-49AE-8D04-40C99C407F60}"/>
              </a:ext>
            </a:extLst>
          </p:cNvPr>
          <p:cNvSpPr>
            <a:spLocks noGrp="1"/>
          </p:cNvSpPr>
          <p:nvPr>
            <p:ph idx="1"/>
          </p:nvPr>
        </p:nvSpPr>
        <p:spPr>
          <a:xfrm>
            <a:off x="457200" y="1417638"/>
            <a:ext cx="8229600" cy="4589653"/>
          </a:xfrm>
        </p:spPr>
        <p:txBody>
          <a:bodyPr>
            <a:normAutofit lnSpcReduction="10000"/>
          </a:bodyPr>
          <a:lstStyle/>
          <a:p>
            <a:pPr>
              <a:lnSpc>
                <a:spcPct val="110000"/>
              </a:lnSpc>
              <a:spcAft>
                <a:spcPts val="800"/>
              </a:spcAft>
            </a:pPr>
            <a:r>
              <a:rPr lang="en-US" dirty="0"/>
              <a:t>All projects are not allowed to roll Year 1 surplus (unspent) funds from Year 1 to to the next year.</a:t>
            </a:r>
          </a:p>
          <a:p>
            <a:pPr>
              <a:lnSpc>
                <a:spcPct val="110000"/>
              </a:lnSpc>
              <a:spcAft>
                <a:spcPts val="800"/>
              </a:spcAft>
            </a:pPr>
            <a:r>
              <a:rPr lang="en-US" dirty="0"/>
              <a:t>Certain attachments will now be uploaded to the agency’s </a:t>
            </a:r>
            <a:r>
              <a:rPr lang="en-US" dirty="0">
                <a:solidFill>
                  <a:srgbClr val="FF0000"/>
                </a:solidFill>
              </a:rPr>
              <a:t>Organization Documents</a:t>
            </a:r>
            <a:r>
              <a:rPr lang="en-US" dirty="0"/>
              <a:t> section in EBS rather than uploaded to the project.</a:t>
            </a:r>
          </a:p>
          <a:p>
            <a:pPr lvl="1">
              <a:lnSpc>
                <a:spcPct val="110000"/>
              </a:lnSpc>
              <a:spcAft>
                <a:spcPts val="800"/>
              </a:spcAft>
            </a:pPr>
            <a:r>
              <a:rPr lang="en-US" b="1" dirty="0">
                <a:solidFill>
                  <a:srgbClr val="FF0000"/>
                </a:solidFill>
              </a:rPr>
              <a:t>Organization Documents </a:t>
            </a:r>
            <a:r>
              <a:rPr lang="en-US" dirty="0"/>
              <a:t>section in EBS allows for upload of certain documents at the subrecipient level that can then be used for multiple applications</a:t>
            </a:r>
          </a:p>
          <a:p>
            <a:pPr lvl="1">
              <a:lnSpc>
                <a:spcPct val="110000"/>
              </a:lnSpc>
              <a:spcAft>
                <a:spcPts val="800"/>
              </a:spcAft>
            </a:pPr>
            <a:r>
              <a:rPr lang="en-US" dirty="0"/>
              <a:t>Other attachments to the project will now </a:t>
            </a:r>
            <a:r>
              <a:rPr lang="en-US" u="sng" dirty="0"/>
              <a:t>only</a:t>
            </a:r>
            <a:r>
              <a:rPr lang="en-US" dirty="0"/>
              <a:t> be those that are specific to the application project.</a:t>
            </a:r>
          </a:p>
          <a:p>
            <a:pPr>
              <a:lnSpc>
                <a:spcPct val="110000"/>
              </a:lnSpc>
              <a:spcAft>
                <a:spcPts val="800"/>
              </a:spcAft>
            </a:pPr>
            <a:endParaRPr lang="en-US" dirty="0"/>
          </a:p>
        </p:txBody>
      </p:sp>
      <p:sp>
        <p:nvSpPr>
          <p:cNvPr id="5" name="Slide Number Placeholder 4">
            <a:extLst>
              <a:ext uri="{FF2B5EF4-FFF2-40B4-BE49-F238E27FC236}">
                <a16:creationId xmlns:a16="http://schemas.microsoft.com/office/drawing/2014/main" id="{437CFBAA-3C45-431C-9706-25BD52307B3C}"/>
              </a:ext>
            </a:extLst>
          </p:cNvPr>
          <p:cNvSpPr>
            <a:spLocks noGrp="1"/>
          </p:cNvSpPr>
          <p:nvPr>
            <p:ph type="sldNum" sz="quarter" idx="12"/>
          </p:nvPr>
        </p:nvSpPr>
        <p:spPr/>
        <p:txBody>
          <a:bodyPr/>
          <a:lstStyle/>
          <a:p>
            <a:fld id="{5217D969-FAF6-4667-9EED-A6C98B22320E}" type="slidenum">
              <a:rPr lang="en-US" smtClean="0"/>
              <a:t>5</a:t>
            </a:fld>
            <a:endParaRPr lang="en-US" dirty="0"/>
          </a:p>
        </p:txBody>
      </p:sp>
      <p:sp>
        <p:nvSpPr>
          <p:cNvPr id="6" name="Title 5">
            <a:extLst>
              <a:ext uri="{FF2B5EF4-FFF2-40B4-BE49-F238E27FC236}">
                <a16:creationId xmlns:a16="http://schemas.microsoft.com/office/drawing/2014/main" id="{07E25733-1F70-479E-9077-D38A97277B54}"/>
              </a:ext>
            </a:extLst>
          </p:cNvPr>
          <p:cNvSpPr>
            <a:spLocks noGrp="1"/>
          </p:cNvSpPr>
          <p:nvPr>
            <p:ph type="title"/>
          </p:nvPr>
        </p:nvSpPr>
        <p:spPr>
          <a:xfrm>
            <a:off x="152400" y="0"/>
            <a:ext cx="8229600" cy="1143000"/>
          </a:xfrm>
        </p:spPr>
        <p:txBody>
          <a:bodyPr/>
          <a:lstStyle/>
          <a:p>
            <a:r>
              <a:rPr lang="en-US" dirty="0"/>
              <a:t>Important Items for 2025</a:t>
            </a:r>
          </a:p>
        </p:txBody>
      </p:sp>
      <p:sp>
        <p:nvSpPr>
          <p:cNvPr id="4" name="Date Placeholder 3">
            <a:extLst>
              <a:ext uri="{FF2B5EF4-FFF2-40B4-BE49-F238E27FC236}">
                <a16:creationId xmlns:a16="http://schemas.microsoft.com/office/drawing/2014/main" id="{5B8A7330-F87A-F00B-FAE1-6F3A64DBD340}"/>
              </a:ext>
            </a:extLst>
          </p:cNvPr>
          <p:cNvSpPr>
            <a:spLocks noGrp="1"/>
          </p:cNvSpPr>
          <p:nvPr>
            <p:ph type="dt" sz="half" idx="10"/>
          </p:nvPr>
        </p:nvSpPr>
        <p:spPr/>
        <p:txBody>
          <a:bodyPr/>
          <a:lstStyle/>
          <a:p>
            <a:r>
              <a:rPr lang="en-US"/>
              <a:t>October 30, 2024</a:t>
            </a:r>
            <a:endParaRPr lang="en-US" dirty="0"/>
          </a:p>
        </p:txBody>
      </p:sp>
      <p:sp>
        <p:nvSpPr>
          <p:cNvPr id="8" name="Footer Placeholder 7">
            <a:extLst>
              <a:ext uri="{FF2B5EF4-FFF2-40B4-BE49-F238E27FC236}">
                <a16:creationId xmlns:a16="http://schemas.microsoft.com/office/drawing/2014/main" id="{B30545F9-272D-65AA-BFEE-282BCADBED70}"/>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326203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51873F-8BFB-49AE-8D04-40C99C407F60}"/>
              </a:ext>
            </a:extLst>
          </p:cNvPr>
          <p:cNvSpPr>
            <a:spLocks noGrp="1"/>
          </p:cNvSpPr>
          <p:nvPr>
            <p:ph idx="1"/>
          </p:nvPr>
        </p:nvSpPr>
        <p:spPr>
          <a:xfrm>
            <a:off x="228600" y="1417638"/>
            <a:ext cx="8686800" cy="4589653"/>
          </a:xfrm>
        </p:spPr>
        <p:txBody>
          <a:bodyPr>
            <a:normAutofit fontScale="92500"/>
          </a:bodyPr>
          <a:lstStyle/>
          <a:p>
            <a:pPr>
              <a:lnSpc>
                <a:spcPct val="110000"/>
              </a:lnSpc>
              <a:spcAft>
                <a:spcPts val="800"/>
              </a:spcAft>
            </a:pPr>
            <a:r>
              <a:rPr lang="en-US" sz="2600" dirty="0"/>
              <a:t>Application </a:t>
            </a:r>
            <a:r>
              <a:rPr lang="en-US" sz="2600" u="sng" dirty="0"/>
              <a:t>Period of Performance (POP)</a:t>
            </a:r>
            <a:r>
              <a:rPr lang="en-US" sz="2600" dirty="0"/>
              <a:t> will be for </a:t>
            </a:r>
            <a:r>
              <a:rPr lang="en-US" sz="2600" u="sng" dirty="0"/>
              <a:t>3 years</a:t>
            </a:r>
            <a:r>
              <a:rPr lang="en-US" sz="2600" dirty="0"/>
              <a:t>.</a:t>
            </a:r>
          </a:p>
          <a:p>
            <a:pPr marL="393192" lvl="1" indent="0" algn="ctr">
              <a:lnSpc>
                <a:spcPct val="110000"/>
              </a:lnSpc>
              <a:spcAft>
                <a:spcPts val="800"/>
              </a:spcAft>
              <a:buNone/>
            </a:pPr>
            <a:r>
              <a:rPr lang="en-US" b="1" dirty="0">
                <a:solidFill>
                  <a:srgbClr val="C00000"/>
                </a:solidFill>
              </a:rPr>
              <a:t>VOCA POPs will move from 2 years to 3 years</a:t>
            </a:r>
          </a:p>
          <a:p>
            <a:pPr marL="393192" lvl="1" indent="0" algn="ctr">
              <a:lnSpc>
                <a:spcPct val="110000"/>
              </a:lnSpc>
              <a:spcAft>
                <a:spcPts val="800"/>
              </a:spcAft>
              <a:buNone/>
            </a:pPr>
            <a:r>
              <a:rPr lang="en-US" b="1" dirty="0">
                <a:solidFill>
                  <a:srgbClr val="C00000"/>
                </a:solidFill>
              </a:rPr>
              <a:t>VAWA POPs will move from 1 year to 3 years</a:t>
            </a:r>
          </a:p>
          <a:p>
            <a:pPr>
              <a:lnSpc>
                <a:spcPct val="110000"/>
              </a:lnSpc>
              <a:spcAft>
                <a:spcPts val="800"/>
              </a:spcAft>
            </a:pPr>
            <a:r>
              <a:rPr lang="en-US" sz="2600" dirty="0"/>
              <a:t>Each budget year will be submitted annually.</a:t>
            </a:r>
          </a:p>
          <a:p>
            <a:pPr>
              <a:lnSpc>
                <a:spcPct val="110000"/>
              </a:lnSpc>
              <a:spcAft>
                <a:spcPts val="800"/>
              </a:spcAft>
            </a:pPr>
            <a:r>
              <a:rPr lang="en-US" sz="2600" dirty="0"/>
              <a:t>Each subsequent budget year will be added through a continuation budget as federal funds allow.</a:t>
            </a:r>
          </a:p>
          <a:p>
            <a:pPr>
              <a:lnSpc>
                <a:spcPct val="110000"/>
              </a:lnSpc>
              <a:spcAft>
                <a:spcPts val="800"/>
              </a:spcAft>
            </a:pPr>
            <a:r>
              <a:rPr lang="en-US" sz="2600" dirty="0"/>
              <a:t>Depending on federal funding levels, each subsequent year may be increased, decreased or stay the same.</a:t>
            </a:r>
          </a:p>
          <a:p>
            <a:pPr>
              <a:lnSpc>
                <a:spcPct val="110000"/>
              </a:lnSpc>
              <a:spcAft>
                <a:spcPts val="800"/>
              </a:spcAft>
            </a:pPr>
            <a:r>
              <a:rPr lang="en-US" sz="2600" dirty="0"/>
              <a:t>For this application, you will only enter your year 1 budget lines.</a:t>
            </a:r>
          </a:p>
        </p:txBody>
      </p:sp>
      <p:sp>
        <p:nvSpPr>
          <p:cNvPr id="5" name="Slide Number Placeholder 4">
            <a:extLst>
              <a:ext uri="{FF2B5EF4-FFF2-40B4-BE49-F238E27FC236}">
                <a16:creationId xmlns:a16="http://schemas.microsoft.com/office/drawing/2014/main" id="{437CFBAA-3C45-431C-9706-25BD52307B3C}"/>
              </a:ext>
            </a:extLst>
          </p:cNvPr>
          <p:cNvSpPr>
            <a:spLocks noGrp="1"/>
          </p:cNvSpPr>
          <p:nvPr>
            <p:ph type="sldNum" sz="quarter" idx="12"/>
          </p:nvPr>
        </p:nvSpPr>
        <p:spPr/>
        <p:txBody>
          <a:bodyPr/>
          <a:lstStyle/>
          <a:p>
            <a:fld id="{5217D969-FAF6-4667-9EED-A6C98B22320E}" type="slidenum">
              <a:rPr lang="en-US" smtClean="0"/>
              <a:t>6</a:t>
            </a:fld>
            <a:endParaRPr lang="en-US" dirty="0"/>
          </a:p>
        </p:txBody>
      </p:sp>
      <p:sp>
        <p:nvSpPr>
          <p:cNvPr id="6" name="Title 5">
            <a:extLst>
              <a:ext uri="{FF2B5EF4-FFF2-40B4-BE49-F238E27FC236}">
                <a16:creationId xmlns:a16="http://schemas.microsoft.com/office/drawing/2014/main" id="{07E25733-1F70-479E-9077-D38A97277B54}"/>
              </a:ext>
            </a:extLst>
          </p:cNvPr>
          <p:cNvSpPr>
            <a:spLocks noGrp="1"/>
          </p:cNvSpPr>
          <p:nvPr>
            <p:ph type="title"/>
          </p:nvPr>
        </p:nvSpPr>
        <p:spPr>
          <a:xfrm>
            <a:off x="152400" y="0"/>
            <a:ext cx="8229600" cy="1143000"/>
          </a:xfrm>
        </p:spPr>
        <p:txBody>
          <a:bodyPr/>
          <a:lstStyle/>
          <a:p>
            <a:r>
              <a:rPr lang="en-US" dirty="0"/>
              <a:t>Changes for 2025 CVS Applications</a:t>
            </a:r>
          </a:p>
        </p:txBody>
      </p:sp>
      <p:sp>
        <p:nvSpPr>
          <p:cNvPr id="3" name="Arrow: Right 2">
            <a:extLst>
              <a:ext uri="{FF2B5EF4-FFF2-40B4-BE49-F238E27FC236}">
                <a16:creationId xmlns:a16="http://schemas.microsoft.com/office/drawing/2014/main" id="{01F78DE4-027C-F363-3F98-B8D176484163}"/>
              </a:ext>
            </a:extLst>
          </p:cNvPr>
          <p:cNvSpPr/>
          <p:nvPr/>
        </p:nvSpPr>
        <p:spPr>
          <a:xfrm>
            <a:off x="990600" y="2209800"/>
            <a:ext cx="8382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4B61019-7020-0677-5FF3-1B9F93F2F798}"/>
              </a:ext>
            </a:extLst>
          </p:cNvPr>
          <p:cNvSpPr>
            <a:spLocks noGrp="1"/>
          </p:cNvSpPr>
          <p:nvPr>
            <p:ph type="dt" sz="half" idx="10"/>
          </p:nvPr>
        </p:nvSpPr>
        <p:spPr/>
        <p:txBody>
          <a:bodyPr/>
          <a:lstStyle/>
          <a:p>
            <a:r>
              <a:rPr lang="en-US"/>
              <a:t>October 30, 2024</a:t>
            </a:r>
            <a:endParaRPr lang="en-US" dirty="0"/>
          </a:p>
        </p:txBody>
      </p:sp>
      <p:sp>
        <p:nvSpPr>
          <p:cNvPr id="9" name="Footer Placeholder 8">
            <a:extLst>
              <a:ext uri="{FF2B5EF4-FFF2-40B4-BE49-F238E27FC236}">
                <a16:creationId xmlns:a16="http://schemas.microsoft.com/office/drawing/2014/main" id="{AC6AE840-8E34-9CB4-94B0-AE99C5BED154}"/>
              </a:ext>
            </a:extLst>
          </p:cNvPr>
          <p:cNvSpPr>
            <a:spLocks noGrp="1"/>
          </p:cNvSpPr>
          <p:nvPr>
            <p:ph type="ftr" sz="quarter" idx="11"/>
          </p:nvPr>
        </p:nvSpPr>
        <p:spPr/>
        <p:txBody>
          <a:bodyPr/>
          <a:lstStyle/>
          <a:p>
            <a:r>
              <a:rPr lang="en-US"/>
              <a:t>Governor's Crime Commission</a:t>
            </a:r>
            <a:endParaRPr lang="en-US" dirty="0"/>
          </a:p>
        </p:txBody>
      </p:sp>
    </p:spTree>
    <p:extLst>
      <p:ext uri="{BB962C8B-B14F-4D97-AF65-F5344CB8AC3E}">
        <p14:creationId xmlns:p14="http://schemas.microsoft.com/office/powerpoint/2010/main" val="204699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2362200"/>
            <a:ext cx="3962399" cy="874598"/>
          </a:xfrm>
          <a:prstGeom prst="rect">
            <a:avLst/>
          </a:prstGeom>
        </p:spPr>
        <p:txBody>
          <a:bodyPr vert="horz" wrap="square" lIns="0" tIns="12700" rIns="0" bIns="0" rtlCol="0">
            <a:spAutoFit/>
          </a:bodyPr>
          <a:lstStyle/>
          <a:p>
            <a:pPr marL="12700" marR="167640">
              <a:lnSpc>
                <a:spcPct val="100000"/>
              </a:lnSpc>
              <a:spcBef>
                <a:spcPts val="100"/>
              </a:spcBef>
            </a:pPr>
            <a:r>
              <a:rPr lang="en-US" sz="2800" dirty="0">
                <a:solidFill>
                  <a:srgbClr val="39629D"/>
                </a:solidFill>
                <a:latin typeface="Calibri"/>
                <a:cs typeface="Calibri"/>
              </a:rPr>
              <a:t>See the RFA for the </a:t>
            </a:r>
            <a:r>
              <a:rPr lang="en-US" sz="2800" b="1" dirty="0">
                <a:solidFill>
                  <a:srgbClr val="39629D"/>
                </a:solidFill>
                <a:latin typeface="Calibri"/>
                <a:cs typeface="Calibri"/>
              </a:rPr>
              <a:t>**NEW** </a:t>
            </a:r>
            <a:r>
              <a:rPr lang="en-US" sz="2800" dirty="0">
                <a:solidFill>
                  <a:srgbClr val="39629D"/>
                </a:solidFill>
                <a:latin typeface="Calibri"/>
                <a:cs typeface="Calibri"/>
              </a:rPr>
              <a:t>Scoring Matrix</a:t>
            </a:r>
            <a:endParaRPr sz="2800" dirty="0">
              <a:latin typeface="Calibri"/>
              <a:cs typeface="Calibri"/>
            </a:endParaRPr>
          </a:p>
        </p:txBody>
      </p:sp>
      <p:sp>
        <p:nvSpPr>
          <p:cNvPr id="4" name="object 4"/>
          <p:cNvSpPr txBox="1">
            <a:spLocks noGrp="1"/>
          </p:cNvSpPr>
          <p:nvPr>
            <p:ph type="ftr" sz="quarter" idx="5"/>
          </p:nvPr>
        </p:nvSpPr>
        <p:spPr>
          <a:xfrm>
            <a:off x="5071440" y="6586254"/>
            <a:ext cx="1579245"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r>
              <a:rPr lang="en-US"/>
              <a:t>Governor's</a:t>
            </a:r>
            <a:r>
              <a:rPr lang="en-US" spc="-30"/>
              <a:t> </a:t>
            </a:r>
            <a:r>
              <a:rPr lang="en-US"/>
              <a:t>Crime</a:t>
            </a:r>
            <a:r>
              <a:rPr lang="en-US" spc="-35"/>
              <a:t> </a:t>
            </a:r>
            <a:r>
              <a:rPr lang="en-US" spc="-10"/>
              <a:t>Commission</a:t>
            </a:r>
            <a:endParaRPr spc="-10" dirty="0"/>
          </a:p>
        </p:txBody>
      </p:sp>
      <p:sp>
        <p:nvSpPr>
          <p:cNvPr id="6" name="object 6"/>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7</a:t>
            </a:fld>
            <a:endParaRPr spc="-25" dirty="0"/>
          </a:p>
        </p:txBody>
      </p:sp>
      <p:sp>
        <p:nvSpPr>
          <p:cNvPr id="7" name="TextBox 6">
            <a:extLst>
              <a:ext uri="{FF2B5EF4-FFF2-40B4-BE49-F238E27FC236}">
                <a16:creationId xmlns:a16="http://schemas.microsoft.com/office/drawing/2014/main" id="{BE0D20D5-7F70-8156-89C4-392FD6075430}"/>
              </a:ext>
            </a:extLst>
          </p:cNvPr>
          <p:cNvSpPr txBox="1"/>
          <p:nvPr/>
        </p:nvSpPr>
        <p:spPr>
          <a:xfrm>
            <a:off x="304800" y="240818"/>
            <a:ext cx="6912915" cy="723275"/>
          </a:xfrm>
          <a:prstGeom prst="rect">
            <a:avLst/>
          </a:prstGeom>
          <a:noFill/>
        </p:spPr>
        <p:txBody>
          <a:bodyPr wrap="square" rtlCol="0">
            <a:spAutoFit/>
          </a:bodyPr>
          <a:lstStyle/>
          <a:p>
            <a:r>
              <a:rPr kumimoji="0" lang="en-US" sz="41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Calibri"/>
                <a:ea typeface="+mj-ea"/>
                <a:cs typeface="Arial" pitchFamily="34" charset="0"/>
              </a:rPr>
              <a:t>Application Review</a:t>
            </a:r>
            <a:endParaRPr lang="en-US" sz="4100" dirty="0">
              <a:latin typeface="+mn-lt"/>
            </a:endParaRPr>
          </a:p>
        </p:txBody>
      </p:sp>
      <p:pic>
        <p:nvPicPr>
          <p:cNvPr id="9" name="Picture 8">
            <a:extLst>
              <a:ext uri="{FF2B5EF4-FFF2-40B4-BE49-F238E27FC236}">
                <a16:creationId xmlns:a16="http://schemas.microsoft.com/office/drawing/2014/main" id="{E282F186-1CB4-A68D-CFFD-793CA414F29A}"/>
              </a:ext>
            </a:extLst>
          </p:cNvPr>
          <p:cNvPicPr>
            <a:picLocks noChangeAspect="1"/>
          </p:cNvPicPr>
          <p:nvPr/>
        </p:nvPicPr>
        <p:blipFill>
          <a:blip r:embed="rId2"/>
          <a:stretch>
            <a:fillRect/>
          </a:stretch>
        </p:blipFill>
        <p:spPr>
          <a:xfrm>
            <a:off x="4114800" y="1219200"/>
            <a:ext cx="4781006" cy="4572000"/>
          </a:xfrm>
          <a:prstGeom prst="rect">
            <a:avLst/>
          </a:prstGeom>
        </p:spPr>
      </p:pic>
      <p:sp>
        <p:nvSpPr>
          <p:cNvPr id="3" name="Date Placeholder 2">
            <a:extLst>
              <a:ext uri="{FF2B5EF4-FFF2-40B4-BE49-F238E27FC236}">
                <a16:creationId xmlns:a16="http://schemas.microsoft.com/office/drawing/2014/main" id="{7884C718-110B-FF20-EC02-279899E9129F}"/>
              </a:ext>
            </a:extLst>
          </p:cNvPr>
          <p:cNvSpPr>
            <a:spLocks noGrp="1"/>
          </p:cNvSpPr>
          <p:nvPr>
            <p:ph type="dt" sz="half" idx="10"/>
          </p:nvPr>
        </p:nvSpPr>
        <p:spPr/>
        <p:txBody>
          <a:bodyPr/>
          <a:lstStyle/>
          <a:p>
            <a:r>
              <a:rPr lang="en-US"/>
              <a:t>October 30, 2024</a:t>
            </a:r>
            <a:endParaRPr lang="en-US" dirty="0"/>
          </a:p>
        </p:txBody>
      </p:sp>
    </p:spTree>
    <p:extLst>
      <p:ext uri="{BB962C8B-B14F-4D97-AF65-F5344CB8AC3E}">
        <p14:creationId xmlns:p14="http://schemas.microsoft.com/office/powerpoint/2010/main" val="385708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209800"/>
            <a:ext cx="9143999" cy="1295400"/>
          </a:xfrm>
        </p:spPr>
        <p:txBody>
          <a:bodyPr>
            <a:normAutofit/>
          </a:bodyPr>
          <a:lstStyle/>
          <a:p>
            <a:pPr algn="ctr"/>
            <a:br>
              <a:rPr lang="en-US" sz="1600" dirty="0">
                <a:latin typeface="Arial" panose="020B0604020202020204" pitchFamily="34" charset="0"/>
              </a:rPr>
            </a:br>
            <a:r>
              <a:rPr lang="en-US" sz="4000" dirty="0">
                <a:latin typeface="Arial" panose="020B0604020202020204" pitchFamily="34" charset="0"/>
              </a:rPr>
              <a:t>Crime Victim Services</a:t>
            </a:r>
          </a:p>
        </p:txBody>
      </p:sp>
      <p:sp>
        <p:nvSpPr>
          <p:cNvPr id="7" name="Title 1">
            <a:extLst>
              <a:ext uri="{FF2B5EF4-FFF2-40B4-BE49-F238E27FC236}">
                <a16:creationId xmlns:a16="http://schemas.microsoft.com/office/drawing/2014/main" id="{F2FB3011-DA37-4F77-AE4F-E377F0F10C1A}"/>
              </a:ext>
            </a:extLst>
          </p:cNvPr>
          <p:cNvSpPr txBox="1">
            <a:spLocks/>
          </p:cNvSpPr>
          <p:nvPr/>
        </p:nvSpPr>
        <p:spPr>
          <a:xfrm>
            <a:off x="692934" y="3317791"/>
            <a:ext cx="7772400" cy="1829761"/>
          </a:xfrm>
          <a:prstGeom prst="rect">
            <a:avLst/>
          </a:prstGeom>
        </p:spPr>
        <p:txBody>
          <a:bodyPr vert="horz" anchor="b">
            <a:normAutofit fontScale="70000" lnSpcReduction="2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bg1"/>
                </a:solidFill>
                <a:effectLst>
                  <a:outerShdw blurRad="31750" dist="25400" dir="5400000" algn="tl" rotWithShape="0">
                    <a:srgbClr val="000000">
                      <a:alpha val="25000"/>
                    </a:srgbClr>
                  </a:outerShdw>
                </a:effectLst>
                <a:latin typeface="+mj-lt"/>
                <a:ea typeface="+mj-ea"/>
                <a:cs typeface="Arial" pitchFamily="34" charset="0"/>
              </a:defRPr>
            </a:lvl1pPr>
            <a:extLst/>
          </a:lstStyle>
          <a:p>
            <a:pPr algn="ctr"/>
            <a:endParaRPr lang="en-US" dirty="0">
              <a:solidFill>
                <a:schemeClr val="tx1">
                  <a:lumMod val="60000"/>
                  <a:lumOff val="40000"/>
                </a:schemeClr>
              </a:solidFill>
              <a:effectLst/>
            </a:endParaRPr>
          </a:p>
          <a:p>
            <a:pPr algn="ctr"/>
            <a:r>
              <a:rPr lang="en-US" dirty="0">
                <a:solidFill>
                  <a:srgbClr val="FFC000"/>
                </a:solidFill>
                <a:effectLst/>
              </a:rPr>
              <a:t>Victims of Crime Act – Victim Assistance</a:t>
            </a:r>
          </a:p>
          <a:p>
            <a:pPr algn="ctr"/>
            <a:endParaRPr lang="en-US" dirty="0">
              <a:solidFill>
                <a:srgbClr val="FFC000"/>
              </a:solidFill>
              <a:effectLst/>
            </a:endParaRPr>
          </a:p>
          <a:p>
            <a:pPr algn="ctr"/>
            <a:r>
              <a:rPr lang="en-US" dirty="0">
                <a:solidFill>
                  <a:srgbClr val="FFC000"/>
                </a:solidFill>
                <a:effectLst/>
              </a:rPr>
              <a:t>VOCA</a:t>
            </a:r>
          </a:p>
        </p:txBody>
      </p:sp>
      <p:sp>
        <p:nvSpPr>
          <p:cNvPr id="3" name="TextBox 2">
            <a:extLst>
              <a:ext uri="{FF2B5EF4-FFF2-40B4-BE49-F238E27FC236}">
                <a16:creationId xmlns:a16="http://schemas.microsoft.com/office/drawing/2014/main" id="{B3966599-88B9-4A63-A6EC-29098587E484}"/>
              </a:ext>
            </a:extLst>
          </p:cNvPr>
          <p:cNvSpPr txBox="1"/>
          <p:nvPr/>
        </p:nvSpPr>
        <p:spPr>
          <a:xfrm>
            <a:off x="672736" y="1626455"/>
            <a:ext cx="5956664" cy="523220"/>
          </a:xfrm>
          <a:prstGeom prst="rect">
            <a:avLst/>
          </a:prstGeom>
          <a:noFill/>
        </p:spPr>
        <p:txBody>
          <a:bodyPr wrap="square" rtlCol="0">
            <a:spAutoFit/>
          </a:bodyPr>
          <a:lstStyle/>
          <a:p>
            <a:r>
              <a:rPr lang="en-US" sz="2800" dirty="0">
                <a:solidFill>
                  <a:schemeClr val="bg1"/>
                </a:solidFill>
                <a:latin typeface="Calibri" panose="020F0502020204030204" pitchFamily="34" charset="0"/>
                <a:cs typeface="Calibri" panose="020F0502020204030204" pitchFamily="34" charset="0"/>
              </a:rPr>
              <a:t>2024 Grant Writing Workshop</a:t>
            </a:r>
          </a:p>
        </p:txBody>
      </p:sp>
      <p:sp>
        <p:nvSpPr>
          <p:cNvPr id="4" name="Date Placeholder 3">
            <a:extLst>
              <a:ext uri="{FF2B5EF4-FFF2-40B4-BE49-F238E27FC236}">
                <a16:creationId xmlns:a16="http://schemas.microsoft.com/office/drawing/2014/main" id="{947F08F3-D1BC-C8E7-635E-DE015704591D}"/>
              </a:ext>
            </a:extLst>
          </p:cNvPr>
          <p:cNvSpPr>
            <a:spLocks noGrp="1"/>
          </p:cNvSpPr>
          <p:nvPr>
            <p:ph type="dt" sz="half" idx="10"/>
          </p:nvPr>
        </p:nvSpPr>
        <p:spPr/>
        <p:txBody>
          <a:bodyPr/>
          <a:lstStyle/>
          <a:p>
            <a:r>
              <a:rPr lang="en-US"/>
              <a:t>October 30, 2024</a:t>
            </a:r>
            <a:endParaRPr lang="en-US" dirty="0"/>
          </a:p>
        </p:txBody>
      </p:sp>
      <p:sp>
        <p:nvSpPr>
          <p:cNvPr id="5" name="Footer Placeholder 4">
            <a:extLst>
              <a:ext uri="{FF2B5EF4-FFF2-40B4-BE49-F238E27FC236}">
                <a16:creationId xmlns:a16="http://schemas.microsoft.com/office/drawing/2014/main" id="{943B77A0-75D1-9373-FE41-28F761FF13F5}"/>
              </a:ext>
            </a:extLst>
          </p:cNvPr>
          <p:cNvSpPr>
            <a:spLocks noGrp="1"/>
          </p:cNvSpPr>
          <p:nvPr>
            <p:ph type="ftr" sz="quarter" idx="11"/>
          </p:nvPr>
        </p:nvSpPr>
        <p:spPr/>
        <p:txBody>
          <a:bodyPr/>
          <a:lstStyle/>
          <a:p>
            <a:r>
              <a:rPr lang="en-US"/>
              <a:t>Governor's Crime Commission</a:t>
            </a:r>
            <a:endParaRPr lang="en-US" dirty="0"/>
          </a:p>
        </p:txBody>
      </p:sp>
      <p:sp>
        <p:nvSpPr>
          <p:cNvPr id="6" name="Slide Number Placeholder 5">
            <a:extLst>
              <a:ext uri="{FF2B5EF4-FFF2-40B4-BE49-F238E27FC236}">
                <a16:creationId xmlns:a16="http://schemas.microsoft.com/office/drawing/2014/main" id="{180D6C8E-7E0D-652C-B5EE-4E8DC4D1F8F0}"/>
              </a:ext>
            </a:extLst>
          </p:cNvPr>
          <p:cNvSpPr>
            <a:spLocks noGrp="1"/>
          </p:cNvSpPr>
          <p:nvPr>
            <p:ph type="sldNum" sz="quarter" idx="12"/>
          </p:nvPr>
        </p:nvSpPr>
        <p:spPr/>
        <p:txBody>
          <a:bodyPr/>
          <a:lstStyle/>
          <a:p>
            <a:fld id="{5217D969-FAF6-4667-9EED-A6C98B22320E}" type="slidenum">
              <a:rPr lang="en-US" smtClean="0"/>
              <a:t>8</a:t>
            </a:fld>
            <a:endParaRPr lang="en-US" dirty="0"/>
          </a:p>
        </p:txBody>
      </p:sp>
    </p:spTree>
    <p:extLst>
      <p:ext uri="{BB962C8B-B14F-4D97-AF65-F5344CB8AC3E}">
        <p14:creationId xmlns:p14="http://schemas.microsoft.com/office/powerpoint/2010/main" val="304895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48577"/>
            <a:ext cx="9143999" cy="6760463"/>
          </a:xfrm>
          <a:prstGeom prst="rect">
            <a:avLst/>
          </a:prstGeom>
        </p:spPr>
      </p:pic>
      <p:sp>
        <p:nvSpPr>
          <p:cNvPr id="8" name="object 8"/>
          <p:cNvSpPr txBox="1">
            <a:spLocks noGrp="1"/>
          </p:cNvSpPr>
          <p:nvPr>
            <p:ph type="sldNum" sz="quarter" idx="7"/>
          </p:nvPr>
        </p:nvSpPr>
        <p:spPr>
          <a:xfrm>
            <a:off x="8780874" y="6586251"/>
            <a:ext cx="191770" cy="152400"/>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2700">
              <a:lnSpc>
                <a:spcPts val="1045"/>
              </a:lnSpc>
            </a:pPr>
            <a:fld id="{81D60167-4931-47E6-BA6A-407CBD079E47}" type="slidenum">
              <a:rPr lang="en-US" spc="-25" smtClean="0"/>
              <a:pPr marL="12700">
                <a:lnSpc>
                  <a:spcPts val="1045"/>
                </a:lnSpc>
              </a:pPr>
              <a:t>9</a:t>
            </a:fld>
            <a:endParaRPr spc="-25" dirty="0"/>
          </a:p>
        </p:txBody>
      </p:sp>
      <p:pic>
        <p:nvPicPr>
          <p:cNvPr id="13" name="Picture 12" descr="A white background with black and white clouds&#10;&#10;Description automatically generated">
            <a:extLst>
              <a:ext uri="{FF2B5EF4-FFF2-40B4-BE49-F238E27FC236}">
                <a16:creationId xmlns:a16="http://schemas.microsoft.com/office/drawing/2014/main" id="{98AB06E6-4738-BA4D-1F88-F88F44F7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1295400"/>
            <a:ext cx="8001000" cy="2857500"/>
          </a:xfrm>
          <a:prstGeom prst="rect">
            <a:avLst/>
          </a:prstGeom>
        </p:spPr>
      </p:pic>
      <p:sp>
        <p:nvSpPr>
          <p:cNvPr id="14" name="TextBox 13">
            <a:extLst>
              <a:ext uri="{FF2B5EF4-FFF2-40B4-BE49-F238E27FC236}">
                <a16:creationId xmlns:a16="http://schemas.microsoft.com/office/drawing/2014/main" id="{FF083037-34CC-8962-7AAB-CD0B93D03DDE}"/>
              </a:ext>
            </a:extLst>
          </p:cNvPr>
          <p:cNvSpPr txBox="1"/>
          <p:nvPr/>
        </p:nvSpPr>
        <p:spPr>
          <a:xfrm>
            <a:off x="571499" y="4495800"/>
            <a:ext cx="8001000" cy="1631216"/>
          </a:xfrm>
          <a:prstGeom prst="rect">
            <a:avLst/>
          </a:prstGeom>
          <a:noFill/>
        </p:spPr>
        <p:txBody>
          <a:bodyPr wrap="square" rtlCol="0">
            <a:spAutoFit/>
          </a:bodyPr>
          <a:lstStyle/>
          <a:p>
            <a:r>
              <a:rPr lang="en-US" sz="2000" dirty="0">
                <a:solidFill>
                  <a:srgbClr val="FFC000"/>
                </a:solidFill>
                <a:latin typeface="+mn-lt"/>
              </a:rPr>
              <a:t>Goal of VOCA Victim Assistance funding:</a:t>
            </a:r>
          </a:p>
          <a:p>
            <a:endParaRPr lang="en-US" sz="2000" dirty="0">
              <a:solidFill>
                <a:srgbClr val="FFC000"/>
              </a:solidFill>
              <a:latin typeface="+mn-lt"/>
            </a:endParaRPr>
          </a:p>
          <a:p>
            <a:r>
              <a:rPr lang="en-US" sz="2000" dirty="0">
                <a:solidFill>
                  <a:srgbClr val="FFC000"/>
                </a:solidFill>
                <a:latin typeface="+mn-lt"/>
              </a:rPr>
              <a:t>To improve the treatment of victims of crime by providing victims with the assistance, support, and services necessary to aid their restoration and healing after a criminal act.</a:t>
            </a:r>
          </a:p>
        </p:txBody>
      </p:sp>
      <p:sp>
        <p:nvSpPr>
          <p:cNvPr id="4" name="Date Placeholder 3">
            <a:extLst>
              <a:ext uri="{FF2B5EF4-FFF2-40B4-BE49-F238E27FC236}">
                <a16:creationId xmlns:a16="http://schemas.microsoft.com/office/drawing/2014/main" id="{A2C1D685-A77A-D5D0-83A7-E50240704AFE}"/>
              </a:ext>
            </a:extLst>
          </p:cNvPr>
          <p:cNvSpPr>
            <a:spLocks noGrp="1"/>
          </p:cNvSpPr>
          <p:nvPr>
            <p:ph type="dt" sz="half" idx="10"/>
          </p:nvPr>
        </p:nvSpPr>
        <p:spPr/>
        <p:txBody>
          <a:bodyPr/>
          <a:lstStyle/>
          <a:p>
            <a:r>
              <a:rPr lang="en-US"/>
              <a:t>October 30, 2024</a:t>
            </a:r>
            <a:endParaRPr lang="en-US" dirty="0"/>
          </a:p>
        </p:txBody>
      </p:sp>
      <p:sp>
        <p:nvSpPr>
          <p:cNvPr id="5" name="Footer Placeholder 4">
            <a:extLst>
              <a:ext uri="{FF2B5EF4-FFF2-40B4-BE49-F238E27FC236}">
                <a16:creationId xmlns:a16="http://schemas.microsoft.com/office/drawing/2014/main" id="{BC4453D8-F10C-21EE-64B4-99F13749B1A2}"/>
              </a:ext>
            </a:extLst>
          </p:cNvPr>
          <p:cNvSpPr>
            <a:spLocks noGrp="1"/>
          </p:cNvSpPr>
          <p:nvPr>
            <p:ph type="ftr" sz="quarter" idx="11"/>
          </p:nvPr>
        </p:nvSpPr>
        <p:spPr/>
        <p:txBody>
          <a:bodyPr/>
          <a:lstStyle/>
          <a:p>
            <a:r>
              <a:rPr lang="en-US"/>
              <a:t>Governor's Crime Commission</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PStheme">
  <a:themeElements>
    <a:clrScheme name="Custom 2">
      <a:dk1>
        <a:srgbClr val="39639D"/>
      </a:dk1>
      <a:lt1>
        <a:sysClr val="window" lastClr="FFFFFF"/>
      </a:lt1>
      <a:dk2>
        <a:srgbClr val="464646"/>
      </a:dk2>
      <a:lt2>
        <a:srgbClr val="DEF5FA"/>
      </a:lt2>
      <a:accent1>
        <a:srgbClr val="DA1F28"/>
      </a:accent1>
      <a:accent2>
        <a:srgbClr val="DA1F28"/>
      </a:accent2>
      <a:accent3>
        <a:srgbClr val="DA1F28"/>
      </a:accent3>
      <a:accent4>
        <a:srgbClr val="DA1F28"/>
      </a:accent4>
      <a:accent5>
        <a:srgbClr val="DA1F28"/>
      </a:accent5>
      <a:accent6>
        <a:srgbClr val="DA1F28"/>
      </a:accent6>
      <a:hlink>
        <a:srgbClr val="DA1F28"/>
      </a:hlink>
      <a:folHlink>
        <a:srgbClr val="DA1F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270841FF0285448BB5F1DABD216D88" ma:contentTypeVersion="11" ma:contentTypeDescription="Create a new document." ma:contentTypeScope="" ma:versionID="9fb6f173cd703593d3a9bd72b1723d80">
  <xsd:schema xmlns:xsd="http://www.w3.org/2001/XMLSchema" xmlns:xs="http://www.w3.org/2001/XMLSchema" xmlns:p="http://schemas.microsoft.com/office/2006/metadata/properties" xmlns:ns2="898b4f5b-18f8-4bb5-ba37-538feb1a53df" xmlns:ns3="c1f34c2f-a520-4fb3-8cef-e10acb425ad6" targetNamespace="http://schemas.microsoft.com/office/2006/metadata/properties" ma:root="true" ma:fieldsID="cb9549a831ff12465955d9af28981fa2" ns2:_="" ns3:_="">
    <xsd:import namespace="898b4f5b-18f8-4bb5-ba37-538feb1a53df"/>
    <xsd:import namespace="c1f34c2f-a520-4fb3-8cef-e10acb425ad6"/>
    <xsd:element name="properties">
      <xsd:complexType>
        <xsd:sequence>
          <xsd:element name="documentManagement">
            <xsd:complexType>
              <xsd:all>
                <xsd:element ref="ns2:News_x0020_Articles" minOccurs="0"/>
                <xsd:element ref="ns2:Internal_x0020_use" minOccurs="0"/>
                <xsd:element ref="ns2:Division"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b4f5b-18f8-4bb5-ba37-538feb1a53df" elementFormDefault="qualified">
    <xsd:import namespace="http://schemas.microsoft.com/office/2006/documentManagement/types"/>
    <xsd:import namespace="http://schemas.microsoft.com/office/infopath/2007/PartnerControls"/>
    <xsd:element name="News_x0020_Articles" ma:index="8" nillable="true" ma:displayName="News Articles" ma:default="0" ma:description="News Article information requested." ma:internalName="News_x0020_Articles">
      <xsd:simpleType>
        <xsd:restriction base="dms:Boolean"/>
      </xsd:simpleType>
    </xsd:element>
    <xsd:element name="Internal_x0020_use" ma:index="9" nillable="true" ma:displayName="Internal use" ma:default="1" ma:description="File meant for Comms Office use only" ma:internalName="Internal_x0020_use">
      <xsd:simpleType>
        <xsd:restriction base="dms:Boolean"/>
      </xsd:simpleType>
    </xsd:element>
    <xsd:element name="Division" ma:index="10" nillable="true" ma:displayName="Division" ma:description="Agency/unit represented in document" ma:internalName="Division" ma:requiredMultiChoice="true">
      <xsd:complexType>
        <xsd:complexContent>
          <xsd:extension base="dms:MultiChoice">
            <xsd:sequence>
              <xsd:element name="Value" maxOccurs="unbounded" minOccurs="0" nillable="true">
                <xsd:simpleType>
                  <xsd:restriction base="dms:Choice">
                    <xsd:enumeration value="ABC Commission"/>
                    <xsd:enumeration value="Administration"/>
                    <xsd:enumeration value="ALE"/>
                    <xsd:enumeration value="Communications"/>
                    <xsd:enumeration value="Community Corrections"/>
                    <xsd:enumeration value="Emergency Management"/>
                    <xsd:enumeration value="Gov Crime Commission"/>
                    <xsd:enumeration value="Juvenile Justice"/>
                    <xsd:enumeration value="National Guard"/>
                    <xsd:enumeration value="Other"/>
                    <xsd:enumeration value="Prisons"/>
                    <xsd:enumeration value="Private Protective/Alarm Systems"/>
                    <xsd:enumeration value="SBI"/>
                    <xsd:enumeration value="State Capitol Police"/>
                    <xsd:enumeration value="State Highway Patrol"/>
                    <xsd:enumeration value="Victim Services"/>
                  </xsd:restrict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f34c2f-a520-4fb3-8cef-e10acb425a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vision xmlns="898b4f5b-18f8-4bb5-ba37-538feb1a53df">
      <Value>Communications</Value>
    </Division>
    <News_x0020_Articles xmlns="898b4f5b-18f8-4bb5-ba37-538feb1a53df">false</News_x0020_Articles>
    <Internal_x0020_use xmlns="898b4f5b-18f8-4bb5-ba37-538feb1a53df">true</Internal_x0020_use>
    <SharedWithUsers xmlns="c1f34c2f-a520-4fb3-8cef-e10acb425ad6">
      <UserInfo>
        <DisplayName>Valand, Caroline</DisplayName>
        <AccountId>1187</AccountId>
        <AccountType/>
      </UserInfo>
      <UserInfo>
        <DisplayName>Johnson, Angel</DisplayName>
        <AccountId>1188</AccountId>
        <AccountType/>
      </UserInfo>
      <UserInfo>
        <DisplayName>Harrington, Betty</DisplayName>
        <AccountId>229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12DC19-559D-4EF8-AB19-208AAD76C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8b4f5b-18f8-4bb5-ba37-538feb1a53df"/>
    <ds:schemaRef ds:uri="c1f34c2f-a520-4fb3-8cef-e10acb425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5F1444-3C09-46D0-98FE-C246871789F0}">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c1f34c2f-a520-4fb3-8cef-e10acb425ad6"/>
    <ds:schemaRef ds:uri="898b4f5b-18f8-4bb5-ba37-538feb1a53df"/>
    <ds:schemaRef ds:uri="http://www.w3.org/XML/1998/namespace"/>
  </ds:schemaRefs>
</ds:datastoreItem>
</file>

<file path=customXml/itemProps3.xml><?xml version="1.0" encoding="utf-8"?>
<ds:datastoreItem xmlns:ds="http://schemas.openxmlformats.org/officeDocument/2006/customXml" ds:itemID="{46C925F5-A9C2-456D-A70F-6CAD98AAF1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DPStheme</Template>
  <TotalTime>4897</TotalTime>
  <Words>3665</Words>
  <Application>Microsoft Office PowerPoint</Application>
  <PresentationFormat>On-screen Show (4:3)</PresentationFormat>
  <Paragraphs>476</Paragraphs>
  <Slides>41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Times New Roman</vt:lpstr>
      <vt:lpstr>Verdana</vt:lpstr>
      <vt:lpstr>Wingdings</vt:lpstr>
      <vt:lpstr>Wingdings 2</vt:lpstr>
      <vt:lpstr>Wingdings 3</vt:lpstr>
      <vt:lpstr>DPStheme</vt:lpstr>
      <vt:lpstr>Crime Victim Services</vt:lpstr>
      <vt:lpstr>Crime Victim Services Planning Team</vt:lpstr>
      <vt:lpstr>Crime Victims Services Committee</vt:lpstr>
      <vt:lpstr>CVS Funding Priority Development</vt:lpstr>
      <vt:lpstr>Important Items for 2025</vt:lpstr>
      <vt:lpstr>Changes for 2025 CVS Applications</vt:lpstr>
      <vt:lpstr>PowerPoint Presentation</vt:lpstr>
      <vt:lpstr> Crime Victim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 OF UNIQUE CIRCUMSTANCES MATCH WAIVER  For VOCA applications and extensions between  November 1, 2024 through September 30, 2025</vt:lpstr>
      <vt:lpstr> Crime Victim Services</vt:lpstr>
      <vt:lpstr>PowerPoint Presentation</vt:lpstr>
      <vt:lpstr>VAWA-STOP Program Background</vt:lpstr>
      <vt:lpstr>VAWA Application Overview</vt:lpstr>
      <vt:lpstr> </vt:lpstr>
      <vt:lpstr>STOP Priority Service Areas  STOP funding is restricted to developing and strengthening effective law enforcement and prosecution strategies to address violent crimes against women and the development and strengthening of victim services in cases involving violent crimes against women in the following areas: 1) domestic violence; 2) dating violence; 3) sexual assault; and 4) stalking. Human trafficking victims who have been sexually assaulted or battered by an intimate partner can be served with STOP funds.   First, you will need to identify in your application one priority service area for your proposed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NC CC&amp;PS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Kathy</dc:creator>
  <cp:lastModifiedBy>Dixon, Sandra J</cp:lastModifiedBy>
  <cp:revision>200</cp:revision>
  <cp:lastPrinted>2024-10-29T20:34:40Z</cp:lastPrinted>
  <dcterms:created xsi:type="dcterms:W3CDTF">2012-07-26T16:23:26Z</dcterms:created>
  <dcterms:modified xsi:type="dcterms:W3CDTF">2024-10-29T20:51:36Z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0x01010047270841FF0285448BB5F1DABD216D88</vt:lpwstr>
  </property>
</Properties>
</file>