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8"/>
  </p:notesMasterIdLst>
  <p:handoutMasterIdLst>
    <p:handoutMasterId r:id="rId39"/>
  </p:handoutMasterIdLst>
  <p:sldIdLst>
    <p:sldId id="445" r:id="rId5"/>
    <p:sldId id="419" r:id="rId6"/>
    <p:sldId id="449" r:id="rId7"/>
    <p:sldId id="459" r:id="rId8"/>
    <p:sldId id="450" r:id="rId9"/>
    <p:sldId id="256" r:id="rId10"/>
    <p:sldId id="464" r:id="rId11"/>
    <p:sldId id="460" r:id="rId12"/>
    <p:sldId id="465" r:id="rId13"/>
    <p:sldId id="427" r:id="rId14"/>
    <p:sldId id="314" r:id="rId15"/>
    <p:sldId id="440" r:id="rId16"/>
    <p:sldId id="323" r:id="rId17"/>
    <p:sldId id="430" r:id="rId18"/>
    <p:sldId id="325" r:id="rId19"/>
    <p:sldId id="441" r:id="rId20"/>
    <p:sldId id="327" r:id="rId21"/>
    <p:sldId id="467" r:id="rId22"/>
    <p:sldId id="443" r:id="rId23"/>
    <p:sldId id="398" r:id="rId24"/>
    <p:sldId id="454" r:id="rId25"/>
    <p:sldId id="258" r:id="rId26"/>
    <p:sldId id="455" r:id="rId27"/>
    <p:sldId id="431" r:id="rId28"/>
    <p:sldId id="434" r:id="rId29"/>
    <p:sldId id="435" r:id="rId30"/>
    <p:sldId id="439" r:id="rId31"/>
    <p:sldId id="311" r:id="rId32"/>
    <p:sldId id="461" r:id="rId33"/>
    <p:sldId id="462" r:id="rId34"/>
    <p:sldId id="463" r:id="rId35"/>
    <p:sldId id="466" r:id="rId36"/>
    <p:sldId id="385"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81550C-4376-44B4-B692-F0602CEFB225}">
          <p14:sldIdLst>
            <p14:sldId id="445"/>
            <p14:sldId id="419"/>
            <p14:sldId id="449"/>
            <p14:sldId id="459"/>
            <p14:sldId id="450"/>
            <p14:sldId id="256"/>
          </p14:sldIdLst>
        </p14:section>
        <p14:section name="Untitled Section" id="{E4492CAC-D8D4-415A-8AD6-7A0472C900CA}">
          <p14:sldIdLst>
            <p14:sldId id="464"/>
            <p14:sldId id="460"/>
            <p14:sldId id="465"/>
            <p14:sldId id="427"/>
            <p14:sldId id="314"/>
            <p14:sldId id="440"/>
            <p14:sldId id="323"/>
            <p14:sldId id="430"/>
            <p14:sldId id="325"/>
            <p14:sldId id="441"/>
            <p14:sldId id="327"/>
            <p14:sldId id="467"/>
            <p14:sldId id="443"/>
            <p14:sldId id="398"/>
            <p14:sldId id="454"/>
            <p14:sldId id="258"/>
            <p14:sldId id="455"/>
            <p14:sldId id="431"/>
            <p14:sldId id="434"/>
            <p14:sldId id="435"/>
            <p14:sldId id="439"/>
            <p14:sldId id="311"/>
            <p14:sldId id="461"/>
            <p14:sldId id="462"/>
            <p14:sldId id="463"/>
            <p14:sldId id="466"/>
            <p14:sldId id="3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mbri, Karen R" initials="LKR" lastIdx="43" clrIdx="0">
    <p:extLst>
      <p:ext uri="{19B8F6BF-5375-455C-9EA6-DF929625EA0E}">
        <p15:presenceInfo xmlns:p15="http://schemas.microsoft.com/office/powerpoint/2012/main" userId="S::karen.lombri@ncdps.gov::8756b09c-6b4a-4334-bc91-ac3c9e4302b6" providerId="AD"/>
      </p:ext>
    </p:extLst>
  </p:cmAuthor>
  <p:cmAuthor id="2" name="Brown, Daun" initials="BD" lastIdx="43" clrIdx="1">
    <p:extLst>
      <p:ext uri="{19B8F6BF-5375-455C-9EA6-DF929625EA0E}">
        <p15:presenceInfo xmlns:p15="http://schemas.microsoft.com/office/powerpoint/2012/main" userId="S::daun.brown@ncdps.gov::804b5231-4014-4cbd-9067-b1d38347b305" providerId="AD"/>
      </p:ext>
    </p:extLst>
  </p:cmAuthor>
  <p:cmAuthor id="3" name="Dixon, Sandy" initials="DS" lastIdx="46" clrIdx="2">
    <p:extLst>
      <p:ext uri="{19B8F6BF-5375-455C-9EA6-DF929625EA0E}">
        <p15:presenceInfo xmlns:p15="http://schemas.microsoft.com/office/powerpoint/2012/main" userId="Dixon, Sandy" providerId="None"/>
      </p:ext>
    </p:extLst>
  </p:cmAuthor>
  <p:cmAuthor id="4" name="Dixon, Sandy" initials="DS [2]" lastIdx="1" clrIdx="3">
    <p:extLst>
      <p:ext uri="{19B8F6BF-5375-455C-9EA6-DF929625EA0E}">
        <p15:presenceInfo xmlns:p15="http://schemas.microsoft.com/office/powerpoint/2012/main" userId="S::Sandy.Dixon@ncdps.gov::2efafa9e-feca-43ec-b3c2-797d922691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36E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81" autoAdjust="0"/>
    <p:restoredTop sz="70073" autoAdjust="0"/>
  </p:normalViewPr>
  <p:slideViewPr>
    <p:cSldViewPr>
      <p:cViewPr varScale="1">
        <p:scale>
          <a:sx n="28" d="100"/>
          <a:sy n="28" d="100"/>
        </p:scale>
        <p:origin x="167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06"/>
    </p:cViewPr>
  </p:sorterViewPr>
  <p:notesViewPr>
    <p:cSldViewPr>
      <p:cViewPr varScale="1">
        <p:scale>
          <a:sx n="72" d="100"/>
          <a:sy n="72" d="100"/>
        </p:scale>
        <p:origin x="3424" y="5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015B82-3663-4C77-8D05-591C9861CD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56D1F7C-F2C7-4CF4-AFE3-E5F8C74DB31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03BD2AD-7DD0-4AD0-9000-CF8E02C47D2F}" type="datetimeFigureOut">
              <a:rPr lang="en-US" smtClean="0"/>
              <a:t>10/29/2024</a:t>
            </a:fld>
            <a:endParaRPr lang="en-US"/>
          </a:p>
        </p:txBody>
      </p:sp>
      <p:sp>
        <p:nvSpPr>
          <p:cNvPr id="4" name="Footer Placeholder 3">
            <a:extLst>
              <a:ext uri="{FF2B5EF4-FFF2-40B4-BE49-F238E27FC236}">
                <a16:creationId xmlns:a16="http://schemas.microsoft.com/office/drawing/2014/main" id="{821AB506-BD42-433F-8B8F-EAA84A47403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a:t>North Carolina Department of Public Safety            Governor's Crime Commission           9/21/2021</a:t>
            </a:r>
          </a:p>
        </p:txBody>
      </p:sp>
      <p:sp>
        <p:nvSpPr>
          <p:cNvPr id="5" name="Slide Number Placeholder 4">
            <a:extLst>
              <a:ext uri="{FF2B5EF4-FFF2-40B4-BE49-F238E27FC236}">
                <a16:creationId xmlns:a16="http://schemas.microsoft.com/office/drawing/2014/main" id="{01990EF1-999B-43E1-943F-2C98CF13E4F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892EA9E-99F7-467E-988E-C7F1467F0990}" type="slidenum">
              <a:rPr lang="en-US" smtClean="0"/>
              <a:t>‹#›</a:t>
            </a:fld>
            <a:endParaRPr lang="en-US"/>
          </a:p>
        </p:txBody>
      </p:sp>
    </p:spTree>
    <p:extLst>
      <p:ext uri="{BB962C8B-B14F-4D97-AF65-F5344CB8AC3E}">
        <p14:creationId xmlns:p14="http://schemas.microsoft.com/office/powerpoint/2010/main" val="21620659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DFECDF-4B06-4C9F-A5C1-8A2CF998F66E}" type="datetimeFigureOut">
              <a:rPr lang="en-US" smtClean="0"/>
              <a:t>10/29/2024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North Carolina Department of Public Safety            Governor's Crime Commission           9/21/2021</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107CC0-7FDF-41A2-B062-359C52C6902B}" type="slidenum">
              <a:rPr lang="en-US" smtClean="0"/>
              <a:t>‹#›</a:t>
            </a:fld>
            <a:endParaRPr lang="en-US"/>
          </a:p>
        </p:txBody>
      </p:sp>
    </p:spTree>
    <p:extLst>
      <p:ext uri="{BB962C8B-B14F-4D97-AF65-F5344CB8AC3E}">
        <p14:creationId xmlns:p14="http://schemas.microsoft.com/office/powerpoint/2010/main" val="4549067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1"/>
                </a:solidFill>
              </a:rPr>
              <a:t>NAVIN</a:t>
            </a:r>
          </a:p>
          <a:p>
            <a:endParaRPr lang="en-US" i="0" dirty="0"/>
          </a:p>
          <a:p>
            <a:r>
              <a:rPr lang="en-US" i="0" dirty="0"/>
              <a:t>Good Morning Everyone: </a:t>
            </a:r>
          </a:p>
          <a:p>
            <a:endParaRPr lang="en-US" dirty="0"/>
          </a:p>
          <a:p>
            <a:r>
              <a:rPr lang="en-US" i="0" dirty="0"/>
              <a:t>Today we will be reviewing some pre-award requirements.  These will be things that you will need to be aware of while you are completing your grant application for your project.  Sandy Dixon, our Lead Victim’s Service Planner and myself, Navin Puri, Lead Criminal Justice Improvement Planner will be conducting this presentation. </a:t>
            </a:r>
          </a:p>
          <a:p>
            <a:endParaRPr lang="en-US" dirty="0"/>
          </a:p>
          <a:p>
            <a:r>
              <a:rPr lang="en-US" i="0" dirty="0"/>
              <a:t>Let us begin. </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a:t>
            </a:fld>
            <a:endParaRPr lang="en-US"/>
          </a:p>
        </p:txBody>
      </p:sp>
    </p:spTree>
    <p:extLst>
      <p:ext uri="{BB962C8B-B14F-4D97-AF65-F5344CB8AC3E}">
        <p14:creationId xmlns:p14="http://schemas.microsoft.com/office/powerpoint/2010/main" val="120853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SANDY</a:t>
            </a:r>
          </a:p>
          <a:p>
            <a:pPr marL="174708" indent="-174708">
              <a:buFont typeface="Arial" panose="020B0604020202020204" pitchFamily="34" charset="0"/>
              <a:buChar char="•"/>
            </a:pPr>
            <a:r>
              <a:rPr lang="en-US" b="1" dirty="0"/>
              <a:t>One budget category is Personnel</a:t>
            </a:r>
          </a:p>
          <a:p>
            <a:pPr marL="174708" indent="-174708">
              <a:buFont typeface="Arial" panose="020B0604020202020204" pitchFamily="34" charset="0"/>
              <a:buChar char="•"/>
            </a:pPr>
            <a:r>
              <a:rPr lang="en-US" b="1" dirty="0"/>
              <a:t>There must be a reasonable and documented methodology for allocating the work performed through an internal system of controls and time keeping.</a:t>
            </a:r>
          </a:p>
          <a:p>
            <a:pPr marL="174708" indent="-174708">
              <a:buFont typeface="Arial" panose="020B0604020202020204" pitchFamily="34" charset="0"/>
              <a:buChar char="•"/>
            </a:pPr>
            <a:endParaRPr lang="en-US" b="1" dirty="0"/>
          </a:p>
          <a:p>
            <a:pPr marL="640594" lvl="1" indent="-174708">
              <a:buFont typeface="Arial" panose="020B0604020202020204" pitchFamily="34" charset="0"/>
              <a:buChar char="•"/>
            </a:pPr>
            <a:r>
              <a:rPr lang="en-US" dirty="0"/>
              <a:t>For instance, where employees work on multiple activities, cost objectives or projects or programs, a distribution of their salaries or wages must be supported by Time and Activity reports which meets GCC standards documenting their hours worked on the project by funding source.</a:t>
            </a:r>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r>
              <a:rPr lang="en-US" dirty="0"/>
              <a:t>Please note that an Executive Director’s time cannot be 100% charged to a single GCC project, nor in total to multiple GCC projects.</a:t>
            </a:r>
          </a:p>
        </p:txBody>
      </p:sp>
      <p:sp>
        <p:nvSpPr>
          <p:cNvPr id="4" name="Slide Number Placeholder 3"/>
          <p:cNvSpPr>
            <a:spLocks noGrp="1"/>
          </p:cNvSpPr>
          <p:nvPr>
            <p:ph type="sldNum" sz="quarter" idx="5"/>
          </p:nvPr>
        </p:nvSpPr>
        <p:spPr/>
        <p:txBody>
          <a:bodyPr/>
          <a:lstStyle/>
          <a:p>
            <a:fld id="{09107CC0-7FDF-41A2-B062-359C52C6902B}" type="slidenum">
              <a:rPr lang="en-US" smtClean="0"/>
              <a:t>10</a:t>
            </a:fld>
            <a:endParaRPr lang="en-US"/>
          </a:p>
        </p:txBody>
      </p:sp>
    </p:spTree>
    <p:extLst>
      <p:ext uri="{BB962C8B-B14F-4D97-AF65-F5344CB8AC3E}">
        <p14:creationId xmlns:p14="http://schemas.microsoft.com/office/powerpoint/2010/main" val="401270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0070C0"/>
                </a:solidFill>
              </a:rPr>
              <a:t>NAVIN</a:t>
            </a:r>
            <a:endParaRPr lang="en-US"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items that will go into your Personnel Section will include salary and wages and fringe benefits.  Keep in mind that fringe benefits are allowable as long as they are reasonable and the fringe benefits listed in your proposal should apply to personnel listed on the application that will be involved in this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11</a:t>
            </a:fld>
            <a:endParaRPr lang="en-US"/>
          </a:p>
        </p:txBody>
      </p:sp>
    </p:spTree>
    <p:extLst>
      <p:ext uri="{BB962C8B-B14F-4D97-AF65-F5344CB8AC3E}">
        <p14:creationId xmlns:p14="http://schemas.microsoft.com/office/powerpoint/2010/main" val="329749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SANDY</a:t>
            </a:r>
          </a:p>
          <a:p>
            <a:pPr marL="174708" indent="-174708" defTabSz="931774">
              <a:buFont typeface="Arial" panose="020B0604020202020204" pitchFamily="34" charset="0"/>
              <a:buChar char="•"/>
              <a:defRPr/>
            </a:pPr>
            <a:r>
              <a:rPr lang="en-US" dirty="0"/>
              <a:t>Here we have provided you the definition of allowable travel costs</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ln w="0"/>
                <a:solidFill>
                  <a:schemeClr val="accent1"/>
                </a:solidFill>
                <a:effectLst>
                  <a:outerShdw blurRad="38100" dist="25400" dir="5400000" algn="ctr" rotWithShape="0">
                    <a:srgbClr val="6E747A">
                      <a:alpha val="43000"/>
                    </a:srgbClr>
                  </a:outerShdw>
                </a:effectLst>
              </a:rPr>
              <a:t>Be sure to describe how the travel benefits the project</a:t>
            </a:r>
          </a:p>
          <a:p>
            <a:pPr marL="174708" indent="-174708" defTabSz="931774">
              <a:buFont typeface="Arial" panose="020B0604020202020204" pitchFamily="34" charset="0"/>
              <a:buChar char="•"/>
              <a:defRPr/>
            </a:pPr>
            <a:endParaRPr lang="en-US" b="1" i="0" dirty="0">
              <a:ln w="0"/>
              <a:solidFill>
                <a:schemeClr val="accent1"/>
              </a:solidFill>
              <a:effectLst>
                <a:outerShdw blurRad="38100" dist="25400" dir="5400000" algn="ctr" rotWithShape="0">
                  <a:srgbClr val="6E747A">
                    <a:alpha val="43000"/>
                  </a:srgbClr>
                </a:outerShdw>
              </a:effectLst>
            </a:endParaRPr>
          </a:p>
          <a:p>
            <a:pPr marL="174708" indent="-174708" defTabSz="931774">
              <a:buFont typeface="Arial" panose="020B0604020202020204" pitchFamily="34" charset="0"/>
              <a:buChar char="•"/>
              <a:defRPr/>
            </a:pPr>
            <a:r>
              <a:rPr lang="en-US" b="1" i="0" dirty="0">
                <a:ln w="0"/>
                <a:solidFill>
                  <a:schemeClr val="accent1"/>
                </a:solidFill>
                <a:effectLst>
                  <a:outerShdw blurRad="38100" dist="25400" dir="5400000" algn="ctr" rotWithShape="0">
                    <a:srgbClr val="6E747A">
                      <a:alpha val="43000"/>
                    </a:srgbClr>
                  </a:outerShdw>
                </a:effectLst>
              </a:rPr>
              <a:t>Use your travel policy for reimbursement rates and show these calculations in the budget line Detailed description field.</a:t>
            </a:r>
          </a:p>
          <a:p>
            <a:pPr marL="174708" indent="-174708" defTabSz="931774">
              <a:buFont typeface="Arial" panose="020B0604020202020204" pitchFamily="34" charset="0"/>
              <a:buChar char="•"/>
              <a:defRPr/>
            </a:pPr>
            <a:endParaRPr lang="en-US" b="1" i="0" dirty="0">
              <a:ln w="0"/>
              <a:solidFill>
                <a:schemeClr val="accent1"/>
              </a:solidFill>
              <a:effectLst>
                <a:outerShdw blurRad="38100" dist="25400" dir="5400000" algn="ctr" rotWithShape="0">
                  <a:srgbClr val="6E747A">
                    <a:alpha val="43000"/>
                  </a:srgbClr>
                </a:outerShdw>
              </a:effectLst>
            </a:endParaRPr>
          </a:p>
          <a:p>
            <a:pPr marL="174708" indent="-174708" defTabSz="931774">
              <a:buFont typeface="Arial" panose="020B0604020202020204" pitchFamily="34" charset="0"/>
              <a:buChar char="•"/>
              <a:defRPr/>
            </a:pPr>
            <a:r>
              <a:rPr lang="en-US" b="1" i="0" dirty="0">
                <a:ln w="0"/>
                <a:solidFill>
                  <a:schemeClr val="accent1"/>
                </a:solidFill>
                <a:effectLst>
                  <a:outerShdw blurRad="38100" dist="25400" dir="5400000" algn="ctr" rotWithShape="0">
                    <a:srgbClr val="6E747A">
                      <a:alpha val="43000"/>
                    </a:srgbClr>
                  </a:outerShdw>
                </a:effectLst>
              </a:rPr>
              <a:t>The travel policy must be provided in the Organization Profile in EBS.</a:t>
            </a:r>
          </a:p>
          <a:p>
            <a:pPr marL="174708" indent="-174708" defTabSz="931774">
              <a:buFont typeface="Arial" panose="020B0604020202020204" pitchFamily="34" charset="0"/>
              <a:buChar char="•"/>
              <a:defRPr/>
            </a:pPr>
            <a:endParaRPr lang="en-US" b="1" i="0" dirty="0">
              <a:ln w="0"/>
              <a:solidFill>
                <a:schemeClr val="accent1"/>
              </a:solidFill>
              <a:effectLst>
                <a:outerShdw blurRad="38100" dist="25400" dir="5400000" algn="ctr" rotWithShape="0">
                  <a:srgbClr val="6E747A">
                    <a:alpha val="43000"/>
                  </a:srgbClr>
                </a:outerShdw>
              </a:effectLst>
            </a:endParaRPr>
          </a:p>
          <a:p>
            <a:pPr marL="174708" indent="-174708" defTabSz="931774">
              <a:buFont typeface="Arial" panose="020B0604020202020204" pitchFamily="34" charset="0"/>
              <a:buChar char="•"/>
              <a:defRPr/>
            </a:pPr>
            <a:r>
              <a:rPr lang="en-US" b="1" i="0" dirty="0">
                <a:ln w="0"/>
                <a:solidFill>
                  <a:schemeClr val="accent1"/>
                </a:solidFill>
                <a:effectLst>
                  <a:outerShdw blurRad="38100" dist="25400" dir="5400000" algn="ctr" rotWithShape="0">
                    <a:srgbClr val="6E747A">
                      <a:alpha val="43000"/>
                    </a:srgbClr>
                  </a:outerShdw>
                </a:effectLst>
              </a:rPr>
              <a:t>If you do not have a travel policy, you may use the state’s travel policy which can be found at the link included here for the Office of State Budget and Management’s Budget Manual.</a:t>
            </a:r>
          </a:p>
          <a:p>
            <a:pPr marL="174708" indent="-174708" defTabSz="931774">
              <a:buFont typeface="Arial" panose="020B0604020202020204" pitchFamily="34" charset="0"/>
              <a:buChar char="•"/>
              <a:defRPr/>
            </a:pPr>
            <a:endParaRPr lang="en-US" b="1" i="0" dirty="0">
              <a:ln w="0"/>
              <a:solidFill>
                <a:schemeClr val="accent1"/>
              </a:solidFill>
              <a:effectLst>
                <a:outerShdw blurRad="38100" dist="25400" dir="5400000" algn="ctr" rotWithShape="0">
                  <a:srgbClr val="6E747A">
                    <a:alpha val="43000"/>
                  </a:srgbClr>
                </a:outerShdw>
              </a:effectLst>
            </a:endParaRPr>
          </a:p>
          <a:p>
            <a:pPr marL="174708" indent="-174708" defTabSz="931774">
              <a:buFont typeface="Arial" panose="020B0604020202020204" pitchFamily="34" charset="0"/>
              <a:buChar char="•"/>
              <a:defRPr/>
            </a:pPr>
            <a:r>
              <a:rPr lang="en-US" b="1" i="0" dirty="0">
                <a:ln w="0"/>
                <a:solidFill>
                  <a:schemeClr val="accent1"/>
                </a:solidFill>
                <a:effectLst>
                  <a:outerShdw blurRad="38100" dist="25400" dir="5400000" algn="ctr" rotWithShape="0">
                    <a:srgbClr val="6E747A">
                      <a:alpha val="43000"/>
                    </a:srgbClr>
                  </a:outerShdw>
                </a:effectLst>
              </a:rPr>
              <a:t>Maintain documentation for all of the project funded travel, to include mileage logs, hotel, airfare and registration receipts that are reimbursed to employees.</a:t>
            </a:r>
            <a:endParaRPr lang="en-US" b="1" i="0"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12</a:t>
            </a:fld>
            <a:endParaRPr lang="en-US"/>
          </a:p>
        </p:txBody>
      </p:sp>
    </p:spTree>
    <p:extLst>
      <p:ext uri="{BB962C8B-B14F-4D97-AF65-F5344CB8AC3E}">
        <p14:creationId xmlns:p14="http://schemas.microsoft.com/office/powerpoint/2010/main" val="3470670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0070C0"/>
                </a:solidFill>
              </a:rPr>
              <a:t>NAVIN</a:t>
            </a:r>
            <a:endParaRPr lang="en-US"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requesting travel expenses, and I emphasize the Word IF on this category, please keep some of these items in mind.  Please note that the purpose of these grant applications is to help implement a project or a program and not to be used as a travel fund.  Travel for relevant and necessary aspects of the program are allowed, but please make sure that you do calculate the items carefully. You must be able to show the number of persons travelling, where they are travelling to, the purpose of that travel, a clear and itemized budget on the lodging costs, the per diem costs, mileage, airfare, and any baggage and ground expenses.  This is a category that will be scrutinized heavily and in many cases, if there is a need to reduce the amount of a grant in order to be able to fund it, this is one of the first areas that may be asked to be reduced.</a:t>
            </a:r>
            <a:endParaRPr lang="en-US" b="1"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13</a:t>
            </a:fld>
            <a:endParaRPr lang="en-US"/>
          </a:p>
        </p:txBody>
      </p:sp>
    </p:spTree>
    <p:extLst>
      <p:ext uri="{BB962C8B-B14F-4D97-AF65-F5344CB8AC3E}">
        <p14:creationId xmlns:p14="http://schemas.microsoft.com/office/powerpoint/2010/main" val="4039795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SANDY</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endParaRPr lang="en-US" dirty="0"/>
          </a:p>
          <a:p>
            <a:pPr marL="640594" lvl="1" indent="-174708" defTabSz="931774">
              <a:buFont typeface="Arial" panose="020B0604020202020204" pitchFamily="34" charset="0"/>
              <a:buChar char="•"/>
              <a:defRPr/>
            </a:pPr>
            <a:r>
              <a:rPr lang="en-US" dirty="0">
                <a:ln w="0"/>
                <a:solidFill>
                  <a:schemeClr val="accent1"/>
                </a:solidFill>
                <a:effectLst>
                  <a:outerShdw blurRad="38100" dist="25400" dir="5400000" algn="ctr" rotWithShape="0">
                    <a:srgbClr val="6E747A">
                      <a:alpha val="43000"/>
                    </a:srgbClr>
                  </a:outerShdw>
                </a:effectLst>
              </a:rPr>
              <a:t>There is a change from prior years to the category of equipment.</a:t>
            </a:r>
          </a:p>
          <a:p>
            <a:pPr marL="640594" lvl="1" indent="-174708" defTabSz="931774">
              <a:buFont typeface="Arial" panose="020B0604020202020204" pitchFamily="34" charset="0"/>
              <a:buChar char="•"/>
              <a:defRPr/>
            </a:pPr>
            <a:r>
              <a:rPr lang="en-US" dirty="0">
                <a:ln w="0"/>
                <a:solidFill>
                  <a:schemeClr val="accent1"/>
                </a:solidFill>
                <a:effectLst>
                  <a:outerShdw blurRad="38100" dist="25400" dir="5400000" algn="ctr" rotWithShape="0">
                    <a:srgbClr val="6E747A">
                      <a:alpha val="43000"/>
                    </a:srgbClr>
                  </a:outerShdw>
                </a:effectLst>
              </a:rPr>
              <a:t>Equipment is categorized now as items costing 10 thousand dollars or more per item or unit.</a:t>
            </a:r>
          </a:p>
          <a:p>
            <a:pPr marL="640594" lvl="1" indent="-174708" defTabSz="931774">
              <a:buFont typeface="Arial" panose="020B0604020202020204" pitchFamily="34" charset="0"/>
              <a:buChar char="•"/>
              <a:defRPr/>
            </a:pPr>
            <a:endParaRPr lang="en-US" dirty="0">
              <a:ln w="0"/>
              <a:solidFill>
                <a:schemeClr val="accent1"/>
              </a:solidFill>
              <a:effectLst>
                <a:outerShdw blurRad="38100" dist="25400" dir="5400000" algn="ctr" rotWithShape="0">
                  <a:srgbClr val="6E747A">
                    <a:alpha val="43000"/>
                  </a:srgbClr>
                </a:outerShdw>
              </a:effectLst>
            </a:endParaRPr>
          </a:p>
          <a:p>
            <a:pPr marL="174708" indent="-174708" defTabSz="931774">
              <a:buFont typeface="Arial" panose="020B0604020202020204" pitchFamily="34" charset="0"/>
              <a:buChar char="•"/>
              <a:defRPr/>
            </a:pPr>
            <a:r>
              <a:rPr lang="en-US" b="1" i="0" dirty="0">
                <a:ln w="0"/>
                <a:solidFill>
                  <a:schemeClr val="accent1"/>
                </a:solidFill>
                <a:effectLst>
                  <a:outerShdw blurRad="38100" dist="25400" dir="5400000" algn="ctr" rotWithShape="0">
                    <a:srgbClr val="6E747A">
                      <a:alpha val="43000"/>
                    </a:srgbClr>
                  </a:outerShdw>
                </a:effectLst>
              </a:rPr>
              <a:t>Have and use a Purchasing/Procurement policy for your agency.</a:t>
            </a:r>
          </a:p>
          <a:p>
            <a:pPr marL="174708" indent="-174708" defTabSz="931774">
              <a:buFont typeface="Arial" panose="020B0604020202020204" pitchFamily="34" charset="0"/>
              <a:buChar char="•"/>
              <a:defRPr/>
            </a:pPr>
            <a:endParaRPr lang="en-US" b="1" i="0" dirty="0">
              <a:ln w="0"/>
              <a:solidFill>
                <a:schemeClr val="accent1"/>
              </a:solidFill>
              <a:effectLst>
                <a:outerShdw blurRad="38100" dist="25400" dir="5400000" algn="ctr" rotWithShape="0">
                  <a:srgbClr val="6E747A">
                    <a:alpha val="43000"/>
                  </a:srgbClr>
                </a:outerShdw>
              </a:effectLst>
            </a:endParaRPr>
          </a:p>
          <a:p>
            <a:pPr marL="174708" indent="-174708" defTabSz="931774">
              <a:buFont typeface="Arial" panose="020B0604020202020204" pitchFamily="34" charset="0"/>
              <a:buChar char="•"/>
              <a:defRPr/>
            </a:pPr>
            <a:r>
              <a:rPr lang="en-US" b="1" i="0" dirty="0">
                <a:ln w="0"/>
                <a:solidFill>
                  <a:schemeClr val="accent1"/>
                </a:solidFill>
                <a:effectLst>
                  <a:outerShdw blurRad="38100" dist="25400" dir="5400000" algn="ctr" rotWithShape="0">
                    <a:srgbClr val="6E747A">
                      <a:alpha val="43000"/>
                    </a:srgbClr>
                  </a:outerShdw>
                </a:effectLst>
              </a:rPr>
              <a:t>This policy also must be provided in the Organization Profile in EBS.</a:t>
            </a:r>
          </a:p>
          <a:p>
            <a:pPr marL="0" indent="0" defTabSz="931774">
              <a:buFont typeface="Arial" panose="020B0604020202020204" pitchFamily="34" charset="0"/>
              <a:buNone/>
              <a:defRPr/>
            </a:pPr>
            <a:endParaRPr lang="en-US" b="1" i="0" dirty="0">
              <a:ln w="0"/>
              <a:solidFill>
                <a:schemeClr val="accent1"/>
              </a:solidFill>
              <a:effectLst>
                <a:outerShdw blurRad="38100" dist="25400" dir="5400000" algn="ctr" rotWithShape="0">
                  <a:srgbClr val="6E747A">
                    <a:alpha val="43000"/>
                  </a:srgbClr>
                </a:outerShdw>
              </a:effectLst>
            </a:endParaRPr>
          </a:p>
          <a:p>
            <a:pPr marL="174708" indent="-174708" defTabSz="931774">
              <a:buFont typeface="Arial" panose="020B0604020202020204" pitchFamily="34" charset="0"/>
              <a:buChar char="•"/>
              <a:defRPr/>
            </a:pPr>
            <a:r>
              <a:rPr lang="en-US" b="1" i="0" dirty="0">
                <a:ln w="0"/>
                <a:solidFill>
                  <a:schemeClr val="accent1"/>
                </a:solidFill>
                <a:effectLst>
                  <a:outerShdw blurRad="38100" dist="25400" dir="5400000" algn="ctr" rotWithShape="0">
                    <a:srgbClr val="6E747A">
                      <a:alpha val="43000"/>
                    </a:srgbClr>
                  </a:outerShdw>
                </a:effectLst>
              </a:rPr>
              <a:t>Maintain all documentation for all purchases from the bidding process on through to invoicing and payment.</a:t>
            </a:r>
          </a:p>
          <a:p>
            <a:pPr marL="174708" indent="-174708" defTabSz="931774">
              <a:buFont typeface="Arial" panose="020B0604020202020204" pitchFamily="34" charset="0"/>
              <a:buChar char="•"/>
              <a:defRPr/>
            </a:pPr>
            <a:endParaRPr lang="en-US" b="1" i="0" dirty="0">
              <a:ln w="0"/>
              <a:solidFill>
                <a:schemeClr val="accent1"/>
              </a:solidFill>
              <a:effectLst>
                <a:outerShdw blurRad="38100" dist="25400" dir="5400000" algn="ctr" rotWithShape="0">
                  <a:srgbClr val="6E747A">
                    <a:alpha val="43000"/>
                  </a:srgbClr>
                </a:outerShdw>
              </a:effectLst>
            </a:endParaRPr>
          </a:p>
          <a:p>
            <a:pPr marL="174708" indent="-174708" defTabSz="931774">
              <a:buFont typeface="Arial" panose="020B0604020202020204" pitchFamily="34" charset="0"/>
              <a:buChar char="•"/>
              <a:defRPr/>
            </a:pPr>
            <a:r>
              <a:rPr lang="en-US" b="1" i="0" dirty="0">
                <a:ln w="0"/>
                <a:solidFill>
                  <a:schemeClr val="accent1"/>
                </a:solidFill>
                <a:effectLst>
                  <a:outerShdw blurRad="38100" dist="25400" dir="5400000" algn="ctr" rotWithShape="0">
                    <a:srgbClr val="6E747A">
                      <a:alpha val="43000"/>
                    </a:srgbClr>
                  </a:outerShdw>
                </a:effectLst>
              </a:rPr>
              <a:t>Additionally, GCC requires equipment be tracked and documented on an Equipment Inventory worksheet.</a:t>
            </a:r>
          </a:p>
          <a:p>
            <a:pPr marL="174708" indent="-174708" defTabSz="931774">
              <a:buFont typeface="Arial" panose="020B0604020202020204" pitchFamily="34" charset="0"/>
              <a:buChar char="•"/>
              <a:defRPr/>
            </a:pPr>
            <a:endParaRPr lang="en-US" dirty="0">
              <a:ln w="0"/>
              <a:solidFill>
                <a:schemeClr val="accent1"/>
              </a:solidFill>
              <a:effectLst>
                <a:outerShdw blurRad="38100" dist="25400" dir="5400000" algn="ctr" rotWithShape="0">
                  <a:srgbClr val="6E747A">
                    <a:alpha val="43000"/>
                  </a:srgbClr>
                </a:outerShdw>
              </a:effectLst>
            </a:endParaRPr>
          </a:p>
        </p:txBody>
      </p:sp>
      <p:sp>
        <p:nvSpPr>
          <p:cNvPr id="4" name="Slide Number Placeholder 3"/>
          <p:cNvSpPr>
            <a:spLocks noGrp="1"/>
          </p:cNvSpPr>
          <p:nvPr>
            <p:ph type="sldNum" sz="quarter" idx="5"/>
          </p:nvPr>
        </p:nvSpPr>
        <p:spPr/>
        <p:txBody>
          <a:bodyPr/>
          <a:lstStyle/>
          <a:p>
            <a:fld id="{09107CC0-7FDF-41A2-B062-359C52C6902B}" type="slidenum">
              <a:rPr lang="en-US" smtClean="0"/>
              <a:t>14</a:t>
            </a:fld>
            <a:endParaRPr lang="en-US"/>
          </a:p>
        </p:txBody>
      </p:sp>
    </p:spTree>
    <p:extLst>
      <p:ext uri="{BB962C8B-B14F-4D97-AF65-F5344CB8AC3E}">
        <p14:creationId xmlns:p14="http://schemas.microsoft.com/office/powerpoint/2010/main" val="135883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0070C0"/>
                </a:solidFill>
              </a:rPr>
              <a:t>NAVIN</a:t>
            </a:r>
            <a:endParaRPr lang="en-US"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Here is an example of equipment.  Note that the cost per unit is greater than 10K.  Therefore these items qualifies for this budget category.  Do not put these types of items in the Supply Budget category.</a:t>
            </a:r>
          </a:p>
        </p:txBody>
      </p:sp>
      <p:sp>
        <p:nvSpPr>
          <p:cNvPr id="4" name="Slide Number Placeholder 3"/>
          <p:cNvSpPr>
            <a:spLocks noGrp="1"/>
          </p:cNvSpPr>
          <p:nvPr>
            <p:ph type="sldNum" sz="quarter" idx="5"/>
          </p:nvPr>
        </p:nvSpPr>
        <p:spPr/>
        <p:txBody>
          <a:bodyPr/>
          <a:lstStyle/>
          <a:p>
            <a:fld id="{09107CC0-7FDF-41A2-B062-359C52C6902B}" type="slidenum">
              <a:rPr lang="en-US" smtClean="0"/>
              <a:t>15</a:t>
            </a:fld>
            <a:endParaRPr lang="en-US"/>
          </a:p>
        </p:txBody>
      </p:sp>
    </p:spTree>
    <p:extLst>
      <p:ext uri="{BB962C8B-B14F-4D97-AF65-F5344CB8AC3E}">
        <p14:creationId xmlns:p14="http://schemas.microsoft.com/office/powerpoint/2010/main" val="3912253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solidFill>
                  <a:srgbClr val="0070C0"/>
                </a:solidFill>
              </a:rPr>
              <a:t>SANDY</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Supplies are any items under 10k per unit and include things such as general office supplies as well as program supplies.</a:t>
            </a:r>
          </a:p>
          <a:p>
            <a:pPr marL="174708" indent="-174708" defTabSz="931774">
              <a:buFont typeface="Arial" panose="020B0604020202020204" pitchFamily="34" charset="0"/>
              <a:buChar char="•"/>
              <a:defRPr/>
            </a:pPr>
            <a:endParaRPr lang="en-US" dirty="0">
              <a:ln w="0"/>
              <a:solidFill>
                <a:schemeClr val="accent1"/>
              </a:solidFill>
              <a:effectLst>
                <a:outerShdw blurRad="38100" dist="25400" dir="5400000" algn="ctr" rotWithShape="0">
                  <a:srgbClr val="6E747A">
                    <a:alpha val="43000"/>
                  </a:srgbClr>
                </a:outerShdw>
              </a:effectLst>
            </a:endParaRPr>
          </a:p>
          <a:p>
            <a:pPr marL="174708" indent="-174708" defTabSz="931774">
              <a:buFont typeface="Arial" panose="020B0604020202020204" pitchFamily="34" charset="0"/>
              <a:buChar char="•"/>
              <a:defRPr/>
            </a:pPr>
            <a:r>
              <a:rPr lang="en-US" dirty="0">
                <a:ln w="0"/>
                <a:solidFill>
                  <a:schemeClr val="accent1"/>
                </a:solidFill>
                <a:effectLst>
                  <a:outerShdw blurRad="38100" dist="25400" dir="5400000" algn="ctr" rotWithShape="0">
                    <a:srgbClr val="6E747A">
                      <a:alpha val="43000"/>
                    </a:srgbClr>
                  </a:outerShdw>
                </a:effectLst>
              </a:rPr>
              <a:t>General Office supplies can be listed as one line item and be sure to attach a detailed office supply list to your project.</a:t>
            </a:r>
          </a:p>
          <a:p>
            <a:pPr marL="174708" indent="-174708" defTabSz="931774">
              <a:buFont typeface="Arial" panose="020B0604020202020204" pitchFamily="34" charset="0"/>
              <a:buChar char="•"/>
              <a:defRPr/>
            </a:pPr>
            <a:endParaRPr lang="en-US" dirty="0">
              <a:ln w="0"/>
              <a:solidFill>
                <a:schemeClr val="accent1"/>
              </a:solidFill>
              <a:effectLst>
                <a:outerShdw blurRad="38100" dist="25400" dir="5400000" algn="ctr" rotWithShape="0">
                  <a:srgbClr val="6E747A">
                    <a:alpha val="43000"/>
                  </a:srgbClr>
                </a:outerShdw>
              </a:effectLst>
            </a:endParaRPr>
          </a:p>
          <a:p>
            <a:pPr marL="174708" indent="-174708" defTabSz="931774">
              <a:buFont typeface="Arial" panose="020B0604020202020204" pitchFamily="34" charset="0"/>
              <a:buChar char="•"/>
              <a:defRPr/>
            </a:pPr>
            <a:r>
              <a:rPr lang="en-US" dirty="0">
                <a:ln w="0"/>
                <a:solidFill>
                  <a:schemeClr val="accent1"/>
                </a:solidFill>
                <a:effectLst>
                  <a:outerShdw blurRad="38100" dist="25400" dir="5400000" algn="ctr" rotWithShape="0">
                    <a:srgbClr val="6E747A">
                      <a:alpha val="43000"/>
                    </a:srgbClr>
                  </a:outerShdw>
                </a:effectLst>
              </a:rPr>
              <a:t>Program supplies should be listed separately from General Office Supplies and a detailed program supply list should be attached to your project as well.</a:t>
            </a:r>
          </a:p>
          <a:p>
            <a:pPr marL="174708" indent="-174708" defTabSz="931774">
              <a:buFont typeface="Arial" panose="020B0604020202020204" pitchFamily="34" charset="0"/>
              <a:buChar char="•"/>
              <a:defRPr/>
            </a:pPr>
            <a:endParaRPr lang="en-US" dirty="0">
              <a:ln w="0"/>
              <a:solidFill>
                <a:schemeClr val="accent1"/>
              </a:solidFill>
              <a:effectLst>
                <a:outerShdw blurRad="38100" dist="25400" dir="5400000" algn="ctr" rotWithShape="0">
                  <a:srgbClr val="6E747A">
                    <a:alpha val="43000"/>
                  </a:srgbClr>
                </a:outerShdw>
              </a:effectLst>
            </a:endParaRPr>
          </a:p>
          <a:p>
            <a:pPr marL="174708" indent="-174708" defTabSz="931774">
              <a:buFont typeface="Arial" panose="020B0604020202020204" pitchFamily="34" charset="0"/>
              <a:buChar char="•"/>
              <a:defRPr/>
            </a:pPr>
            <a:r>
              <a:rPr lang="en-US" dirty="0">
                <a:ln w="0"/>
                <a:solidFill>
                  <a:schemeClr val="accent1"/>
                </a:solidFill>
                <a:effectLst>
                  <a:outerShdw blurRad="38100" dist="25400" dir="5400000" algn="ctr" rotWithShape="0">
                    <a:srgbClr val="6E747A">
                      <a:alpha val="43000"/>
                    </a:srgbClr>
                  </a:outerShdw>
                </a:effectLst>
              </a:rPr>
              <a:t>Equipment Lease agreement, </a:t>
            </a:r>
            <a:r>
              <a:rPr lang="en-US" b="1" u="sng" dirty="0">
                <a:ln w="0"/>
                <a:solidFill>
                  <a:schemeClr val="accent1"/>
                </a:solidFill>
                <a:effectLst>
                  <a:outerShdw blurRad="38100" dist="25400" dir="5400000" algn="ctr" rotWithShape="0">
                    <a:srgbClr val="6E747A">
                      <a:alpha val="43000"/>
                    </a:srgbClr>
                  </a:outerShdw>
                </a:effectLst>
              </a:rPr>
              <a:t>where you have not purchased the item but instead you are leasing the piece of equipment</a:t>
            </a:r>
            <a:r>
              <a:rPr lang="en-US" dirty="0">
                <a:ln w="0"/>
                <a:solidFill>
                  <a:schemeClr val="accent1"/>
                </a:solidFill>
                <a:effectLst>
                  <a:outerShdw blurRad="38100" dist="25400" dir="5400000" algn="ctr" rotWithShape="0">
                    <a:srgbClr val="6E747A">
                      <a:alpha val="43000"/>
                    </a:srgbClr>
                  </a:outerShdw>
                </a:effectLst>
              </a:rPr>
              <a:t>, should also be listed here.  Let’s review that again.  Purchased equipment 10 thousand dollars or more goes in the Equipment budget category, but if you are leasing it, the equipment lease agreement item should be listed here.</a:t>
            </a:r>
          </a:p>
          <a:p>
            <a:pPr defTabSz="931774">
              <a:defRPr/>
            </a:pPr>
            <a:endParaRPr lang="en-US" dirty="0">
              <a:ln w="0"/>
              <a:solidFill>
                <a:schemeClr val="accent1"/>
              </a:solidFill>
              <a:effectLst>
                <a:outerShdw blurRad="38100" dist="25400" dir="5400000" algn="ctr" rotWithShape="0">
                  <a:srgbClr val="6E747A">
                    <a:alpha val="43000"/>
                  </a:srgbClr>
                </a:outerShdw>
              </a:effectLst>
            </a:endParaRPr>
          </a:p>
        </p:txBody>
      </p:sp>
      <p:sp>
        <p:nvSpPr>
          <p:cNvPr id="4" name="Slide Number Placeholder 3"/>
          <p:cNvSpPr>
            <a:spLocks noGrp="1"/>
          </p:cNvSpPr>
          <p:nvPr>
            <p:ph type="sldNum" sz="quarter" idx="5"/>
          </p:nvPr>
        </p:nvSpPr>
        <p:spPr/>
        <p:txBody>
          <a:bodyPr/>
          <a:lstStyle/>
          <a:p>
            <a:fld id="{09107CC0-7FDF-41A2-B062-359C52C6902B}" type="slidenum">
              <a:rPr lang="en-US" smtClean="0"/>
              <a:t>16</a:t>
            </a:fld>
            <a:endParaRPr lang="en-US"/>
          </a:p>
        </p:txBody>
      </p:sp>
    </p:spTree>
    <p:extLst>
      <p:ext uri="{BB962C8B-B14F-4D97-AF65-F5344CB8AC3E}">
        <p14:creationId xmlns:p14="http://schemas.microsoft.com/office/powerpoint/2010/main" val="3119983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0070C0"/>
                </a:solidFill>
              </a:rPr>
              <a:t>NAVIN</a:t>
            </a:r>
            <a:endParaRPr lang="en-US"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example of how the supplies items should be placed in the “Detailed Description” field for the line item in EBS.  It should show the quantity and the Unit Costs for each item that is being requested in the budget.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17</a:t>
            </a:fld>
            <a:endParaRPr lang="en-US"/>
          </a:p>
        </p:txBody>
      </p:sp>
    </p:spTree>
    <p:extLst>
      <p:ext uri="{BB962C8B-B14F-4D97-AF65-F5344CB8AC3E}">
        <p14:creationId xmlns:p14="http://schemas.microsoft.com/office/powerpoint/2010/main" val="2049222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solidFill>
                  <a:srgbClr val="0070C0"/>
                </a:solidFill>
              </a:rPr>
              <a:t>SANDY</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New for this cycle you will see in EBS a budget category called “operating” expenses.</a:t>
            </a:r>
          </a:p>
          <a:p>
            <a:pPr marL="174708" indent="-174708" defTabSz="931774">
              <a:buFont typeface="Arial" panose="020B0604020202020204" pitchFamily="34" charset="0"/>
              <a:buChar char="•"/>
              <a:defRPr/>
            </a:pPr>
            <a:endParaRPr lang="en-US" dirty="0">
              <a:ln w="0"/>
              <a:solidFill>
                <a:schemeClr val="accent1"/>
              </a:solidFill>
              <a:effectLst>
                <a:outerShdw blurRad="38100" dist="25400" dir="5400000" algn="ctr" rotWithShape="0">
                  <a:srgbClr val="6E747A">
                    <a:alpha val="43000"/>
                  </a:srgbClr>
                </a:outerShdw>
              </a:effectLst>
            </a:endParaRPr>
          </a:p>
          <a:p>
            <a:pPr marL="174708" indent="-174708" defTabSz="931774">
              <a:buFont typeface="Arial" panose="020B0604020202020204" pitchFamily="34" charset="0"/>
              <a:buChar char="•"/>
              <a:defRPr/>
            </a:pPr>
            <a:r>
              <a:rPr lang="en-US" dirty="0">
                <a:ln w="0"/>
                <a:solidFill>
                  <a:schemeClr val="accent1"/>
                </a:solidFill>
                <a:effectLst>
                  <a:outerShdw blurRad="38100" dist="25400" dir="5400000" algn="ctr" rotWithShape="0">
                    <a:srgbClr val="6E747A">
                      <a:alpha val="43000"/>
                    </a:srgbClr>
                  </a:outerShdw>
                </a:effectLst>
              </a:rPr>
              <a:t>Please place your rent and utilities budget lines here.</a:t>
            </a:r>
          </a:p>
          <a:p>
            <a:pPr marL="174708" indent="-174708" defTabSz="931774">
              <a:buFont typeface="Arial" panose="020B0604020202020204" pitchFamily="34" charset="0"/>
              <a:buChar char="•"/>
              <a:defRPr/>
            </a:pPr>
            <a:endParaRPr lang="en-US" dirty="0">
              <a:ln w="0"/>
              <a:solidFill>
                <a:schemeClr val="accent1"/>
              </a:solidFill>
              <a:effectLst>
                <a:outerShdw blurRad="38100" dist="25400" dir="5400000" algn="ctr" rotWithShape="0">
                  <a:srgbClr val="6E747A">
                    <a:alpha val="43000"/>
                  </a:srgbClr>
                </a:outerShdw>
              </a:effectLst>
            </a:endParaRPr>
          </a:p>
          <a:p>
            <a:pPr marL="174708" indent="-174708" defTabSz="931774">
              <a:buFont typeface="Arial" panose="020B0604020202020204" pitchFamily="34" charset="0"/>
              <a:buChar char="•"/>
              <a:defRPr/>
            </a:pPr>
            <a:r>
              <a:rPr lang="en-US" dirty="0">
                <a:ln w="0"/>
                <a:solidFill>
                  <a:schemeClr val="accent1"/>
                </a:solidFill>
                <a:effectLst>
                  <a:outerShdw blurRad="38100" dist="25400" dir="5400000" algn="ctr" rotWithShape="0">
                    <a:srgbClr val="6E747A">
                      <a:alpha val="43000"/>
                    </a:srgbClr>
                  </a:outerShdw>
                </a:effectLst>
              </a:rPr>
              <a:t>Also be sure to upload your rent agreements to the project.</a:t>
            </a:r>
          </a:p>
          <a:p>
            <a:pPr defTabSz="931774">
              <a:defRPr/>
            </a:pPr>
            <a:endParaRPr lang="en-US" dirty="0">
              <a:ln w="0"/>
              <a:solidFill>
                <a:schemeClr val="accent1"/>
              </a:solidFill>
              <a:effectLst>
                <a:outerShdw blurRad="38100" dist="25400" dir="5400000" algn="ctr" rotWithShape="0">
                  <a:srgbClr val="6E747A">
                    <a:alpha val="43000"/>
                  </a:srgbClr>
                </a:outerShdw>
              </a:effectLst>
            </a:endParaRPr>
          </a:p>
        </p:txBody>
      </p:sp>
      <p:sp>
        <p:nvSpPr>
          <p:cNvPr id="4" name="Slide Number Placeholder 3"/>
          <p:cNvSpPr>
            <a:spLocks noGrp="1"/>
          </p:cNvSpPr>
          <p:nvPr>
            <p:ph type="sldNum" sz="quarter" idx="5"/>
          </p:nvPr>
        </p:nvSpPr>
        <p:spPr/>
        <p:txBody>
          <a:bodyPr/>
          <a:lstStyle/>
          <a:p>
            <a:fld id="{09107CC0-7FDF-41A2-B062-359C52C6902B}" type="slidenum">
              <a:rPr lang="en-US" smtClean="0"/>
              <a:t>18</a:t>
            </a:fld>
            <a:endParaRPr lang="en-US"/>
          </a:p>
        </p:txBody>
      </p:sp>
    </p:spTree>
    <p:extLst>
      <p:ext uri="{BB962C8B-B14F-4D97-AF65-F5344CB8AC3E}">
        <p14:creationId xmlns:p14="http://schemas.microsoft.com/office/powerpoint/2010/main" val="4026836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solidFill>
                  <a:srgbClr val="0070C0"/>
                </a:solidFill>
              </a:rPr>
              <a:t>SANDY</a:t>
            </a:r>
          </a:p>
          <a:p>
            <a:pPr defTabSz="931774">
              <a:defRPr/>
            </a:pPr>
            <a:endParaRPr lang="en-US" dirty="0"/>
          </a:p>
          <a:p>
            <a:pPr defTabSz="931774">
              <a:defRPr/>
            </a:pPr>
            <a:r>
              <a:rPr lang="en-US" dirty="0"/>
              <a:t>For conferences which your agency will hold and are supported by the GCC grant project, please be aware that conference food and beverages are generally </a:t>
            </a:r>
            <a:r>
              <a:rPr lang="en-US" u="sng" dirty="0"/>
              <a:t>not</a:t>
            </a:r>
            <a:r>
              <a:rPr lang="en-US" dirty="0"/>
              <a:t> allowable. </a:t>
            </a:r>
          </a:p>
          <a:p>
            <a:pPr defTabSz="931774">
              <a:defRPr/>
            </a:pPr>
            <a:endParaRPr lang="en-US" dirty="0"/>
          </a:p>
          <a:p>
            <a:pPr defTabSz="931774">
              <a:defRPr/>
            </a:pPr>
            <a:r>
              <a:rPr lang="en-US" dirty="0"/>
              <a:t>Maintain similar documentation for conferences as you would for other travel costs.  Lists of attendees are also required to be maintained by your organization.</a:t>
            </a:r>
          </a:p>
          <a:p>
            <a:pPr defTabSz="931774">
              <a:defRPr/>
            </a:pPr>
            <a:endParaRPr lang="en-US" dirty="0"/>
          </a:p>
          <a:p>
            <a:pPr defTabSz="931774">
              <a:defRPr/>
            </a:pPr>
            <a:r>
              <a:rPr lang="en-US" dirty="0"/>
              <a:t>All conference costs must be approved by your GCC grant administrator prior to incurring the actual costs.</a:t>
            </a:r>
          </a:p>
          <a:p>
            <a:pPr defTabSz="931774">
              <a:defRPr/>
            </a:pPr>
            <a:endParaRPr lang="en-US" dirty="0">
              <a:ln w="0"/>
              <a:solidFill>
                <a:schemeClr val="accent1"/>
              </a:solidFill>
              <a:effectLst>
                <a:outerShdw blurRad="38100" dist="25400" dir="5400000" algn="ctr" rotWithShape="0">
                  <a:srgbClr val="6E747A">
                    <a:alpha val="43000"/>
                  </a:srgbClr>
                </a:outerShdw>
              </a:effectLst>
            </a:endParaRPr>
          </a:p>
        </p:txBody>
      </p:sp>
      <p:sp>
        <p:nvSpPr>
          <p:cNvPr id="4" name="Slide Number Placeholder 3"/>
          <p:cNvSpPr>
            <a:spLocks noGrp="1"/>
          </p:cNvSpPr>
          <p:nvPr>
            <p:ph type="sldNum" sz="quarter" idx="5"/>
          </p:nvPr>
        </p:nvSpPr>
        <p:spPr/>
        <p:txBody>
          <a:bodyPr/>
          <a:lstStyle/>
          <a:p>
            <a:fld id="{09107CC0-7FDF-41A2-B062-359C52C6902B}" type="slidenum">
              <a:rPr lang="en-US" smtClean="0"/>
              <a:t>19</a:t>
            </a:fld>
            <a:endParaRPr lang="en-US"/>
          </a:p>
        </p:txBody>
      </p:sp>
    </p:spTree>
    <p:extLst>
      <p:ext uri="{BB962C8B-B14F-4D97-AF65-F5344CB8AC3E}">
        <p14:creationId xmlns:p14="http://schemas.microsoft.com/office/powerpoint/2010/main" val="211842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1"/>
                </a:solidFill>
              </a:rPr>
              <a:t>NAVIN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morning, we are going to give you a brief overview of the Planning Section at GCC, talk about some Pre-Award Requirements for the application, show some points regarding the Project Budget and Allowable Costs,  then devote a few minutes to matching funds, and review changes to Indirect Costs. </a:t>
            </a:r>
          </a:p>
          <a:p>
            <a:endParaRPr lang="en-US" b="1" dirty="0">
              <a:solidFill>
                <a:schemeClr val="accent1"/>
              </a:solidFill>
            </a:endParaRPr>
          </a:p>
        </p:txBody>
      </p:sp>
      <p:sp>
        <p:nvSpPr>
          <p:cNvPr id="4" name="Slide Number Placeholder 3"/>
          <p:cNvSpPr>
            <a:spLocks noGrp="1"/>
          </p:cNvSpPr>
          <p:nvPr>
            <p:ph type="sldNum" sz="quarter" idx="5"/>
          </p:nvPr>
        </p:nvSpPr>
        <p:spPr/>
        <p:txBody>
          <a:bodyPr/>
          <a:lstStyle/>
          <a:p>
            <a:fld id="{09107CC0-7FDF-41A2-B062-359C52C6902B}" type="slidenum">
              <a:rPr lang="en-US" smtClean="0"/>
              <a:t>2</a:t>
            </a:fld>
            <a:endParaRPr lang="en-US"/>
          </a:p>
        </p:txBody>
      </p:sp>
    </p:spTree>
    <p:extLst>
      <p:ext uri="{BB962C8B-B14F-4D97-AF65-F5344CB8AC3E}">
        <p14:creationId xmlns:p14="http://schemas.microsoft.com/office/powerpoint/2010/main" val="2705430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0070C0"/>
                </a:solidFill>
              </a:rPr>
              <a:t>NAVIN</a:t>
            </a:r>
            <a:endParaRPr lang="en-US"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budgeting for a conference, keep in mind that these are the federal limits that are set for these items. The federal government set these limits are based on how much could be allocated per attendee.  Food and Beverages are Not Allowed.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20</a:t>
            </a:fld>
            <a:endParaRPr lang="en-US"/>
          </a:p>
        </p:txBody>
      </p:sp>
    </p:spTree>
    <p:extLst>
      <p:ext uri="{BB962C8B-B14F-4D97-AF65-F5344CB8AC3E}">
        <p14:creationId xmlns:p14="http://schemas.microsoft.com/office/powerpoint/2010/main" val="3769054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70C0"/>
                </a:solidFill>
              </a:rPr>
              <a:t>SANDY</a:t>
            </a:r>
          </a:p>
          <a:p>
            <a:endParaRPr lang="en-US" b="1" dirty="0"/>
          </a:p>
          <a:p>
            <a:r>
              <a:rPr lang="en-US" b="1" dirty="0"/>
              <a:t>Now we will move on to discussing match.</a:t>
            </a:r>
          </a:p>
        </p:txBody>
      </p:sp>
      <p:sp>
        <p:nvSpPr>
          <p:cNvPr id="4" name="Slide Number Placeholder 3"/>
          <p:cNvSpPr>
            <a:spLocks noGrp="1"/>
          </p:cNvSpPr>
          <p:nvPr>
            <p:ph type="sldNum" sz="quarter" idx="5"/>
          </p:nvPr>
        </p:nvSpPr>
        <p:spPr/>
        <p:txBody>
          <a:bodyPr/>
          <a:lstStyle/>
          <a:p>
            <a:fld id="{09107CC0-7FDF-41A2-B062-359C52C6902B}" type="slidenum">
              <a:rPr lang="en-US" smtClean="0"/>
              <a:t>21</a:t>
            </a:fld>
            <a:endParaRPr lang="en-US"/>
          </a:p>
        </p:txBody>
      </p:sp>
    </p:spTree>
    <p:extLst>
      <p:ext uri="{BB962C8B-B14F-4D97-AF65-F5344CB8AC3E}">
        <p14:creationId xmlns:p14="http://schemas.microsoft.com/office/powerpoint/2010/main" val="3181172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SANDY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section will explain GCC’s Match Funding requirements, how to calculate the required amount of Match Funds and how to request a Match Waiver if you are not able to meet the match requirements.</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22</a:t>
            </a:fld>
            <a:endParaRPr lang="en-US"/>
          </a:p>
        </p:txBody>
      </p:sp>
    </p:spTree>
    <p:extLst>
      <p:ext uri="{BB962C8B-B14F-4D97-AF65-F5344CB8AC3E}">
        <p14:creationId xmlns:p14="http://schemas.microsoft.com/office/powerpoint/2010/main" val="4038431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SANDY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Match funding is the portion of a project’s costs not supported by the federal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Match funds must come from other </a:t>
            </a:r>
            <a:r>
              <a:rPr lang="en-US" sz="1200" u="none" dirty="0">
                <a:solidFill>
                  <a:srgbClr val="FF0000"/>
                </a:solidFill>
              </a:rPr>
              <a:t>non-federal </a:t>
            </a:r>
            <a:r>
              <a:rPr lang="en-US" sz="1200" dirty="0"/>
              <a:t>sources. Match demonstrates strong “non-federal” base of financial and partner support for a project and is subject to the </a:t>
            </a:r>
            <a:r>
              <a:rPr lang="en-US" sz="1200" u="sng" dirty="0"/>
              <a:t>same</a:t>
            </a:r>
            <a:r>
              <a:rPr lang="en-US" sz="1200" dirty="0"/>
              <a:t> regulations and restrictions as federal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GCC grants only fund the Federal Share of your total project costs.  The federal share in most cases makes up 75 to 80% of the total project budget awarded. The remaining 20 to 25% of your project costs is called the match share and can be contributed by the applicant through cash or </a:t>
            </a:r>
            <a:r>
              <a:rPr lang="en-US" sz="1200" dirty="0" err="1"/>
              <a:t>inkind</a:t>
            </a:r>
            <a:r>
              <a:rPr lang="en-US" sz="1200" dirty="0"/>
              <a:t>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Applicants must be able to cover the match portion prior to receiving the federal funds, and </a:t>
            </a:r>
            <a:r>
              <a:rPr lang="en-US" sz="1200" dirty="0">
                <a:solidFill>
                  <a:srgbClr val="FF0000"/>
                </a:solidFill>
                <a:effectLst/>
                <a:latin typeface="Calibri" panose="020F0502020204030204" pitchFamily="34" charset="0"/>
                <a:cs typeface="Calibri" panose="020F0502020204030204" pitchFamily="34" charset="0"/>
              </a:rPr>
              <a:t>match contributions may only be applied to </a:t>
            </a:r>
            <a:r>
              <a:rPr lang="en-US" sz="1200" u="none" dirty="0">
                <a:solidFill>
                  <a:srgbClr val="FF0000"/>
                </a:solidFill>
                <a:effectLst/>
                <a:latin typeface="Calibri" panose="020F0502020204030204" pitchFamily="34" charset="0"/>
                <a:cs typeface="Calibri" panose="020F0502020204030204" pitchFamily="34" charset="0"/>
              </a:rPr>
              <a:t>one </a:t>
            </a:r>
            <a:r>
              <a:rPr lang="en-US" sz="1200" dirty="0">
                <a:solidFill>
                  <a:srgbClr val="FF0000"/>
                </a:solidFill>
                <a:effectLst/>
                <a:latin typeface="Calibri" panose="020F0502020204030204" pitchFamily="34" charset="0"/>
                <a:cs typeface="Calibri" panose="020F0502020204030204" pitchFamily="34" charset="0"/>
              </a:rPr>
              <a:t>federally funded project.  You may not use the same match for multiple projects since this would be considered double dipping.</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23</a:t>
            </a:fld>
            <a:endParaRPr lang="en-US"/>
          </a:p>
        </p:txBody>
      </p:sp>
    </p:spTree>
    <p:extLst>
      <p:ext uri="{BB962C8B-B14F-4D97-AF65-F5344CB8AC3E}">
        <p14:creationId xmlns:p14="http://schemas.microsoft.com/office/powerpoint/2010/main" val="984296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SANDY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GCC Match Requirements are specific to the federal funding 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Different federal funding sources have different Match Requirements and some federal funding sources may </a:t>
            </a:r>
            <a:r>
              <a:rPr lang="en-US" sz="1200" u="sng" dirty="0"/>
              <a:t>not</a:t>
            </a:r>
            <a:r>
              <a:rPr lang="en-US" sz="1200" dirty="0"/>
              <a:t> require Match at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Applicants should always read and review the appropriate GCC RFA (request for applications) for each specific funding sources’ Match Requirements. Match requirement and any exceptions to the Match requirement will be specified in the RFA. Applicants will also find in the RFA, instructions about how to request a Match waiver if they are not able to meet the match requirement. </a:t>
            </a:r>
            <a:r>
              <a:rPr lang="en-US" sz="1200" dirty="0">
                <a:solidFill>
                  <a:srgbClr val="FF0000"/>
                </a:solidFill>
                <a:effectLst/>
                <a:latin typeface="Calibri" panose="020F0502020204030204" pitchFamily="34" charset="0"/>
                <a:cs typeface="Calibri" panose="020F0502020204030204" pitchFamily="34" charset="0"/>
              </a:rPr>
              <a:t> </a:t>
            </a:r>
            <a:r>
              <a:rPr lang="en-US" sz="1200" dirty="0"/>
              <a:t>At a minimum, GCC will consider practical and logical obstacles to providing Match.  Again, more detail can be found in each RFA and another reason reading the RFAs is so important.</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24</a:t>
            </a:fld>
            <a:endParaRPr lang="en-US"/>
          </a:p>
        </p:txBody>
      </p:sp>
    </p:spTree>
    <p:extLst>
      <p:ext uri="{BB962C8B-B14F-4D97-AF65-F5344CB8AC3E}">
        <p14:creationId xmlns:p14="http://schemas.microsoft.com/office/powerpoint/2010/main" val="348165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SANDY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Ok, so, let’s move to talking about how to calculate the required match amounts.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Here is an example to help you understand Match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say that </a:t>
            </a:r>
            <a:r>
              <a:rPr lang="en-US" sz="1200" strike="noStrike" dirty="0"/>
              <a:t>you are compiling</a:t>
            </a:r>
            <a:r>
              <a:rPr lang="en-US" sz="1200" dirty="0"/>
              <a:t> a budget for your proposed project. Your total project costs add up to a total of $1M and you know you have an </a:t>
            </a:r>
            <a:r>
              <a:rPr lang="en-US" sz="1200" u="none" dirty="0"/>
              <a:t>20% </a:t>
            </a:r>
            <a:r>
              <a:rPr lang="en-US" sz="1200" dirty="0"/>
              <a:t>Match rate. That means GCC will give you $800K dollars and you will need to find nonfederal sources in the amount $200K for the match share, which when added to the 800K in federal share will equal the $1M in total project costs. </a:t>
            </a:r>
            <a:endParaRPr lang="en-US" u="sng" dirty="0"/>
          </a:p>
        </p:txBody>
      </p:sp>
      <p:sp>
        <p:nvSpPr>
          <p:cNvPr id="4" name="Slide Number Placeholder 3"/>
          <p:cNvSpPr>
            <a:spLocks noGrp="1"/>
          </p:cNvSpPr>
          <p:nvPr>
            <p:ph type="sldNum" sz="quarter" idx="5"/>
          </p:nvPr>
        </p:nvSpPr>
        <p:spPr/>
        <p:txBody>
          <a:bodyPr/>
          <a:lstStyle/>
          <a:p>
            <a:fld id="{09107CC0-7FDF-41A2-B062-359C52C6902B}" type="slidenum">
              <a:rPr lang="en-US" smtClean="0"/>
              <a:t>25</a:t>
            </a:fld>
            <a:endParaRPr lang="en-US"/>
          </a:p>
        </p:txBody>
      </p:sp>
    </p:spTree>
    <p:extLst>
      <p:ext uri="{BB962C8B-B14F-4D97-AF65-F5344CB8AC3E}">
        <p14:creationId xmlns:p14="http://schemas.microsoft.com/office/powerpoint/2010/main" val="3209817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SANDY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rPr>
              <a:t>A match calculator can be found at the link listed here in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rPr>
              <a:t>It is a helpful resource when determining or checking your total project budget’s federal share and match share for accuracy.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rPr>
              <a:t>Based on your percent match requirement, 20 or 25%, choose the method of calculation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rPr>
              <a:t>In example 1, you may know the federal share that you will need from GCC and need to know the corresponding match amount you will have to provide, 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rPr>
              <a:t>In example 2, you do know the total project budget and want to know how much of the total budget that you will need to provide as the match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rPr>
              <a:t>Simply enter the dollar amount in the orange field and press the calculate button depending on which situation you are trying to determine. </a:t>
            </a:r>
            <a:endParaRPr lang="en-US" b="0" u="none" dirty="0">
              <a:effectLst/>
            </a:endParaRPr>
          </a:p>
        </p:txBody>
      </p:sp>
      <p:sp>
        <p:nvSpPr>
          <p:cNvPr id="4" name="Slide Number Placeholder 3"/>
          <p:cNvSpPr>
            <a:spLocks noGrp="1"/>
          </p:cNvSpPr>
          <p:nvPr>
            <p:ph type="sldNum" sz="quarter" idx="5"/>
          </p:nvPr>
        </p:nvSpPr>
        <p:spPr/>
        <p:txBody>
          <a:bodyPr/>
          <a:lstStyle/>
          <a:p>
            <a:fld id="{09107CC0-7FDF-41A2-B062-359C52C6902B}" type="slidenum">
              <a:rPr lang="en-US" smtClean="0"/>
              <a:t>26</a:t>
            </a:fld>
            <a:endParaRPr lang="en-US"/>
          </a:p>
        </p:txBody>
      </p:sp>
    </p:spTree>
    <p:extLst>
      <p:ext uri="{BB962C8B-B14F-4D97-AF65-F5344CB8AC3E}">
        <p14:creationId xmlns:p14="http://schemas.microsoft.com/office/powerpoint/2010/main" val="3633871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a:t>SANDY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Now, let’s look at acceptable forms of match.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The most common is a Cash Match.  This form of match could come from a grantee's own funds, cash donations from third parties such as a fundraising event which generates unrestricted cash for your agency, foundation grants or grants from other nonfederal government agencies to name a few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Another form of match is in-kind match or non-cash donations to the project. It is the </a:t>
            </a:r>
            <a:r>
              <a:rPr lang="en-US" sz="1100" baseline="0" dirty="0" err="1"/>
              <a:t>inkind</a:t>
            </a:r>
            <a:r>
              <a:rPr lang="en-US" sz="1100" baseline="0" dirty="0"/>
              <a:t> value of these contributions that is the match</a:t>
            </a:r>
            <a:r>
              <a:rPr lang="en-US" sz="1100" u="none" baseline="0" dirty="0"/>
              <a:t>.  Note that </a:t>
            </a:r>
            <a:r>
              <a:rPr lang="en-US" sz="1100" u="none" baseline="0" dirty="0" err="1"/>
              <a:t>inkind</a:t>
            </a:r>
            <a:r>
              <a:rPr lang="en-US" sz="1100" u="none" baseline="0" dirty="0"/>
              <a:t> match does not require your agency to make a cash payment for the contribution. </a:t>
            </a:r>
            <a:r>
              <a:rPr lang="en-US" sz="1100" baseline="0" dirty="0"/>
              <a:t>Some examples of in-kind match include the fair market value of property rent, services that are donated by local professionals, volunteers providing services for the project, and more. As you work to identify and secure your match, remember that each match item must be properly valued and documented the same way as all other budget 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a:t>In-Kind Match requires fair market assessment and may be a bit more complicated. For example, for property- the fair market value must be established by an independent appraiser. The value of services provided by consultants and other personnel, must be consistent with what the grantee would pay their own staff for similar work or with the local market value for the work performed. Time contributed by a volunteers must be valued for the actual work performed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27</a:t>
            </a:fld>
            <a:endParaRPr lang="en-US"/>
          </a:p>
        </p:txBody>
      </p:sp>
    </p:spTree>
    <p:extLst>
      <p:ext uri="{BB962C8B-B14F-4D97-AF65-F5344CB8AC3E}">
        <p14:creationId xmlns:p14="http://schemas.microsoft.com/office/powerpoint/2010/main" val="2844296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SANDY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So, to summarize, </a:t>
            </a:r>
            <a:r>
              <a:rPr lang="en-US" dirty="0"/>
              <a:t>match </a:t>
            </a:r>
            <a:r>
              <a:rPr lang="en-US" sz="1200" dirty="0"/>
              <a:t>funding is the portion of a project not supported or paid for by the federal funding source.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Match</a:t>
            </a:r>
            <a:r>
              <a:rPr lang="en-US" dirty="0"/>
              <a:t> may or may not be required, depending on the funding source to which you have applied, so read the GCC RFAs carefully.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Additionally, </a:t>
            </a:r>
            <a:r>
              <a:rPr lang="en-US" sz="1200" dirty="0"/>
              <a:t>Match demonstrates a strong base of </a:t>
            </a:r>
            <a:r>
              <a:rPr lang="en-US" sz="1200" u="none" dirty="0"/>
              <a:t>non-federal, </a:t>
            </a:r>
            <a:r>
              <a:rPr lang="en-US" sz="1200" dirty="0"/>
              <a:t>financial and partner support.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Match is always subject to the same regulations and restrictions as the federal funds that you receive from GCC.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Depending on the federal funding sources, cash and/or in-kind contributions may be allowed as a form of match.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Finally, if you cannot provide the match amount, you must request a match waiver at the time of application.</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28</a:t>
            </a:fld>
            <a:endParaRPr lang="en-US"/>
          </a:p>
        </p:txBody>
      </p:sp>
    </p:spTree>
    <p:extLst>
      <p:ext uri="{BB962C8B-B14F-4D97-AF65-F5344CB8AC3E}">
        <p14:creationId xmlns:p14="http://schemas.microsoft.com/office/powerpoint/2010/main" val="572194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0070C0"/>
                </a:solidFill>
              </a:rPr>
              <a:t>NAVIN</a:t>
            </a:r>
            <a:endParaRPr lang="en-US"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07000"/>
              </a:lnSpc>
              <a:spcBef>
                <a:spcPts val="200"/>
              </a:spcBef>
              <a:spcAft>
                <a:spcPts val="0"/>
              </a:spcAft>
            </a:pPr>
            <a:r>
              <a:rPr lang="en-US" sz="18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De Minimis Indirect Cost Rate</a:t>
            </a:r>
          </a:p>
          <a:p>
            <a:pPr marL="0" marR="0">
              <a:lnSpc>
                <a:spcPct val="107000"/>
              </a:lnSpc>
              <a:spcBef>
                <a:spcPts val="200"/>
              </a:spcBef>
              <a:spcAft>
                <a:spcPts val="0"/>
              </a:spcAft>
            </a:pPr>
            <a:endParaRPr lang="en-US" sz="18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200"/>
              </a:spcBef>
              <a:spcAft>
                <a:spcPts val="0"/>
              </a:spcAft>
            </a:pPr>
            <a:r>
              <a:rPr lang="en-US" sz="18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OR</a:t>
            </a:r>
          </a:p>
          <a:p>
            <a:pPr marL="0" marR="0">
              <a:lnSpc>
                <a:spcPct val="107000"/>
              </a:lnSpc>
              <a:spcBef>
                <a:spcPts val="200"/>
              </a:spcBef>
              <a:spcAft>
                <a:spcPts val="0"/>
              </a:spcAft>
            </a:pPr>
            <a:endParaRPr lang="en-US" sz="18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200"/>
              </a:spcBef>
              <a:spcAft>
                <a:spcPts val="0"/>
              </a:spcAft>
            </a:pPr>
            <a:r>
              <a:rPr lang="en-US" sz="18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A Federally negotiated indirect cost rate also known as a NICRA</a:t>
            </a:r>
          </a:p>
        </p:txBody>
      </p:sp>
      <p:sp>
        <p:nvSpPr>
          <p:cNvPr id="4" name="Slide Number Placeholder 3"/>
          <p:cNvSpPr>
            <a:spLocks noGrp="1"/>
          </p:cNvSpPr>
          <p:nvPr>
            <p:ph type="sldNum" sz="quarter" idx="5"/>
          </p:nvPr>
        </p:nvSpPr>
        <p:spPr/>
        <p:txBody>
          <a:bodyPr/>
          <a:lstStyle/>
          <a:p>
            <a:fld id="{09107CC0-7FDF-41A2-B062-359C52C6902B}" type="slidenum">
              <a:rPr lang="en-US" smtClean="0"/>
              <a:t>29</a:t>
            </a:fld>
            <a:endParaRPr lang="en-US"/>
          </a:p>
        </p:txBody>
      </p:sp>
    </p:spTree>
    <p:extLst>
      <p:ext uri="{BB962C8B-B14F-4D97-AF65-F5344CB8AC3E}">
        <p14:creationId xmlns:p14="http://schemas.microsoft.com/office/powerpoint/2010/main" val="94846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1"/>
                </a:solidFill>
              </a:rPr>
              <a:t>NAVIN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here by this slide, the Planning section is divided into three groups of staff.  This staff works with procuring these funds listed into the State of North Carolina. This staff also works with the three standing committees by the same name that are derived from members of the Crime Commission. </a:t>
            </a:r>
            <a:endParaRPr lang="en-US" b="1" dirty="0">
              <a:solidFill>
                <a:schemeClr val="accent1"/>
              </a:solidFill>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a:t>
            </a:fld>
            <a:endParaRPr lang="en-US"/>
          </a:p>
        </p:txBody>
      </p:sp>
    </p:spTree>
    <p:extLst>
      <p:ext uri="{BB962C8B-B14F-4D97-AF65-F5344CB8AC3E}">
        <p14:creationId xmlns:p14="http://schemas.microsoft.com/office/powerpoint/2010/main" val="1700001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b="1" dirty="0">
                <a:solidFill>
                  <a:srgbClr val="0070C0"/>
                </a:solidFill>
              </a:rPr>
              <a:t>NAVIN</a:t>
            </a:r>
            <a:endParaRPr lang="en-US" sz="1100" dirty="0"/>
          </a:p>
          <a:p>
            <a:pPr marL="0" marR="0">
              <a:lnSpc>
                <a:spcPct val="107000"/>
              </a:lnSpc>
              <a:spcBef>
                <a:spcPts val="200"/>
              </a:spcBef>
              <a:spcAft>
                <a:spcPts val="0"/>
              </a:spcAft>
            </a:pPr>
            <a:r>
              <a:rPr lang="en-US" sz="11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De Minimis Indirect Cost Rate</a:t>
            </a: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Some subrecipients have the option of using a de minimis indirect cost rate set by law. The </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de</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minimis</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rate is 15% of modified total direct costs (MTDC).  Please note that his has changed from 10% to now 15%.</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MTDC base includes: salary and wages, fringe benefits, materials and supplies, services, travel, and the first $50,000 of each contract.</a:t>
            </a:r>
          </a:p>
          <a:p>
            <a:pPr marL="342900" marR="0" lvl="0" indent="-342900">
              <a:lnSpc>
                <a:spcPct val="107000"/>
              </a:lnSpc>
              <a:spcBef>
                <a:spcPts val="0"/>
              </a:spcBef>
              <a:spcAft>
                <a:spcPts val="8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Excluded from the MTDC calculation is: equipment, capital expenditures, charges for patient care, tuition remission, rental costs, scholarships, and the portion of any contracts in excess of $50,000.</a:t>
            </a: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This </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de</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minimis</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rate is available without the need to negotiate with the cognizant federal agency for indirect costs. The </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de</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minimis</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rate is an option only for subrecipients that do not have an approved federally negotiated indirect cost rate.</a:t>
            </a: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When the </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de</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minimis</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rate is used, costs must be consistently charged as either indirect or direct costs. Double charging is not permitted.</a:t>
            </a: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If you elect to use </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de</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minimis</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it must be applied consistently across all your agency’s Federally funded projects unless or until your agency receives a Federally Negotiated Indirect Cost Rate</a:t>
            </a:r>
          </a:p>
          <a:p>
            <a:r>
              <a:rPr lang="en-US" sz="1100" dirty="0">
                <a:effectLst/>
                <a:latin typeface="Calibri" panose="020F0502020204030204" pitchFamily="34" charset="0"/>
                <a:ea typeface="Calibri" panose="020F0502020204030204" pitchFamily="34" charset="0"/>
                <a:cs typeface="Times New Roman" panose="02020603050405020304" pitchFamily="18" charset="0"/>
              </a:rPr>
              <a:t>If you elect to use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de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minimis</a:t>
            </a:r>
            <a:r>
              <a:rPr lang="en-US" sz="1100" dirty="0">
                <a:effectLst/>
                <a:latin typeface="Calibri" panose="020F0502020204030204" pitchFamily="34" charset="0"/>
                <a:ea typeface="Calibri" panose="020F0502020204030204" pitchFamily="34" charset="0"/>
                <a:cs typeface="Times New Roman" panose="02020603050405020304" pitchFamily="18" charset="0"/>
              </a:rPr>
              <a:t> in your projects, you must submit and upload a certification to the Organization Documents. The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De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Minimis</a:t>
            </a:r>
            <a:r>
              <a:rPr lang="en-US" sz="1100" dirty="0">
                <a:effectLst/>
                <a:latin typeface="Calibri" panose="020F0502020204030204" pitchFamily="34" charset="0"/>
                <a:ea typeface="Calibri" panose="020F0502020204030204" pitchFamily="34" charset="0"/>
                <a:cs typeface="Times New Roman" panose="02020603050405020304" pitchFamily="18" charset="0"/>
              </a:rPr>
              <a:t> Certification Form can be found at the Grant Forms section of our website.</a:t>
            </a:r>
            <a:endParaRPr lang="en-US" sz="1100" dirty="0"/>
          </a:p>
        </p:txBody>
      </p:sp>
      <p:sp>
        <p:nvSpPr>
          <p:cNvPr id="4" name="Slide Number Placeholder 3"/>
          <p:cNvSpPr>
            <a:spLocks noGrp="1"/>
          </p:cNvSpPr>
          <p:nvPr>
            <p:ph type="sldNum" sz="quarter" idx="5"/>
          </p:nvPr>
        </p:nvSpPr>
        <p:spPr/>
        <p:txBody>
          <a:bodyPr/>
          <a:lstStyle/>
          <a:p>
            <a:fld id="{09107CC0-7FDF-41A2-B062-359C52C6902B}" type="slidenum">
              <a:rPr lang="en-US" smtClean="0"/>
              <a:t>30</a:t>
            </a:fld>
            <a:endParaRPr lang="en-US"/>
          </a:p>
        </p:txBody>
      </p:sp>
    </p:spTree>
    <p:extLst>
      <p:ext uri="{BB962C8B-B14F-4D97-AF65-F5344CB8AC3E}">
        <p14:creationId xmlns:p14="http://schemas.microsoft.com/office/powerpoint/2010/main" val="1249837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0070C0"/>
                </a:solidFill>
              </a:rPr>
              <a:t>NAVIN</a:t>
            </a:r>
            <a:endParaRPr lang="en-US"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Applicants that intend to charge indirect costs through the use of a federally negotiated indirect cost rate must have a current, signed, federally approved indirect cost rate agreement (NICRA), which the agency will then use for all applications for federal funding.</a:t>
            </a:r>
          </a:p>
          <a:p>
            <a:pPr marL="0" marR="0">
              <a:lnSpc>
                <a:spcPct val="107000"/>
              </a:lnSpc>
              <a:spcBef>
                <a:spcPts val="0"/>
              </a:spcBef>
              <a:spcAft>
                <a:spcPts val="800"/>
              </a:spcAf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 cognizant federal agency is </a:t>
            </a:r>
            <a:r>
              <a:rPr lang="en-US" dirty="0">
                <a:effectLst/>
                <a:latin typeface="Arial" panose="020B0604020202020204" pitchFamily="34" charset="0"/>
                <a:ea typeface="Arial" panose="020B0604020202020204" pitchFamily="34" charset="0"/>
                <a:cs typeface="Arial" panose="020B0604020202020204" pitchFamily="34" charset="0"/>
              </a:rPr>
              <a:t>the federal agency from which the subrecipient receives the most funds.  Note this is the subrecipient, such as the county or state agency and not the implement agency, such as the sheriff’s office.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Documentation supporting the agency’s use of an indirect cost rate is required.  You will upload the NICRA to the Organization Documents in EBS.</a:t>
            </a:r>
          </a:p>
          <a:p>
            <a:pPr marL="0" marR="0">
              <a:lnSpc>
                <a:spcPct val="107000"/>
              </a:lnSpc>
              <a:spcBef>
                <a:spcPts val="0"/>
              </a:spcBef>
              <a:spcAft>
                <a:spcPts val="800"/>
              </a:spcAf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Since utilizing an indirect cost rate occurs at the organization level, the Financial Officer is responsible for the verification of an organization’s indirect cost rate (de minimis or federally negotiated rate). If an organization is utilizing an indirect cost rate, the required support documentation must be uploaded to the EBS Grants Management Platform by the Financial Officer.</a:t>
            </a:r>
          </a:p>
        </p:txBody>
      </p:sp>
      <p:sp>
        <p:nvSpPr>
          <p:cNvPr id="4" name="Slide Number Placeholder 3"/>
          <p:cNvSpPr>
            <a:spLocks noGrp="1"/>
          </p:cNvSpPr>
          <p:nvPr>
            <p:ph type="sldNum" sz="quarter" idx="5"/>
          </p:nvPr>
        </p:nvSpPr>
        <p:spPr/>
        <p:txBody>
          <a:bodyPr/>
          <a:lstStyle/>
          <a:p>
            <a:fld id="{09107CC0-7FDF-41A2-B062-359C52C6902B}" type="slidenum">
              <a:rPr lang="en-US" smtClean="0"/>
              <a:t>31</a:t>
            </a:fld>
            <a:endParaRPr lang="en-US"/>
          </a:p>
        </p:txBody>
      </p:sp>
    </p:spTree>
    <p:extLst>
      <p:ext uri="{BB962C8B-B14F-4D97-AF65-F5344CB8AC3E}">
        <p14:creationId xmlns:p14="http://schemas.microsoft.com/office/powerpoint/2010/main" val="1872691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SANDY</a:t>
            </a:r>
          </a:p>
          <a:p>
            <a:endParaRPr lang="en-US" dirty="0"/>
          </a:p>
          <a:p>
            <a:r>
              <a:rPr lang="en-US" dirty="0"/>
              <a:t>READ</a:t>
            </a:r>
          </a:p>
        </p:txBody>
      </p:sp>
      <p:sp>
        <p:nvSpPr>
          <p:cNvPr id="5" name="Slide Number Placeholder 4"/>
          <p:cNvSpPr>
            <a:spLocks noGrp="1"/>
          </p:cNvSpPr>
          <p:nvPr>
            <p:ph type="sldNum" sz="quarter" idx="5"/>
          </p:nvPr>
        </p:nvSpPr>
        <p:spPr/>
        <p:txBody>
          <a:bodyPr/>
          <a:lstStyle/>
          <a:p>
            <a:fld id="{09107CC0-7FDF-41A2-B062-359C52C6902B}" type="slidenum">
              <a:rPr lang="en-US" smtClean="0"/>
              <a:t>32</a:t>
            </a:fld>
            <a:endParaRPr lang="en-US"/>
          </a:p>
        </p:txBody>
      </p:sp>
    </p:spTree>
    <p:extLst>
      <p:ext uri="{BB962C8B-B14F-4D97-AF65-F5344CB8AC3E}">
        <p14:creationId xmlns:p14="http://schemas.microsoft.com/office/powerpoint/2010/main" val="3120490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NAVIN</a:t>
            </a:r>
          </a:p>
          <a:p>
            <a:endParaRPr lang="en-US" dirty="0"/>
          </a:p>
          <a:p>
            <a:r>
              <a:rPr lang="en-US" dirty="0"/>
              <a:t>We thank you for your time and attention this morning.  Please enter your questions in the chat.  All questions will be consolidated into an FAQ document and posted to our website.</a:t>
            </a:r>
          </a:p>
        </p:txBody>
      </p:sp>
      <p:sp>
        <p:nvSpPr>
          <p:cNvPr id="4" name="Slide Number Placeholder 3"/>
          <p:cNvSpPr>
            <a:spLocks noGrp="1"/>
          </p:cNvSpPr>
          <p:nvPr>
            <p:ph type="sldNum" sz="quarter" idx="5"/>
          </p:nvPr>
        </p:nvSpPr>
        <p:spPr/>
        <p:txBody>
          <a:bodyPr/>
          <a:lstStyle/>
          <a:p>
            <a:fld id="{09107CC0-7FDF-41A2-B062-359C52C6902B}" type="slidenum">
              <a:rPr lang="en-US" smtClean="0"/>
              <a:t>33</a:t>
            </a:fld>
            <a:endParaRPr lang="en-US"/>
          </a:p>
        </p:txBody>
      </p:sp>
    </p:spTree>
    <p:extLst>
      <p:ext uri="{BB962C8B-B14F-4D97-AF65-F5344CB8AC3E}">
        <p14:creationId xmlns:p14="http://schemas.microsoft.com/office/powerpoint/2010/main" val="155743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C00000"/>
                </a:solidFill>
              </a:rPr>
              <a:t>NAVIN</a:t>
            </a:r>
          </a:p>
          <a:p>
            <a:r>
              <a:rPr lang="en-US" dirty="0"/>
              <a:t>On April 4, 2022, the Unique Entity Identifier (UEI) used across the Federal Government changed from the DUNS Number to the Unique Entity ID (generated by SAM.gov). The Unique Entity ID is a 12-character alphanumeric ID assigned to an entity by SAM.gov. As part of this transition, the DUNS Number has been removed from SAM.gov. Entity registration, searching, and data entry in SAM.gov now require use of the new Unique Entity ID. Existing registered entities can find their Unique Entity ID by logging in to SAM.gov. In your Workspace, select the entity title of the "Entities" widget. The UEI is shown beside the entities. New entities can get their UEI at SAM.gov and, if required, complete an entity registration. https://sam.gov/content/duns-uei Please note that the GCC staff cannot assist you with UEI issues as this system is federally managed.</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a:t>
            </a:fld>
            <a:endParaRPr lang="en-US"/>
          </a:p>
        </p:txBody>
      </p:sp>
    </p:spTree>
    <p:extLst>
      <p:ext uri="{BB962C8B-B14F-4D97-AF65-F5344CB8AC3E}">
        <p14:creationId xmlns:p14="http://schemas.microsoft.com/office/powerpoint/2010/main" val="182703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SANDY</a:t>
            </a:r>
          </a:p>
          <a:p>
            <a:r>
              <a:rPr lang="en-US" dirty="0"/>
              <a:t>Here will give you an overview of the steps you need to take prior to starting your application.  However, Kevin Farrell, will go into more detail and demonstrate this information later today.</a:t>
            </a:r>
          </a:p>
          <a:p>
            <a:endParaRPr lang="en-US" dirty="0"/>
          </a:p>
          <a:p>
            <a:pPr marL="854075" indent="-571500">
              <a:buFont typeface="Arial" panose="020B0604020202020204" pitchFamily="34" charset="0"/>
              <a:buChar char="•"/>
            </a:pPr>
            <a:r>
              <a:rPr lang="en-US" sz="1200" dirty="0">
                <a:solidFill>
                  <a:srgbClr val="C00000"/>
                </a:solidFill>
                <a:latin typeface="+mn-lt"/>
                <a:ea typeface="+mn-ea"/>
                <a:cs typeface="+mn-cs"/>
              </a:rPr>
              <a:t>First, you will need an NCID.  Go to either </a:t>
            </a:r>
            <a:r>
              <a:rPr lang="en-US" sz="1200" dirty="0" err="1">
                <a:solidFill>
                  <a:srgbClr val="C00000"/>
                </a:solidFill>
                <a:latin typeface="+mn-lt"/>
                <a:ea typeface="+mn-ea"/>
                <a:cs typeface="+mn-cs"/>
              </a:rPr>
              <a:t>myncid</a:t>
            </a:r>
            <a:r>
              <a:rPr lang="en-US" sz="1200" dirty="0">
                <a:solidFill>
                  <a:srgbClr val="C00000"/>
                </a:solidFill>
                <a:latin typeface="+mn-lt"/>
                <a:ea typeface="+mn-ea"/>
                <a:cs typeface="+mn-cs"/>
              </a:rPr>
              <a:t> or ncid.gov depending on whether you are an individual outside of state government or an existing employee state government.</a:t>
            </a:r>
          </a:p>
          <a:p>
            <a:pPr marL="854075" indent="-571500">
              <a:buFont typeface="Arial" panose="020B0604020202020204" pitchFamily="34" charset="0"/>
              <a:buChar char="•"/>
            </a:pPr>
            <a:r>
              <a:rPr lang="en-US" sz="1200" dirty="0">
                <a:solidFill>
                  <a:srgbClr val="C00000"/>
                </a:solidFill>
                <a:latin typeface="+mn-lt"/>
                <a:ea typeface="+mn-ea"/>
                <a:cs typeface="+mn-cs"/>
              </a:rPr>
              <a:t>Then, you will need access to the GCC grants management platform EBS in order to create or review an application, or to manage or view an existing awarded grant, </a:t>
            </a:r>
          </a:p>
          <a:p>
            <a:pPr marL="854075" indent="-571500">
              <a:buFont typeface="Arial" panose="020B0604020202020204" pitchFamily="34" charset="0"/>
              <a:buChar char="•"/>
            </a:pPr>
            <a:r>
              <a:rPr lang="en-US" sz="1200" dirty="0">
                <a:solidFill>
                  <a:srgbClr val="C00000"/>
                </a:solidFill>
                <a:latin typeface="+mn-lt"/>
                <a:ea typeface="+mn-ea"/>
                <a:cs typeface="+mn-cs"/>
              </a:rPr>
              <a:t>Use Google Chrome to access the online EBS External Access Request Form. </a:t>
            </a:r>
          </a:p>
          <a:p>
            <a:pPr marL="854075" indent="-571500">
              <a:buFont typeface="Arial" panose="020B0604020202020204" pitchFamily="34" charset="0"/>
              <a:buChar char="•"/>
            </a:pPr>
            <a:r>
              <a:rPr lang="en-US" sz="1200" dirty="0">
                <a:solidFill>
                  <a:srgbClr val="C00000"/>
                </a:solidFill>
                <a:latin typeface="+mn-lt"/>
                <a:ea typeface="+mn-ea"/>
                <a:cs typeface="+mn-cs"/>
              </a:rPr>
              <a:t>Provide the details required by the form and submit it.</a:t>
            </a:r>
          </a:p>
          <a:p>
            <a:pPr marL="854075" indent="-571500">
              <a:buFont typeface="Arial" panose="020B0604020202020204" pitchFamily="34" charset="0"/>
              <a:buChar char="•"/>
            </a:pPr>
            <a:r>
              <a:rPr lang="en-US" sz="1200" dirty="0">
                <a:solidFill>
                  <a:srgbClr val="C00000"/>
                </a:solidFill>
                <a:latin typeface="+mn-lt"/>
                <a:ea typeface="+mn-ea"/>
                <a:cs typeface="+mn-cs"/>
              </a:rPr>
              <a:t>Your authorization for access will be processed over the next 48 business hours.</a:t>
            </a:r>
          </a:p>
          <a:p>
            <a:pPr marL="854075" indent="-571500">
              <a:buFont typeface="Arial" panose="020B0604020202020204" pitchFamily="34" charset="0"/>
              <a:buChar char="•"/>
            </a:pPr>
            <a:r>
              <a:rPr lang="en-US" sz="1200" dirty="0">
                <a:solidFill>
                  <a:srgbClr val="C00000"/>
                </a:solidFill>
                <a:latin typeface="+mn-lt"/>
                <a:ea typeface="+mn-ea"/>
                <a:cs typeface="+mn-cs"/>
              </a:rPr>
              <a:t>If approved, you will receive a “WELCOME TO THE GCC ENTERPRISE BUSINESS SYTEM” email.  This email will come from the email address: sapacct@ncdot.gov. Please check to ensure that it has not gone to your spam folder.</a:t>
            </a:r>
            <a:endParaRPr lang="en-US" sz="1200" b="1" dirty="0">
              <a:solidFill>
                <a:srgbClr val="C00000"/>
              </a:solidFill>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a:t>
            </a:fld>
            <a:endParaRPr lang="en-US"/>
          </a:p>
        </p:txBody>
      </p:sp>
    </p:spTree>
    <p:extLst>
      <p:ext uri="{BB962C8B-B14F-4D97-AF65-F5344CB8AC3E}">
        <p14:creationId xmlns:p14="http://schemas.microsoft.com/office/powerpoint/2010/main" val="2090192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1"/>
                </a:solidFill>
              </a:rPr>
              <a:t>NAVIN</a:t>
            </a:r>
          </a:p>
          <a:p>
            <a:endParaRPr lang="en-US" b="1" dirty="0">
              <a:solidFill>
                <a:schemeClr val="accent1"/>
              </a:solidFill>
            </a:endParaRPr>
          </a:p>
          <a:p>
            <a:r>
              <a:rPr lang="en-US" i="0" dirty="0"/>
              <a:t>This next section will give you some basic instructions and helpful tips as you are completing the budget section of your application. </a:t>
            </a:r>
          </a:p>
        </p:txBody>
      </p:sp>
      <p:sp>
        <p:nvSpPr>
          <p:cNvPr id="4" name="Slide Number Placeholder 3"/>
          <p:cNvSpPr>
            <a:spLocks noGrp="1"/>
          </p:cNvSpPr>
          <p:nvPr>
            <p:ph type="sldNum" sz="quarter" idx="5"/>
          </p:nvPr>
        </p:nvSpPr>
        <p:spPr/>
        <p:txBody>
          <a:bodyPr/>
          <a:lstStyle/>
          <a:p>
            <a:fld id="{09107CC0-7FDF-41A2-B062-359C52C6902B}" type="slidenum">
              <a:rPr lang="en-US" smtClean="0"/>
              <a:t>6</a:t>
            </a:fld>
            <a:endParaRPr lang="en-US"/>
          </a:p>
        </p:txBody>
      </p:sp>
    </p:spTree>
    <p:extLst>
      <p:ext uri="{BB962C8B-B14F-4D97-AF65-F5344CB8AC3E}">
        <p14:creationId xmlns:p14="http://schemas.microsoft.com/office/powerpoint/2010/main" val="318117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SANDY</a:t>
            </a:r>
          </a:p>
          <a:p>
            <a:pPr marL="174708" indent="-174708">
              <a:buFont typeface="Arial" panose="020B0604020202020204" pitchFamily="34" charset="0"/>
              <a:buChar char="•"/>
            </a:pPr>
            <a:endParaRPr lang="en-US" b="1" dirty="0"/>
          </a:p>
          <a:p>
            <a:pPr marL="174708" indent="-174708">
              <a:buFont typeface="Arial" panose="020B0604020202020204" pitchFamily="34" charset="0"/>
              <a:buChar char="•"/>
            </a:pPr>
            <a:r>
              <a:rPr lang="en-US" b="1" dirty="0"/>
              <a:t>Read slide</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a:t>
            </a:fld>
            <a:endParaRPr lang="en-US"/>
          </a:p>
        </p:txBody>
      </p:sp>
    </p:spTree>
    <p:extLst>
      <p:ext uri="{BB962C8B-B14F-4D97-AF65-F5344CB8AC3E}">
        <p14:creationId xmlns:p14="http://schemas.microsoft.com/office/powerpoint/2010/main" val="21970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SANDY</a:t>
            </a:r>
          </a:p>
          <a:p>
            <a:endParaRPr lang="en-US" dirty="0"/>
          </a:p>
          <a:p>
            <a:r>
              <a:rPr lang="en-US" dirty="0"/>
              <a:t>Note that EBS now contains a field inside of each budget line called “Detailed Description” as shown in the red circle here.</a:t>
            </a:r>
          </a:p>
          <a:p>
            <a:endParaRPr lang="en-US" dirty="0"/>
          </a:p>
          <a:p>
            <a:r>
              <a:rPr lang="en-US" dirty="0"/>
              <a:t>Here, in the Detailed Description field, show calculations such as the number of travelers times the number of nights times the cost per night for lodging.  Another example would be to provide the employee’s full salary times the percentage of time spent on the project showing how you got the the salary amount for a position.</a:t>
            </a:r>
          </a:p>
          <a:p>
            <a:endParaRPr lang="en-US" dirty="0"/>
          </a:p>
          <a:p>
            <a:r>
              <a:rPr lang="en-US" dirty="0"/>
              <a:t>Also, here enter any additional details to describe the item that may have not fit in the narrative sections of the application.</a:t>
            </a:r>
          </a:p>
          <a:p>
            <a:endParaRPr lang="en-US" dirty="0"/>
          </a:p>
          <a:p>
            <a:r>
              <a:rPr lang="en-US" dirty="0"/>
              <a:t>This is important.</a:t>
            </a:r>
          </a:p>
          <a:p>
            <a:endParaRPr lang="en-US" dirty="0"/>
          </a:p>
          <a:p>
            <a:r>
              <a:rPr lang="en-US" dirty="0"/>
              <a:t>What we often see is that subrecipients enter a budget line name and that is all, such as a “</a:t>
            </a:r>
            <a:r>
              <a:rPr lang="en-US" dirty="0" err="1"/>
              <a:t>magnatometer</a:t>
            </a:r>
            <a:r>
              <a:rPr lang="en-US" dirty="0"/>
              <a:t>”.</a:t>
            </a:r>
          </a:p>
          <a:p>
            <a:endParaRPr lang="en-US" dirty="0"/>
          </a:p>
          <a:p>
            <a:r>
              <a:rPr lang="en-US" dirty="0"/>
              <a:t>Staff may need additional details about what a </a:t>
            </a:r>
            <a:r>
              <a:rPr lang="en-US" dirty="0" err="1"/>
              <a:t>magnatometer</a:t>
            </a:r>
            <a:r>
              <a:rPr lang="en-US" dirty="0"/>
              <a:t> is, why it’s necessary to the project and what portion or percentage of this item is being paid for by the grant.  Please put this detailed information here.  This will save you a lot of work later if your project is funded.  If you don’t put this information here, staff will be required to get these details later and that require more work for you later and will slow down the award process. </a:t>
            </a:r>
          </a:p>
          <a:p>
            <a:endParaRPr lang="en-US" dirty="0"/>
          </a:p>
          <a:p>
            <a:endParaRPr lang="en-US" dirty="0"/>
          </a:p>
        </p:txBody>
      </p:sp>
      <p:sp>
        <p:nvSpPr>
          <p:cNvPr id="5" name="Slide Number Placeholder 4"/>
          <p:cNvSpPr>
            <a:spLocks noGrp="1"/>
          </p:cNvSpPr>
          <p:nvPr>
            <p:ph type="sldNum" sz="quarter" idx="5"/>
          </p:nvPr>
        </p:nvSpPr>
        <p:spPr/>
        <p:txBody>
          <a:bodyPr/>
          <a:lstStyle/>
          <a:p>
            <a:fld id="{09107CC0-7FDF-41A2-B062-359C52C6902B}" type="slidenum">
              <a:rPr lang="en-US" smtClean="0"/>
              <a:t>8</a:t>
            </a:fld>
            <a:endParaRPr lang="en-US"/>
          </a:p>
        </p:txBody>
      </p:sp>
    </p:spTree>
    <p:extLst>
      <p:ext uri="{BB962C8B-B14F-4D97-AF65-F5344CB8AC3E}">
        <p14:creationId xmlns:p14="http://schemas.microsoft.com/office/powerpoint/2010/main" val="3571152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SANDY</a:t>
            </a:r>
          </a:p>
          <a:p>
            <a:r>
              <a:rPr lang="en-US" dirty="0"/>
              <a:t>Now we will take a deeper dive into budget categories.</a:t>
            </a:r>
          </a:p>
        </p:txBody>
      </p:sp>
      <p:sp>
        <p:nvSpPr>
          <p:cNvPr id="5" name="Slide Number Placeholder 4"/>
          <p:cNvSpPr>
            <a:spLocks noGrp="1"/>
          </p:cNvSpPr>
          <p:nvPr>
            <p:ph type="sldNum" sz="quarter" idx="5"/>
          </p:nvPr>
        </p:nvSpPr>
        <p:spPr/>
        <p:txBody>
          <a:bodyPr/>
          <a:lstStyle/>
          <a:p>
            <a:fld id="{09107CC0-7FDF-41A2-B062-359C52C6902B}" type="slidenum">
              <a:rPr lang="en-US" smtClean="0"/>
              <a:t>9</a:t>
            </a:fld>
            <a:endParaRPr lang="en-US"/>
          </a:p>
        </p:txBody>
      </p:sp>
    </p:spTree>
    <p:extLst>
      <p:ext uri="{BB962C8B-B14F-4D97-AF65-F5344CB8AC3E}">
        <p14:creationId xmlns:p14="http://schemas.microsoft.com/office/powerpoint/2010/main" val="761872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bg1"/>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r>
              <a:rPr lang="en-US"/>
              <a:t>October 12, 2022</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a:t>NC Governor's Crime Commission</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17D969-FAF6-4667-9EED-A6C98B22320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r>
              <a:rPr lang="en-US"/>
              <a:t>October 12, 2022</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r>
              <a:rPr lang="en-US"/>
              <a:t>NC Governor's Crime Commission</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ternat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r>
              <a:rPr lang="en-US"/>
              <a:t>October 12, 2022</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r>
              <a:rPr lang="en-US"/>
              <a:t>NC Governor's Crime Commission</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tx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205285446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October 12, 2022</a:t>
            </a:r>
          </a:p>
        </p:txBody>
      </p:sp>
      <p:sp>
        <p:nvSpPr>
          <p:cNvPr id="3" name="Footer Placeholder 2"/>
          <p:cNvSpPr>
            <a:spLocks noGrp="1"/>
          </p:cNvSpPr>
          <p:nvPr>
            <p:ph type="ftr" sz="quarter" idx="11"/>
          </p:nvPr>
        </p:nvSpPr>
        <p:spPr/>
        <p:txBody>
          <a:bodyPr/>
          <a:lstStyle/>
          <a:p>
            <a:r>
              <a:rPr lang="en-US"/>
              <a:t>NC Governor's Crime Commission</a:t>
            </a:r>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October 12, 2022</a:t>
            </a:r>
          </a:p>
        </p:txBody>
      </p:sp>
      <p:sp>
        <p:nvSpPr>
          <p:cNvPr id="3" name="Footer Placeholder 2"/>
          <p:cNvSpPr>
            <a:spLocks noGrp="1"/>
          </p:cNvSpPr>
          <p:nvPr>
            <p:ph type="ftr" sz="quarter" idx="11"/>
          </p:nvPr>
        </p:nvSpPr>
        <p:spPr/>
        <p:txBody>
          <a:bodyPr/>
          <a:lstStyle/>
          <a:p>
            <a:r>
              <a:rPr lang="en-US"/>
              <a:t>NC Governor's Crime Commission</a:t>
            </a:r>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extLst>
      <p:ext uri="{BB962C8B-B14F-4D97-AF65-F5344CB8AC3E}">
        <p14:creationId xmlns:p14="http://schemas.microsoft.com/office/powerpoint/2010/main" val="159205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r>
              <a:rPr lang="en-US"/>
              <a:t>October 12, 2022</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r>
              <a:rPr lang="en-US"/>
              <a:t>NC Governor's Crime Commission</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solidFill>
                  <a:srgbClr val="FFC000"/>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r>
              <a:rPr lang="en-US"/>
              <a:t>October 12, 2022</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r>
              <a:rPr lang="en-US"/>
              <a:t>NC Governor's Crime Commission</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9534538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October 12, 2022</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NC Governor's Crime Commission</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October 12, 2022</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NC Governor's Crime Commission</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4407192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October 12, 2022</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NC Governor's Crime Commission</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bg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bg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38937758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ternate 2 Pictures w/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October 12, 2022</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NC Governor's Crime Commission</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tx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tx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27637815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chemeClr val="tx1"/>
                </a:solidFill>
              </a:defRPr>
            </a:lvl1pPr>
            <a:extLst/>
          </a:lstStyle>
          <a:p>
            <a:r>
              <a:rPr lang="en-US"/>
              <a:t>October 12, 2022</a:t>
            </a:r>
            <a:endParaRPr lang="en-US" dirty="0"/>
          </a:p>
        </p:txBody>
      </p:sp>
      <p:sp>
        <p:nvSpPr>
          <p:cNvPr id="19" name="Footer Placeholder 18"/>
          <p:cNvSpPr>
            <a:spLocks noGrp="1"/>
          </p:cNvSpPr>
          <p:nvPr>
            <p:ph type="ftr" sz="quarter" idx="11"/>
          </p:nvPr>
        </p:nvSpPr>
        <p:spPr/>
        <p:txBody>
          <a:bodyPr/>
          <a:lstStyle>
            <a:lvl1pPr>
              <a:defRPr>
                <a:solidFill>
                  <a:schemeClr val="tx1"/>
                </a:solidFill>
              </a:defRPr>
            </a:lvl1pPr>
            <a:extLst/>
          </a:lstStyle>
          <a:p>
            <a:r>
              <a:rPr lang="en-US"/>
              <a:t>NC Governor's Crime Commission</a:t>
            </a:r>
            <a:endParaRPr lang="en-US" dirty="0"/>
          </a:p>
        </p:txBody>
      </p:sp>
      <p:sp>
        <p:nvSpPr>
          <p:cNvPr id="27" name="Slide Number Placeholder 2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193174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October 12, 2022</a:t>
            </a:r>
          </a:p>
        </p:txBody>
      </p:sp>
      <p:sp>
        <p:nvSpPr>
          <p:cNvPr id="5" name="Footer Placeholder 4"/>
          <p:cNvSpPr>
            <a:spLocks noGrp="1"/>
          </p:cNvSpPr>
          <p:nvPr>
            <p:ph type="ftr" sz="quarter" idx="11"/>
          </p:nvPr>
        </p:nvSpPr>
        <p:spPr/>
        <p:txBody>
          <a:bodyPr/>
          <a:lstStyle/>
          <a:p>
            <a:r>
              <a:rPr lang="en-US"/>
              <a:t>NC 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October 12, 2022</a:t>
            </a:r>
          </a:p>
        </p:txBody>
      </p:sp>
      <p:sp>
        <p:nvSpPr>
          <p:cNvPr id="5" name="Footer Placeholder 4"/>
          <p:cNvSpPr>
            <a:spLocks noGrp="1"/>
          </p:cNvSpPr>
          <p:nvPr>
            <p:ph type="ftr" sz="quarter" idx="11"/>
          </p:nvPr>
        </p:nvSpPr>
        <p:spPr/>
        <p:txBody>
          <a:bodyPr/>
          <a:lstStyle/>
          <a:p>
            <a:r>
              <a:rPr lang="en-US"/>
              <a:t>NC 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October 12, 2022</a:t>
            </a:r>
          </a:p>
        </p:txBody>
      </p:sp>
      <p:sp>
        <p:nvSpPr>
          <p:cNvPr id="5" name="Footer Placeholder 4"/>
          <p:cNvSpPr>
            <a:spLocks noGrp="1"/>
          </p:cNvSpPr>
          <p:nvPr>
            <p:ph type="ftr" sz="quarter" idx="11"/>
          </p:nvPr>
        </p:nvSpPr>
        <p:spPr/>
        <p:txBody>
          <a:bodyPr/>
          <a:lstStyle/>
          <a:p>
            <a:r>
              <a:rPr lang="en-US"/>
              <a:t>NC 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r>
              <a:rPr lang="en-US"/>
              <a:t>October 12, 2022</a:t>
            </a:r>
          </a:p>
        </p:txBody>
      </p:sp>
      <p:sp>
        <p:nvSpPr>
          <p:cNvPr id="5" name="Footer Placeholder 4"/>
          <p:cNvSpPr>
            <a:spLocks noGrp="1"/>
          </p:cNvSpPr>
          <p:nvPr>
            <p:ph type="ftr" sz="quarter" idx="11"/>
          </p:nvPr>
        </p:nvSpPr>
        <p:spPr/>
        <p:txBody>
          <a:bodyPr/>
          <a:lstStyle/>
          <a:p>
            <a:r>
              <a:rPr lang="en-US"/>
              <a:t>NC 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66072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extLst/>
          </a:lstStyle>
          <a:p>
            <a:r>
              <a:rPr lang="en-US"/>
              <a:t>October 12, 2022</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extLst/>
          </a:lstStyle>
          <a:p>
            <a:r>
              <a:rPr lang="en-US"/>
              <a:t>NC Governor's Crime Commission</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October 12, 2022</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r>
              <a:rPr lang="en-US"/>
              <a:t>NC Governor's Crime Commission</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bg2"/>
                </a:solidFill>
              </a:defRPr>
            </a:lvl1pPr>
            <a:extLst/>
          </a:lstStyle>
          <a:p>
            <a:r>
              <a:rPr kumimoji="0" lang="en-US"/>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Alternat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October 12, 2022</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r>
              <a:rPr lang="en-US"/>
              <a:t>NC Governor's Crime Commission</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Tree>
    <p:extLst>
      <p:ext uri="{BB962C8B-B14F-4D97-AF65-F5344CB8AC3E}">
        <p14:creationId xmlns:p14="http://schemas.microsoft.com/office/powerpoint/2010/main" val="26443639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r>
              <a:rPr lang="en-US"/>
              <a:t>October 12, 2022</a:t>
            </a:r>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r>
              <a:rPr lang="en-US"/>
              <a:t>NC Governor's Crime Commission</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Alternat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r>
              <a:rPr lang="en-US"/>
              <a:t>October 12, 2022</a:t>
            </a:r>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r>
              <a:rPr lang="en-US"/>
              <a:t>NC Governor's Crime Commission</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6564961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bg1"/>
                </a:solidFill>
              </a:defRPr>
            </a:lvl1pPr>
            <a:extLst/>
          </a:lstStyle>
          <a:p>
            <a:r>
              <a:rPr lang="en-US"/>
              <a:t>October 12, 2022</a:t>
            </a: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solidFill>
              </a:defRPr>
            </a:lvl1pPr>
            <a:extLst/>
          </a:lstStyle>
          <a:p>
            <a:r>
              <a:rPr lang="en-US"/>
              <a:t>NC Governor's Crime Commission</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bg1"/>
                </a:solidFill>
              </a:defRPr>
            </a:lvl1pPr>
            <a:extLst/>
          </a:lstStyle>
          <a:p>
            <a:fld id="{5217D969-FAF6-4667-9EED-A6C98B2232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75" r:id="rId5"/>
    <p:sldLayoutId id="2147483676" r:id="rId6"/>
    <p:sldLayoutId id="2147483686" r:id="rId7"/>
    <p:sldLayoutId id="2147483677" r:id="rId8"/>
    <p:sldLayoutId id="2147483687" r:id="rId9"/>
    <p:sldLayoutId id="2147483678" r:id="rId10"/>
    <p:sldLayoutId id="2147483688" r:id="rId11"/>
    <p:sldLayoutId id="2147483679" r:id="rId12"/>
    <p:sldLayoutId id="2147483689" r:id="rId13"/>
    <p:sldLayoutId id="2147483680" r:id="rId14"/>
    <p:sldLayoutId id="2147483690" r:id="rId15"/>
    <p:sldLayoutId id="2147483681" r:id="rId16"/>
    <p:sldLayoutId id="2147483691" r:id="rId17"/>
    <p:sldLayoutId id="2147483693" r:id="rId18"/>
    <p:sldLayoutId id="2147483694" r:id="rId19"/>
    <p:sldLayoutId id="2147483682" r:id="rId20"/>
    <p:sldLayoutId id="2147483683" r:id="rId2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gi-bin/retrieveECFR?gp=&amp;SID=8f5057437c8a6db9959c89d6ec53f3c7&amp;mc=true&amp;n=pt2.1.200&amp;r=PART&amp;ty=HTML#se2.1.200_143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urrent/title-2/subtitle-A/chapter-II/part-200/subpart-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osbm.nc.gov/budget/budget-manual#Sect52"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ecfr.gov/cgi-bin/retrieveECFR?gp=&amp;SID=8f5057437c8a6db9959c89d6ec53f3c7&amp;mc=true&amp;n=sp2.1.200.e&amp;r=SUBPART&amp;ty=HTML#se2.1.200_1465" TargetMode="External"/><Relationship Id="rId7" Type="http://schemas.openxmlformats.org/officeDocument/2006/relationships/hyperlink" Target="https://www.ecfr.gov/cgi-bin/text-idx?SID=c89257c12c0c918fbb6afbceb11fcb59&amp;mc=true&amp;node=pt28.2.94&amp;rgn=div5#se28.2.94_112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ecfr.gov/cgi-bin/retrieveECFR?gp=&amp;SID=8f5057437c8a6db9959c89d6ec53f3c7&amp;mc=true&amp;n=sp2.1.200.e&amp;r=SUBPART&amp;ty=HTML#se2.1.200_1447" TargetMode="External"/><Relationship Id="rId5" Type="http://schemas.openxmlformats.org/officeDocument/2006/relationships/hyperlink" Target="https://www.ecfr.gov/cgi-bin/retrieveECFR?gp=&amp;SID=8f5057437c8a6db9959c89d6ec53f3c7&amp;mc=true&amp;n=sp2.1.200.e&amp;r=SUBPART&amp;ty=HTML#se2.1.200_1436" TargetMode="External"/><Relationship Id="rId4" Type="http://schemas.openxmlformats.org/officeDocument/2006/relationships/hyperlink" Target="https://www.ecfr.gov/cgi-bin/retrieveECFR?gp=&amp;SID=8f5057437c8a6db9959c89d6ec53f3c7&amp;mc=true&amp;n=sp2.1.200.e&amp;r=SUBPART&amp;ty=HTML#se2.1.200_1452"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gi-bin/text-idx?SID=c89257c12c0c918fbb6afbceb11fcb59&amp;mc=true&amp;node=pt28.2.94&amp;rgn=div5#se28.2.94_110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dps.gov/about-dps/boards-and-commissions/governors-crime-commission/grant-forms#application"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bs.nc.gov/sap/crmacces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438400"/>
            <a:ext cx="9143999" cy="3425258"/>
          </a:xfrm>
        </p:spPr>
        <p:txBody>
          <a:bodyPr>
            <a:normAutofit/>
          </a:bodyPr>
          <a:lstStyle/>
          <a:p>
            <a:pPr algn="ctr">
              <a:spcAft>
                <a:spcPts val="3000"/>
              </a:spcAft>
            </a:pPr>
            <a:r>
              <a:rPr lang="en-US" dirty="0">
                <a:solidFill>
                  <a:srgbClr val="FFC000"/>
                </a:solidFill>
                <a:latin typeface="Arial" panose="020B0604020202020204" pitchFamily="34" charset="0"/>
              </a:rPr>
              <a:t>US Department of Justice</a:t>
            </a:r>
            <a:br>
              <a:rPr lang="en-US" dirty="0">
                <a:solidFill>
                  <a:srgbClr val="FFC000"/>
                </a:solidFill>
                <a:latin typeface="Arial" panose="020B0604020202020204" pitchFamily="34" charset="0"/>
              </a:rPr>
            </a:br>
            <a:r>
              <a:rPr lang="en-US" dirty="0">
                <a:solidFill>
                  <a:srgbClr val="FFC000"/>
                </a:solidFill>
                <a:latin typeface="Arial" panose="020B0604020202020204" pitchFamily="34" charset="0"/>
              </a:rPr>
              <a:t>Pre-award Requirements</a:t>
            </a:r>
            <a:br>
              <a:rPr lang="en-US" dirty="0">
                <a:solidFill>
                  <a:srgbClr val="FFC000"/>
                </a:solidFill>
                <a:latin typeface="Arial" panose="020B0604020202020204" pitchFamily="34" charset="0"/>
              </a:rPr>
            </a:br>
            <a:r>
              <a:rPr lang="en-US" dirty="0">
                <a:solidFill>
                  <a:srgbClr val="FFC000"/>
                </a:solidFill>
                <a:latin typeface="Arial" panose="020B0604020202020204" pitchFamily="34" charset="0"/>
              </a:rPr>
              <a:t> </a:t>
            </a:r>
            <a:br>
              <a:rPr lang="en-US" dirty="0">
                <a:solidFill>
                  <a:srgbClr val="FFC000"/>
                </a:solidFill>
                <a:latin typeface="Arial" panose="020B0604020202020204" pitchFamily="34" charset="0"/>
              </a:rPr>
            </a:br>
            <a:r>
              <a:rPr lang="en-US" sz="3300" dirty="0">
                <a:latin typeface="Arial" panose="020B0604020202020204" pitchFamily="34" charset="0"/>
              </a:rPr>
              <a:t>October 30, 2024</a:t>
            </a:r>
            <a:br>
              <a:rPr lang="en-US" sz="3300" dirty="0">
                <a:latin typeface="Arial" panose="020B0604020202020204" pitchFamily="34" charset="0"/>
              </a:rPr>
            </a:br>
            <a:r>
              <a:rPr lang="en-US" sz="3300" dirty="0">
                <a:latin typeface="Arial" panose="020B0604020202020204" pitchFamily="34" charset="0"/>
              </a:rPr>
              <a:t> </a:t>
            </a:r>
          </a:p>
        </p:txBody>
      </p:sp>
      <p:sp>
        <p:nvSpPr>
          <p:cNvPr id="7" name="Title 1">
            <a:extLst>
              <a:ext uri="{FF2B5EF4-FFF2-40B4-BE49-F238E27FC236}">
                <a16:creationId xmlns:a16="http://schemas.microsoft.com/office/drawing/2014/main" id="{F2FB3011-DA37-4F77-AE4F-E377F0F10C1A}"/>
              </a:ext>
            </a:extLst>
          </p:cNvPr>
          <p:cNvSpPr txBox="1">
            <a:spLocks/>
          </p:cNvSpPr>
          <p:nvPr/>
        </p:nvSpPr>
        <p:spPr>
          <a:xfrm>
            <a:off x="672737" y="3401784"/>
            <a:ext cx="7772400" cy="1829761"/>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bg1"/>
                </a:solidFill>
                <a:effectLst>
                  <a:outerShdw blurRad="31750" dist="25400" dir="5400000" algn="tl" rotWithShape="0">
                    <a:srgbClr val="000000">
                      <a:alpha val="25000"/>
                    </a:srgbClr>
                  </a:outerShdw>
                </a:effectLst>
                <a:latin typeface="+mj-lt"/>
                <a:ea typeface="+mj-ea"/>
                <a:cs typeface="Arial" pitchFamily="34" charset="0"/>
              </a:defRPr>
            </a:lvl1pPr>
            <a:extLst/>
          </a:lstStyle>
          <a:p>
            <a:pPr algn="ctr"/>
            <a:endParaRPr lang="en-US" b="0" dirty="0">
              <a:latin typeface="Arial" panose="020B0604020202020204" pitchFamily="34" charset="0"/>
            </a:endParaRPr>
          </a:p>
        </p:txBody>
      </p:sp>
      <p:sp>
        <p:nvSpPr>
          <p:cNvPr id="3" name="TextBox 2">
            <a:extLst>
              <a:ext uri="{FF2B5EF4-FFF2-40B4-BE49-F238E27FC236}">
                <a16:creationId xmlns:a16="http://schemas.microsoft.com/office/drawing/2014/main" id="{B3966599-88B9-4A63-A6EC-29098587E484}"/>
              </a:ext>
            </a:extLst>
          </p:cNvPr>
          <p:cNvSpPr txBox="1"/>
          <p:nvPr/>
        </p:nvSpPr>
        <p:spPr>
          <a:xfrm>
            <a:off x="304800" y="1143000"/>
            <a:ext cx="7010400" cy="369332"/>
          </a:xfrm>
          <a:prstGeom prst="rect">
            <a:avLst/>
          </a:prstGeom>
          <a:noFill/>
        </p:spPr>
        <p:txBody>
          <a:bodyPr wrap="square" rtlCol="0">
            <a:spAutoFit/>
          </a:bodyPr>
          <a:lstStyle/>
          <a:p>
            <a:r>
              <a:rPr lang="en-US" dirty="0">
                <a:solidFill>
                  <a:schemeClr val="bg1"/>
                </a:solidFill>
                <a:latin typeface="Arial" panose="020B0604020202020204" pitchFamily="34" charset="0"/>
              </a:rPr>
              <a:t>Governor’s Crime Commission - Grant Writing Workshop</a:t>
            </a:r>
            <a:endParaRPr lang="en-US" dirty="0">
              <a:solidFill>
                <a:schemeClr val="bg1"/>
              </a:solidFill>
            </a:endParaRPr>
          </a:p>
        </p:txBody>
      </p:sp>
      <p:sp>
        <p:nvSpPr>
          <p:cNvPr id="10" name="Slide Number Placeholder 9">
            <a:extLst>
              <a:ext uri="{FF2B5EF4-FFF2-40B4-BE49-F238E27FC236}">
                <a16:creationId xmlns:a16="http://schemas.microsoft.com/office/drawing/2014/main" id="{8542399C-CADF-4FE7-B5F2-77A84A533CA2}"/>
              </a:ext>
            </a:extLst>
          </p:cNvPr>
          <p:cNvSpPr>
            <a:spLocks noGrp="1"/>
          </p:cNvSpPr>
          <p:nvPr>
            <p:ph type="sldNum" sz="quarter" idx="12"/>
          </p:nvPr>
        </p:nvSpPr>
        <p:spPr/>
        <p:txBody>
          <a:bodyPr/>
          <a:lstStyle/>
          <a:p>
            <a:fld id="{5217D969-FAF6-4667-9EED-A6C98B22320E}" type="slidenum">
              <a:rPr lang="en-US" smtClean="0"/>
              <a:t>1</a:t>
            </a:fld>
            <a:endParaRPr lang="en-US" dirty="0"/>
          </a:p>
        </p:txBody>
      </p:sp>
    </p:spTree>
    <p:extLst>
      <p:ext uri="{BB962C8B-B14F-4D97-AF65-F5344CB8AC3E}">
        <p14:creationId xmlns:p14="http://schemas.microsoft.com/office/powerpoint/2010/main" val="290201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249B99A-83D4-41A3-9668-26663D340E69}"/>
              </a:ext>
            </a:extLst>
          </p:cNvPr>
          <p:cNvSpPr/>
          <p:nvPr/>
        </p:nvSpPr>
        <p:spPr>
          <a:xfrm>
            <a:off x="-66393" y="1138535"/>
            <a:ext cx="3156570"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Personnel:</a:t>
            </a:r>
          </a:p>
        </p:txBody>
      </p:sp>
      <p:sp>
        <p:nvSpPr>
          <p:cNvPr id="13" name="TextBox 12">
            <a:extLst>
              <a:ext uri="{FF2B5EF4-FFF2-40B4-BE49-F238E27FC236}">
                <a16:creationId xmlns:a16="http://schemas.microsoft.com/office/drawing/2014/main" id="{16818275-2479-4AC8-B895-74950FAC6D7D}"/>
              </a:ext>
            </a:extLst>
          </p:cNvPr>
          <p:cNvSpPr txBox="1"/>
          <p:nvPr/>
        </p:nvSpPr>
        <p:spPr>
          <a:xfrm>
            <a:off x="0" y="1932436"/>
            <a:ext cx="8634571" cy="923330"/>
          </a:xfrm>
          <a:prstGeom prst="rect">
            <a:avLst/>
          </a:prstGeom>
          <a:noFill/>
        </p:spPr>
        <p:txBody>
          <a:bodyPr wrap="square" rtlCol="0">
            <a:spAutoFit/>
          </a:bodyPr>
          <a:lstStyle/>
          <a:p>
            <a:r>
              <a:rPr lang="en-US" dirty="0"/>
              <a:t>Personnel costs must be “supported by a system of internal controls which provide reasonable assurance that the charges are accurate, allowable and properly allocated” and “based on records that accurately reflect the work performed.” See </a:t>
            </a:r>
            <a:r>
              <a:rPr lang="en-US" u="sng" dirty="0">
                <a:hlinkClick r:id="rId3"/>
              </a:rPr>
              <a:t>2 C.F.R. 200.430</a:t>
            </a:r>
            <a:r>
              <a:rPr lang="en-US" dirty="0"/>
              <a:t>.</a:t>
            </a:r>
          </a:p>
        </p:txBody>
      </p:sp>
      <p:grpSp>
        <p:nvGrpSpPr>
          <p:cNvPr id="30" name="Group 29">
            <a:extLst>
              <a:ext uri="{FF2B5EF4-FFF2-40B4-BE49-F238E27FC236}">
                <a16:creationId xmlns:a16="http://schemas.microsoft.com/office/drawing/2014/main" id="{BA3F3D44-37D9-4439-A4E5-7B2503275AFD}"/>
              </a:ext>
            </a:extLst>
          </p:cNvPr>
          <p:cNvGrpSpPr/>
          <p:nvPr/>
        </p:nvGrpSpPr>
        <p:grpSpPr>
          <a:xfrm>
            <a:off x="457200" y="3492688"/>
            <a:ext cx="2741469" cy="2496151"/>
            <a:chOff x="2749196" y="3631107"/>
            <a:chExt cx="2741469" cy="2496151"/>
          </a:xfrm>
        </p:grpSpPr>
        <p:sp>
          <p:nvSpPr>
            <p:cNvPr id="16" name="Partial Circle 15">
              <a:extLst>
                <a:ext uri="{FF2B5EF4-FFF2-40B4-BE49-F238E27FC236}">
                  <a16:creationId xmlns:a16="http://schemas.microsoft.com/office/drawing/2014/main" id="{00F62E47-BF87-472C-A21A-4B910F812C72}"/>
                </a:ext>
              </a:extLst>
            </p:cNvPr>
            <p:cNvSpPr/>
            <p:nvPr/>
          </p:nvSpPr>
          <p:spPr>
            <a:xfrm>
              <a:off x="2785056" y="3752504"/>
              <a:ext cx="2705609" cy="2334458"/>
            </a:xfrm>
            <a:prstGeom prst="pie">
              <a:avLst>
                <a:gd name="adj1" fmla="val 19234789"/>
                <a:gd name="adj2" fmla="val 7350037"/>
              </a:avLst>
            </a:prstGeom>
            <a:solidFill>
              <a:schemeClr val="accent4">
                <a:lumMod val="50000"/>
              </a:schemeClr>
            </a:solidFill>
            <a:ln cap="rnd">
              <a:noFill/>
            </a:ln>
            <a:effectLst>
              <a:outerShdw blurRad="50800" dist="50800" dir="5400000" sx="1000" sy="1000" algn="ctr" rotWithShape="0">
                <a:srgbClr val="36EA3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bg1"/>
                  </a:solidFill>
                </a:rPr>
                <a:t>               30%</a:t>
              </a:r>
            </a:p>
            <a:p>
              <a:pPr algn="ctr"/>
              <a:endParaRPr lang="en-US" dirty="0">
                <a:solidFill>
                  <a:schemeClr val="tx1"/>
                </a:solidFill>
              </a:endParaRPr>
            </a:p>
          </p:txBody>
        </p:sp>
        <p:sp>
          <p:nvSpPr>
            <p:cNvPr id="17" name="Partial Circle 16">
              <a:extLst>
                <a:ext uri="{FF2B5EF4-FFF2-40B4-BE49-F238E27FC236}">
                  <a16:creationId xmlns:a16="http://schemas.microsoft.com/office/drawing/2014/main" id="{801A98B1-E70C-4871-B2CC-9E9A3111C454}"/>
                </a:ext>
              </a:extLst>
            </p:cNvPr>
            <p:cNvSpPr/>
            <p:nvPr/>
          </p:nvSpPr>
          <p:spPr>
            <a:xfrm rot="19446555">
              <a:off x="2830344" y="3646288"/>
              <a:ext cx="2462069" cy="2376739"/>
            </a:xfrm>
            <a:prstGeom prst="pie">
              <a:avLst>
                <a:gd name="adj1" fmla="val 16122956"/>
                <a:gd name="adj2" fmla="val 19649283"/>
              </a:avLst>
            </a:prstGeom>
            <a:solidFill>
              <a:schemeClr val="accent1">
                <a:lumMod val="60000"/>
                <a:lumOff val="40000"/>
              </a:schemeClr>
            </a:solidFill>
            <a:ln cap="rnd">
              <a:noFill/>
            </a:ln>
            <a:effectLst>
              <a:outerShdw blurRad="50800" dist="50800" dir="5400000" sx="1000" sy="1000" algn="ctr" rotWithShape="0">
                <a:srgbClr val="36EA3A"/>
              </a:outerShdw>
            </a:effectLst>
          </p:spPr>
          <p:style>
            <a:lnRef idx="2">
              <a:schemeClr val="accent1">
                <a:shade val="50000"/>
              </a:schemeClr>
            </a:lnRef>
            <a:fillRef idx="1">
              <a:schemeClr val="accent1"/>
            </a:fillRef>
            <a:effectRef idx="0">
              <a:schemeClr val="accent1"/>
            </a:effectRef>
            <a:fontRef idx="minor">
              <a:schemeClr val="lt1"/>
            </a:fontRef>
          </p:style>
          <p:txBody>
            <a:bodyPr lIns="0" rIns="914400" rtlCol="0" anchor="t" anchorCtr="0">
              <a:noAutofit/>
            </a:bodyPr>
            <a:lstStyle/>
            <a:p>
              <a:endParaRPr lang="en-US" dirty="0">
                <a:solidFill>
                  <a:srgbClr val="0070C0"/>
                </a:solidFill>
              </a:endParaRPr>
            </a:p>
          </p:txBody>
        </p:sp>
        <p:sp>
          <p:nvSpPr>
            <p:cNvPr id="18" name="Partial Circle 17">
              <a:extLst>
                <a:ext uri="{FF2B5EF4-FFF2-40B4-BE49-F238E27FC236}">
                  <a16:creationId xmlns:a16="http://schemas.microsoft.com/office/drawing/2014/main" id="{34E6ABCE-6FBE-4F7B-8C90-321CB1EEFF6F}"/>
                </a:ext>
              </a:extLst>
            </p:cNvPr>
            <p:cNvSpPr/>
            <p:nvPr/>
          </p:nvSpPr>
          <p:spPr>
            <a:xfrm rot="12284497">
              <a:off x="2749196" y="3812674"/>
              <a:ext cx="2624365" cy="2261000"/>
            </a:xfrm>
            <a:prstGeom prst="pie">
              <a:avLst>
                <a:gd name="adj1" fmla="val 16753827"/>
                <a:gd name="adj2" fmla="val 19477449"/>
              </a:avLst>
            </a:prstGeom>
            <a:solidFill>
              <a:schemeClr val="accent1">
                <a:lumMod val="40000"/>
                <a:lumOff val="60000"/>
              </a:schemeClr>
            </a:solidFill>
            <a:ln cap="rnd">
              <a:noFill/>
            </a:ln>
            <a:effectLst>
              <a:outerShdw blurRad="50800" dist="50800" dir="5400000" sx="1000" sy="1000" algn="ctr" rotWithShape="0">
                <a:srgbClr val="36EA3A"/>
              </a:outerShdw>
            </a:effectLst>
          </p:spPr>
          <p:style>
            <a:lnRef idx="2">
              <a:schemeClr val="accent1">
                <a:shade val="50000"/>
              </a:schemeClr>
            </a:lnRef>
            <a:fillRef idx="1">
              <a:schemeClr val="accent1"/>
            </a:fillRef>
            <a:effectRef idx="0">
              <a:schemeClr val="accent1"/>
            </a:effectRef>
            <a:fontRef idx="minor">
              <a:schemeClr val="lt1"/>
            </a:fontRef>
          </p:style>
          <p:txBody>
            <a:bodyPr lIns="0" rIns="914400" rtlCol="0" anchor="t" anchorCtr="0">
              <a:noAutofit/>
            </a:bodyPr>
            <a:lstStyle/>
            <a:p>
              <a:endParaRPr lang="en-US" dirty="0">
                <a:solidFill>
                  <a:srgbClr val="0070C0"/>
                </a:solidFill>
              </a:endParaRPr>
            </a:p>
          </p:txBody>
        </p:sp>
        <p:sp>
          <p:nvSpPr>
            <p:cNvPr id="19" name="Partial Circle 18">
              <a:extLst>
                <a:ext uri="{FF2B5EF4-FFF2-40B4-BE49-F238E27FC236}">
                  <a16:creationId xmlns:a16="http://schemas.microsoft.com/office/drawing/2014/main" id="{CFF26697-CA10-405A-A4C5-0EB920A3BFCE}"/>
                </a:ext>
              </a:extLst>
            </p:cNvPr>
            <p:cNvSpPr/>
            <p:nvPr/>
          </p:nvSpPr>
          <p:spPr>
            <a:xfrm rot="15819910">
              <a:off x="2790251" y="3660232"/>
              <a:ext cx="2474769" cy="2459284"/>
            </a:xfrm>
            <a:prstGeom prst="pie">
              <a:avLst>
                <a:gd name="adj1" fmla="val 15975339"/>
                <a:gd name="adj2" fmla="val 19616423"/>
              </a:avLst>
            </a:prstGeom>
            <a:solidFill>
              <a:schemeClr val="accent3">
                <a:lumMod val="75000"/>
              </a:schemeClr>
            </a:solidFill>
            <a:ln cap="rnd">
              <a:noFill/>
            </a:ln>
            <a:effectLst>
              <a:outerShdw blurRad="50800" dist="50800" dir="5400000" sx="1000" sy="1000" algn="ctr" rotWithShape="0">
                <a:srgbClr val="36EA3A"/>
              </a:outerShdw>
            </a:effectLst>
          </p:spPr>
          <p:style>
            <a:lnRef idx="2">
              <a:schemeClr val="accent1">
                <a:shade val="50000"/>
              </a:schemeClr>
            </a:lnRef>
            <a:fillRef idx="1">
              <a:schemeClr val="accent1"/>
            </a:fillRef>
            <a:effectRef idx="0">
              <a:schemeClr val="accent1"/>
            </a:effectRef>
            <a:fontRef idx="minor">
              <a:schemeClr val="lt1"/>
            </a:fontRef>
          </p:style>
          <p:txBody>
            <a:bodyPr lIns="0" rIns="914400" rtlCol="0" anchor="t" anchorCtr="0">
              <a:noAutofit/>
            </a:bodyPr>
            <a:lstStyle/>
            <a:p>
              <a:endParaRPr lang="en-US" dirty="0">
                <a:solidFill>
                  <a:srgbClr val="0070C0"/>
                </a:solidFill>
              </a:endParaRPr>
            </a:p>
          </p:txBody>
        </p:sp>
        <p:sp>
          <p:nvSpPr>
            <p:cNvPr id="21" name="Partial Circle 20">
              <a:extLst>
                <a:ext uri="{FF2B5EF4-FFF2-40B4-BE49-F238E27FC236}">
                  <a16:creationId xmlns:a16="http://schemas.microsoft.com/office/drawing/2014/main" id="{B84D361C-5DD3-49FC-884A-1C18D530EE76}"/>
                </a:ext>
              </a:extLst>
            </p:cNvPr>
            <p:cNvSpPr/>
            <p:nvPr/>
          </p:nvSpPr>
          <p:spPr>
            <a:xfrm rot="652974">
              <a:off x="2874737" y="3631107"/>
              <a:ext cx="2553776" cy="2422962"/>
            </a:xfrm>
            <a:prstGeom prst="pie">
              <a:avLst>
                <a:gd name="adj1" fmla="val 16753827"/>
                <a:gd name="adj2" fmla="val 18412416"/>
              </a:avLst>
            </a:prstGeom>
            <a:solidFill>
              <a:schemeClr val="accent1"/>
            </a:solidFill>
            <a:ln cap="rnd">
              <a:noFill/>
            </a:ln>
            <a:effectLst>
              <a:outerShdw blurRad="50800" dist="50800" dir="5400000" sx="1000" sy="1000" algn="ctr" rotWithShape="0">
                <a:srgbClr val="36EA3A"/>
              </a:outerShdw>
            </a:effectLst>
          </p:spPr>
          <p:style>
            <a:lnRef idx="2">
              <a:schemeClr val="accent1">
                <a:shade val="50000"/>
              </a:schemeClr>
            </a:lnRef>
            <a:fillRef idx="1">
              <a:schemeClr val="accent1"/>
            </a:fillRef>
            <a:effectRef idx="0">
              <a:schemeClr val="accent1"/>
            </a:effectRef>
            <a:fontRef idx="minor">
              <a:schemeClr val="lt1"/>
            </a:fontRef>
          </p:style>
          <p:txBody>
            <a:bodyPr lIns="0" rIns="914400" rtlCol="0" anchor="t" anchorCtr="0">
              <a:noAutofit/>
            </a:bodyPr>
            <a:lstStyle/>
            <a:p>
              <a:endParaRPr lang="en-US" dirty="0">
                <a:solidFill>
                  <a:srgbClr val="0070C0"/>
                </a:solidFill>
              </a:endParaRPr>
            </a:p>
          </p:txBody>
        </p:sp>
        <p:sp>
          <p:nvSpPr>
            <p:cNvPr id="26" name="Rectangle 25">
              <a:extLst>
                <a:ext uri="{FF2B5EF4-FFF2-40B4-BE49-F238E27FC236}">
                  <a16:creationId xmlns:a16="http://schemas.microsoft.com/office/drawing/2014/main" id="{AA601D2A-F0DC-426A-8AC4-DDE24E0AD46F}"/>
                </a:ext>
              </a:extLst>
            </p:cNvPr>
            <p:cNvSpPr/>
            <p:nvPr/>
          </p:nvSpPr>
          <p:spPr>
            <a:xfrm>
              <a:off x="3090176" y="5181600"/>
              <a:ext cx="583814" cy="369332"/>
            </a:xfrm>
            <a:prstGeom prst="rect">
              <a:avLst/>
            </a:prstGeom>
            <a:noFill/>
          </p:spPr>
          <p:txBody>
            <a:bodyPr wrap="none" lIns="91440" tIns="45720" rIns="91440" bIns="45720">
              <a:spAutoFit/>
            </a:bodyPr>
            <a:lstStyle/>
            <a:p>
              <a:pPr algn="ctr"/>
              <a:r>
                <a:rPr lang="en-US" dirty="0">
                  <a:ln w="0"/>
                  <a:solidFill>
                    <a:schemeClr val="bg1"/>
                  </a:solidFill>
                  <a:effectLst>
                    <a:outerShdw blurRad="38100" dist="19050" dir="2700000" algn="tl" rotWithShape="0">
                      <a:schemeClr val="dk1">
                        <a:alpha val="40000"/>
                      </a:schemeClr>
                    </a:outerShdw>
                  </a:effectLst>
                </a:rPr>
                <a:t>1</a:t>
              </a:r>
              <a:r>
                <a:rPr lang="en-US" b="0" cap="none" spc="0" dirty="0">
                  <a:ln w="0"/>
                  <a:solidFill>
                    <a:schemeClr val="bg1"/>
                  </a:solidFill>
                  <a:effectLst>
                    <a:outerShdw blurRad="38100" dist="19050" dir="2700000" algn="tl" rotWithShape="0">
                      <a:schemeClr val="dk1">
                        <a:alpha val="40000"/>
                      </a:schemeClr>
                    </a:outerShdw>
                  </a:effectLst>
                </a:rPr>
                <a:t>5%</a:t>
              </a:r>
            </a:p>
          </p:txBody>
        </p:sp>
        <p:sp>
          <p:nvSpPr>
            <p:cNvPr id="27" name="Rectangle 26">
              <a:extLst>
                <a:ext uri="{FF2B5EF4-FFF2-40B4-BE49-F238E27FC236}">
                  <a16:creationId xmlns:a16="http://schemas.microsoft.com/office/drawing/2014/main" id="{D90F715D-DB71-4CED-8699-19C72A41260F}"/>
                </a:ext>
              </a:extLst>
            </p:cNvPr>
            <p:cNvSpPr/>
            <p:nvPr/>
          </p:nvSpPr>
          <p:spPr>
            <a:xfrm>
              <a:off x="4424092" y="3834017"/>
              <a:ext cx="583814" cy="369332"/>
            </a:xfrm>
            <a:prstGeom prst="rect">
              <a:avLst/>
            </a:prstGeom>
            <a:noFill/>
          </p:spPr>
          <p:txBody>
            <a:bodyPr wrap="none" lIns="91440" tIns="45720" rIns="91440" bIns="45720">
              <a:spAutoFit/>
            </a:bodyPr>
            <a:lstStyle/>
            <a:p>
              <a:pPr algn="ctr"/>
              <a:r>
                <a:rPr lang="en-US" dirty="0">
                  <a:ln w="0"/>
                  <a:solidFill>
                    <a:schemeClr val="bg1"/>
                  </a:solidFill>
                  <a:effectLst>
                    <a:outerShdw blurRad="38100" dist="19050" dir="2700000" algn="tl" rotWithShape="0">
                      <a:schemeClr val="dk1">
                        <a:alpha val="40000"/>
                      </a:schemeClr>
                    </a:outerShdw>
                  </a:effectLst>
                </a:rPr>
                <a:t>10</a:t>
              </a:r>
              <a:r>
                <a:rPr lang="en-US" b="0" cap="none" spc="0" dirty="0">
                  <a:ln w="0"/>
                  <a:solidFill>
                    <a:schemeClr val="bg1"/>
                  </a:solidFill>
                  <a:effectLst>
                    <a:outerShdw blurRad="38100" dist="19050" dir="2700000" algn="tl" rotWithShape="0">
                      <a:schemeClr val="dk1">
                        <a:alpha val="40000"/>
                      </a:schemeClr>
                    </a:outerShdw>
                  </a:effectLst>
                </a:rPr>
                <a:t>%</a:t>
              </a:r>
            </a:p>
          </p:txBody>
        </p:sp>
        <p:sp>
          <p:nvSpPr>
            <p:cNvPr id="28" name="Rectangle 27">
              <a:extLst>
                <a:ext uri="{FF2B5EF4-FFF2-40B4-BE49-F238E27FC236}">
                  <a16:creationId xmlns:a16="http://schemas.microsoft.com/office/drawing/2014/main" id="{0C036F48-3BA6-4750-BD77-006E6CAA2D5F}"/>
                </a:ext>
              </a:extLst>
            </p:cNvPr>
            <p:cNvSpPr/>
            <p:nvPr/>
          </p:nvSpPr>
          <p:spPr>
            <a:xfrm>
              <a:off x="3567811" y="3834017"/>
              <a:ext cx="583814" cy="369332"/>
            </a:xfrm>
            <a:prstGeom prst="rect">
              <a:avLst/>
            </a:prstGeom>
            <a:noFill/>
          </p:spPr>
          <p:txBody>
            <a:bodyPr wrap="none" lIns="91440" tIns="45720" rIns="91440" bIns="45720">
              <a:spAutoFit/>
            </a:bodyPr>
            <a:lstStyle/>
            <a:p>
              <a:pPr algn="ctr"/>
              <a:r>
                <a:rPr lang="en-US" b="0" cap="none" spc="0" dirty="0">
                  <a:ln w="0"/>
                  <a:solidFill>
                    <a:schemeClr val="bg1"/>
                  </a:solidFill>
                  <a:effectLst>
                    <a:outerShdw blurRad="38100" dist="19050" dir="2700000" algn="tl" rotWithShape="0">
                      <a:schemeClr val="dk1">
                        <a:alpha val="40000"/>
                      </a:schemeClr>
                    </a:outerShdw>
                  </a:effectLst>
                </a:rPr>
                <a:t>20%</a:t>
              </a:r>
            </a:p>
          </p:txBody>
        </p:sp>
        <p:sp>
          <p:nvSpPr>
            <p:cNvPr id="29" name="Rectangle 28">
              <a:extLst>
                <a:ext uri="{FF2B5EF4-FFF2-40B4-BE49-F238E27FC236}">
                  <a16:creationId xmlns:a16="http://schemas.microsoft.com/office/drawing/2014/main" id="{57664C39-70BC-46DF-A140-8B37355801DF}"/>
                </a:ext>
              </a:extLst>
            </p:cNvPr>
            <p:cNvSpPr/>
            <p:nvPr/>
          </p:nvSpPr>
          <p:spPr>
            <a:xfrm>
              <a:off x="2951640" y="4438829"/>
              <a:ext cx="583814" cy="369332"/>
            </a:xfrm>
            <a:prstGeom prst="rect">
              <a:avLst/>
            </a:prstGeom>
            <a:noFill/>
          </p:spPr>
          <p:txBody>
            <a:bodyPr wrap="none" lIns="91440" tIns="45720" rIns="91440" bIns="45720">
              <a:spAutoFit/>
            </a:bodyPr>
            <a:lstStyle/>
            <a:p>
              <a:pPr algn="ctr"/>
              <a:r>
                <a:rPr lang="en-US" dirty="0">
                  <a:ln w="0"/>
                  <a:solidFill>
                    <a:schemeClr val="bg1"/>
                  </a:solidFill>
                  <a:effectLst>
                    <a:outerShdw blurRad="38100" dist="19050" dir="2700000" algn="tl" rotWithShape="0">
                      <a:schemeClr val="dk1">
                        <a:alpha val="40000"/>
                      </a:schemeClr>
                    </a:outerShdw>
                  </a:effectLst>
                </a:rPr>
                <a:t>25</a:t>
              </a:r>
              <a:r>
                <a:rPr lang="en-US" b="0" cap="none" spc="0" dirty="0">
                  <a:ln w="0"/>
                  <a:solidFill>
                    <a:schemeClr val="bg1"/>
                  </a:solidFill>
                  <a:effectLst>
                    <a:outerShdw blurRad="38100" dist="19050" dir="2700000" algn="tl" rotWithShape="0">
                      <a:schemeClr val="dk1">
                        <a:alpha val="40000"/>
                      </a:schemeClr>
                    </a:outerShdw>
                  </a:effectLst>
                </a:rPr>
                <a:t>%</a:t>
              </a:r>
            </a:p>
          </p:txBody>
        </p:sp>
      </p:grpSp>
      <p:sp>
        <p:nvSpPr>
          <p:cNvPr id="31" name="Rectangle 30">
            <a:extLst>
              <a:ext uri="{FF2B5EF4-FFF2-40B4-BE49-F238E27FC236}">
                <a16:creationId xmlns:a16="http://schemas.microsoft.com/office/drawing/2014/main" id="{9895132D-5815-41FD-BB84-8C1FDB1EA1F4}"/>
              </a:ext>
            </a:extLst>
          </p:cNvPr>
          <p:cNvSpPr/>
          <p:nvPr/>
        </p:nvSpPr>
        <p:spPr>
          <a:xfrm>
            <a:off x="3503789" y="3134966"/>
            <a:ext cx="5263236" cy="4811574"/>
          </a:xfrm>
          <a:prstGeom prst="rect">
            <a:avLst/>
          </a:prstGeom>
          <a:noFill/>
        </p:spPr>
        <p:txBody>
          <a:bodyPr wrap="square" lIns="91440" tIns="45720" rIns="91440" bIns="45720">
            <a:spAutoFit/>
          </a:bodyPr>
          <a:lstStyle/>
          <a:p>
            <a:pPr marL="285750" indent="-285750">
              <a:buFont typeface="Arial" panose="020B0604020202020204" pitchFamily="34" charset="0"/>
              <a:buChar char="•"/>
            </a:pPr>
            <a:r>
              <a:rPr lang="en-US" sz="1700" dirty="0">
                <a:ln w="0"/>
                <a:solidFill>
                  <a:schemeClr val="accent1"/>
                </a:solidFill>
                <a:effectLst>
                  <a:outerShdw blurRad="38100" dist="25400" dir="5400000" algn="ctr" rotWithShape="0">
                    <a:srgbClr val="6E747A">
                      <a:alpha val="43000"/>
                    </a:srgbClr>
                  </a:outerShdw>
                </a:effectLst>
              </a:rPr>
              <a:t>Clear and consistent documentation is necessary per position</a:t>
            </a:r>
            <a:endParaRPr lang="en-US" sz="1700" dirty="0">
              <a:ln w="0"/>
              <a:effectLst>
                <a:outerShdw blurRad="38100" dist="25400" dir="5400000" algn="ctr" rotWithShape="0">
                  <a:srgbClr val="6E747A">
                    <a:alpha val="43000"/>
                  </a:srgbClr>
                </a:outerShdw>
              </a:effectLst>
            </a:endParaRPr>
          </a:p>
          <a:p>
            <a:pPr marL="742950" lvl="1" indent="-285750">
              <a:spcAft>
                <a:spcPts val="400"/>
              </a:spcAft>
              <a:buFont typeface="Arial" panose="020B0604020202020204" pitchFamily="34" charset="0"/>
              <a:buChar char="•"/>
            </a:pPr>
            <a:endParaRPr lang="en-US" sz="1700" dirty="0">
              <a:ln w="0"/>
              <a:effectLst>
                <a:outerShdw blurRad="38100" dist="25400" dir="5400000" algn="ctr" rotWithShape="0">
                  <a:srgbClr val="6E747A">
                    <a:alpha val="43000"/>
                  </a:srgbClr>
                </a:outerShdw>
              </a:effectLst>
            </a:endParaRPr>
          </a:p>
          <a:p>
            <a:pPr marL="742950" lvl="1" indent="-285750">
              <a:spcAft>
                <a:spcPts val="400"/>
              </a:spcAft>
              <a:buFont typeface="Arial" panose="020B0604020202020204" pitchFamily="34" charset="0"/>
              <a:buChar char="•"/>
            </a:pPr>
            <a:r>
              <a:rPr lang="en-US" sz="1700" dirty="0">
                <a:ln w="0"/>
                <a:effectLst>
                  <a:outerShdw blurRad="38100" dist="25400" dir="5400000" algn="ctr" rotWithShape="0">
                    <a:srgbClr val="6E747A">
                      <a:alpha val="43000"/>
                    </a:srgbClr>
                  </a:outerShdw>
                </a:effectLst>
              </a:rPr>
              <a:t>Pre-Award:</a:t>
            </a:r>
          </a:p>
          <a:p>
            <a:pPr marL="1200150" lvl="2" indent="-285750">
              <a:spcAft>
                <a:spcPts val="600"/>
              </a:spcAft>
              <a:buFont typeface="Arial" panose="020B0604020202020204" pitchFamily="34" charset="0"/>
              <a:buChar char="•"/>
            </a:pPr>
            <a:r>
              <a:rPr lang="en-US" sz="1700" dirty="0">
                <a:ln w="0"/>
                <a:solidFill>
                  <a:schemeClr val="accent1"/>
                </a:solidFill>
                <a:effectLst>
                  <a:outerShdw blurRad="38100" dist="25400" dir="5400000" algn="ctr" rotWithShape="0">
                    <a:srgbClr val="6E747A">
                      <a:alpha val="43000"/>
                    </a:srgbClr>
                  </a:outerShdw>
                </a:effectLst>
              </a:rPr>
              <a:t>Job Description attachments are no longer required at application</a:t>
            </a:r>
          </a:p>
          <a:p>
            <a:pPr marL="1200150" lvl="2" indent="-285750">
              <a:spcAft>
                <a:spcPts val="600"/>
              </a:spcAft>
              <a:buFont typeface="Arial" panose="020B0604020202020204" pitchFamily="34" charset="0"/>
              <a:buChar char="•"/>
            </a:pPr>
            <a:r>
              <a:rPr lang="en-US" sz="1700" dirty="0">
                <a:ln w="0"/>
                <a:solidFill>
                  <a:schemeClr val="accent1"/>
                </a:solidFill>
                <a:effectLst>
                  <a:outerShdw blurRad="38100" dist="25400" dir="5400000" algn="ctr" rotWithShape="0">
                    <a:srgbClr val="6E747A">
                      <a:alpha val="43000"/>
                    </a:srgbClr>
                  </a:outerShdw>
                </a:effectLst>
              </a:rPr>
              <a:t>100% of an executive director’s time cannot be charged to GCC </a:t>
            </a:r>
          </a:p>
          <a:p>
            <a:pPr lvl="2"/>
            <a:endParaRPr lang="en-US" sz="1700" dirty="0">
              <a:ln w="0"/>
              <a:solidFill>
                <a:schemeClr val="accent1"/>
              </a:solidFill>
              <a:effectLst>
                <a:outerShdw blurRad="38100" dist="25400" dir="5400000" algn="ctr" rotWithShape="0">
                  <a:srgbClr val="6E747A">
                    <a:alpha val="43000"/>
                  </a:srgbClr>
                </a:outerShdw>
              </a:effectLst>
            </a:endParaRPr>
          </a:p>
          <a:p>
            <a:pPr lvl="2"/>
            <a:endParaRPr lang="en-US" sz="1700" dirty="0">
              <a:ln w="0"/>
              <a:solidFill>
                <a:schemeClr val="accent1"/>
              </a:solidFill>
              <a:effectLst>
                <a:outerShdw blurRad="38100" dist="25400" dir="5400000" algn="ctr" rotWithShape="0">
                  <a:srgbClr val="6E747A">
                    <a:alpha val="43000"/>
                  </a:srgbClr>
                </a:outerShdw>
              </a:effectLst>
            </a:endParaRPr>
          </a:p>
          <a:p>
            <a:pPr marL="742950" lvl="1" indent="-285750">
              <a:buFont typeface="Arial" panose="020B0604020202020204" pitchFamily="34" charset="0"/>
              <a:buChar char="•"/>
            </a:pPr>
            <a:r>
              <a:rPr lang="en-US" sz="1700" dirty="0">
                <a:ln w="0"/>
                <a:effectLst>
                  <a:outerShdw blurRad="38100" dist="25400" dir="5400000" algn="ctr" rotWithShape="0">
                    <a:srgbClr val="6E747A">
                      <a:alpha val="43000"/>
                    </a:srgbClr>
                  </a:outerShdw>
                </a:effectLst>
              </a:rPr>
              <a:t>Post-Award:</a:t>
            </a:r>
          </a:p>
          <a:p>
            <a:pPr marL="1200150" lvl="2" indent="-285750">
              <a:buFont typeface="Arial" panose="020B0604020202020204" pitchFamily="34" charset="0"/>
              <a:buChar char="•"/>
            </a:pPr>
            <a:r>
              <a:rPr lang="en-US" sz="1700" dirty="0">
                <a:ln w="0"/>
                <a:solidFill>
                  <a:schemeClr val="accent1"/>
                </a:solidFill>
                <a:effectLst>
                  <a:outerShdw blurRad="38100" dist="25400" dir="5400000" algn="ctr" rotWithShape="0">
                    <a:srgbClr val="6E747A">
                      <a:alpha val="43000"/>
                    </a:srgbClr>
                  </a:outerShdw>
                </a:effectLst>
              </a:rPr>
              <a:t>Activity Reports</a:t>
            </a:r>
          </a:p>
          <a:p>
            <a:pPr marL="1200150" lvl="2" indent="-285750">
              <a:buFont typeface="Arial" panose="020B0604020202020204" pitchFamily="34" charset="0"/>
              <a:buChar char="•"/>
            </a:pPr>
            <a:r>
              <a:rPr lang="en-US" sz="1700" dirty="0">
                <a:ln w="0"/>
                <a:solidFill>
                  <a:schemeClr val="accent1"/>
                </a:solidFill>
                <a:effectLst>
                  <a:outerShdw blurRad="38100" dist="25400" dir="5400000" algn="ctr" rotWithShape="0">
                    <a:srgbClr val="6E747A">
                      <a:alpha val="43000"/>
                    </a:srgbClr>
                  </a:outerShdw>
                </a:effectLst>
              </a:rPr>
              <a:t>Timesheets</a:t>
            </a:r>
          </a:p>
          <a:p>
            <a:pPr lvl="1" algn="ctr"/>
            <a:endParaRPr lang="en-US" sz="1700" dirty="0">
              <a:ln w="0"/>
              <a:solidFill>
                <a:schemeClr val="accent1"/>
              </a:solidFill>
              <a:effectLst>
                <a:outerShdw blurRad="38100" dist="25400" dir="5400000" algn="ctr" rotWithShape="0">
                  <a:srgbClr val="6E747A">
                    <a:alpha val="43000"/>
                  </a:srgbClr>
                </a:outerShdw>
              </a:effectLst>
            </a:endParaRPr>
          </a:p>
          <a:p>
            <a:pPr marL="285750" indent="-285750">
              <a:buFont typeface="Arial" panose="020B0604020202020204" pitchFamily="34" charset="0"/>
              <a:buChar char="•"/>
            </a:pPr>
            <a:endParaRPr lang="en-US" sz="1700" dirty="0">
              <a:ln w="0"/>
              <a:solidFill>
                <a:schemeClr val="accent1"/>
              </a:solidFill>
              <a:effectLst>
                <a:outerShdw blurRad="38100" dist="25400" dir="5400000" algn="ctr" rotWithShape="0">
                  <a:srgbClr val="6E747A">
                    <a:alpha val="43000"/>
                  </a:srgbClr>
                </a:outerShdw>
              </a:effectLst>
            </a:endParaRPr>
          </a:p>
          <a:p>
            <a:pPr marL="285750" indent="-285750">
              <a:buFont typeface="Arial" panose="020B0604020202020204" pitchFamily="34" charset="0"/>
              <a:buChar char="•"/>
            </a:pPr>
            <a:endParaRPr lang="en-US" sz="1700" dirty="0">
              <a:ln w="0"/>
              <a:solidFill>
                <a:schemeClr val="accent1"/>
              </a:solidFill>
              <a:effectLst>
                <a:outerShdw blurRad="38100" dist="25400" dir="5400000" algn="ctr" rotWithShape="0">
                  <a:srgbClr val="6E747A">
                    <a:alpha val="43000"/>
                  </a:srgbClr>
                </a:outerShdw>
              </a:effectLst>
            </a:endParaRPr>
          </a:p>
          <a:p>
            <a:pPr marL="685800" indent="-685800" algn="ctr">
              <a:buFont typeface="Arial" panose="020B0604020202020204" pitchFamily="34" charset="0"/>
              <a:buChar char="•"/>
            </a:pPr>
            <a:endParaRPr lang="en-US" b="0" cap="none" spc="0" dirty="0">
              <a:ln w="0"/>
              <a:solidFill>
                <a:schemeClr val="accent1"/>
              </a:solidFill>
              <a:effectLst>
                <a:outerShdw blurRad="38100" dist="25400" dir="5400000" algn="ctr" rotWithShape="0">
                  <a:srgbClr val="6E747A">
                    <a:alpha val="43000"/>
                  </a:srgbClr>
                </a:outerShdw>
              </a:effectLst>
            </a:endParaRPr>
          </a:p>
        </p:txBody>
      </p:sp>
      <p:sp>
        <p:nvSpPr>
          <p:cNvPr id="22" name="Footer Placeholder 4">
            <a:extLst>
              <a:ext uri="{FF2B5EF4-FFF2-40B4-BE49-F238E27FC236}">
                <a16:creationId xmlns:a16="http://schemas.microsoft.com/office/drawing/2014/main" id="{8EB69E13-6B6E-4E39-834B-F2319A42B8D4}"/>
              </a:ext>
            </a:extLst>
          </p:cNvPr>
          <p:cNvSpPr>
            <a:spLocks noGrp="1"/>
          </p:cNvSpPr>
          <p:nvPr>
            <p:ph type="ftr" sz="quarter" idx="11"/>
          </p:nvPr>
        </p:nvSpPr>
        <p:spPr>
          <a:xfrm>
            <a:off x="130968" y="6417593"/>
            <a:ext cx="2350681" cy="365125"/>
          </a:xfrm>
        </p:spPr>
        <p:txBody>
          <a:bodyPr/>
          <a:lstStyle/>
          <a:p>
            <a:r>
              <a:rPr lang="en-US" dirty="0"/>
              <a:t>NC Governor's Crime Commission</a:t>
            </a:r>
          </a:p>
        </p:txBody>
      </p:sp>
      <p:sp>
        <p:nvSpPr>
          <p:cNvPr id="2" name="Slide Number Placeholder 1">
            <a:extLst>
              <a:ext uri="{FF2B5EF4-FFF2-40B4-BE49-F238E27FC236}">
                <a16:creationId xmlns:a16="http://schemas.microsoft.com/office/drawing/2014/main" id="{EFED33FE-ADD0-4EE3-BA44-57061B40F361}"/>
              </a:ext>
            </a:extLst>
          </p:cNvPr>
          <p:cNvSpPr>
            <a:spLocks noGrp="1"/>
          </p:cNvSpPr>
          <p:nvPr>
            <p:ph type="sldNum" sz="quarter" idx="12"/>
          </p:nvPr>
        </p:nvSpPr>
        <p:spPr/>
        <p:txBody>
          <a:bodyPr/>
          <a:lstStyle/>
          <a:p>
            <a:fld id="{5217D969-FAF6-4667-9EED-A6C98B22320E}" type="slidenum">
              <a:rPr lang="en-US" smtClean="0"/>
              <a:pPr/>
              <a:t>10</a:t>
            </a:fld>
            <a:endParaRPr lang="en-US" dirty="0"/>
          </a:p>
        </p:txBody>
      </p:sp>
    </p:spTree>
    <p:extLst>
      <p:ext uri="{BB962C8B-B14F-4D97-AF65-F5344CB8AC3E}">
        <p14:creationId xmlns:p14="http://schemas.microsoft.com/office/powerpoint/2010/main" val="311992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F810D8-9A54-47EF-AD57-6C4047254316}"/>
              </a:ext>
            </a:extLst>
          </p:cNvPr>
          <p:cNvSpPr>
            <a:spLocks noGrp="1"/>
          </p:cNvSpPr>
          <p:nvPr>
            <p:ph idx="1"/>
          </p:nvPr>
        </p:nvSpPr>
        <p:spPr/>
        <p:txBody>
          <a:bodyPr/>
          <a:lstStyle/>
          <a:p>
            <a:pPr>
              <a:spcAft>
                <a:spcPts val="600"/>
              </a:spcAft>
            </a:pPr>
            <a:r>
              <a:rPr lang="en-US" dirty="0"/>
              <a:t>Includes </a:t>
            </a:r>
            <a:r>
              <a:rPr lang="en-US" u="sng" dirty="0"/>
              <a:t>salaries or wages, fringe benefits, allowances, and other services</a:t>
            </a:r>
            <a:r>
              <a:rPr lang="en-US" dirty="0"/>
              <a:t> provided by the agency to employees as part of the compensation package</a:t>
            </a:r>
          </a:p>
          <a:p>
            <a:pPr>
              <a:spcAft>
                <a:spcPts val="600"/>
              </a:spcAft>
            </a:pPr>
            <a:r>
              <a:rPr lang="en-US" dirty="0"/>
              <a:t>Costs of fringe benefits are allowable as long as they are reasonable </a:t>
            </a:r>
            <a:r>
              <a:rPr lang="en-US" u="sng" dirty="0"/>
              <a:t>or</a:t>
            </a:r>
            <a:r>
              <a:rPr lang="en-US" dirty="0"/>
              <a:t> required by law </a:t>
            </a:r>
            <a:r>
              <a:rPr lang="en-US" u="sng" dirty="0"/>
              <a:t>and</a:t>
            </a:r>
            <a:r>
              <a:rPr lang="en-US" dirty="0"/>
              <a:t> paid to other non-grant funded positions</a:t>
            </a:r>
          </a:p>
          <a:p>
            <a:pPr>
              <a:spcAft>
                <a:spcPts val="600"/>
              </a:spcAft>
            </a:pPr>
            <a:r>
              <a:rPr lang="en-US" u="sng" dirty="0"/>
              <a:t>Examples</a:t>
            </a:r>
            <a:r>
              <a:rPr lang="en-US" dirty="0"/>
              <a:t>: FICA, paid leave, health/dental/vision or other insurance, retirement benefits and mandatory costs including workers compensation and unemployment insurance</a:t>
            </a:r>
          </a:p>
        </p:txBody>
      </p:sp>
      <p:sp>
        <p:nvSpPr>
          <p:cNvPr id="6" name="Title 5">
            <a:extLst>
              <a:ext uri="{FF2B5EF4-FFF2-40B4-BE49-F238E27FC236}">
                <a16:creationId xmlns:a16="http://schemas.microsoft.com/office/drawing/2014/main" id="{2B638FDC-9822-41E2-9398-03376B85A63C}"/>
              </a:ext>
            </a:extLst>
          </p:cNvPr>
          <p:cNvSpPr>
            <a:spLocks noGrp="1"/>
          </p:cNvSpPr>
          <p:nvPr>
            <p:ph type="title"/>
          </p:nvPr>
        </p:nvSpPr>
        <p:spPr/>
        <p:txBody>
          <a:bodyPr/>
          <a:lstStyle/>
          <a:p>
            <a:r>
              <a:rPr lang="en-US" dirty="0"/>
              <a:t>Budget Category:  Personnel</a:t>
            </a:r>
          </a:p>
        </p:txBody>
      </p:sp>
      <p:sp>
        <p:nvSpPr>
          <p:cNvPr id="3" name="Footer Placeholder 2">
            <a:extLst>
              <a:ext uri="{FF2B5EF4-FFF2-40B4-BE49-F238E27FC236}">
                <a16:creationId xmlns:a16="http://schemas.microsoft.com/office/drawing/2014/main" id="{905F2F76-D6AB-416C-9481-DD2633648915}"/>
              </a:ext>
            </a:extLst>
          </p:cNvPr>
          <p:cNvSpPr>
            <a:spLocks noGrp="1"/>
          </p:cNvSpPr>
          <p:nvPr>
            <p:ph type="ftr" sz="quarter" idx="11"/>
          </p:nvPr>
        </p:nvSpPr>
        <p:spPr/>
        <p:txBody>
          <a:bodyPr/>
          <a:lstStyle/>
          <a:p>
            <a:r>
              <a:rPr lang="en-US"/>
              <a:t>NC Governor's Crime Commission</a:t>
            </a:r>
            <a:endParaRPr lang="en-US" dirty="0"/>
          </a:p>
        </p:txBody>
      </p:sp>
      <p:sp>
        <p:nvSpPr>
          <p:cNvPr id="7" name="Slide Number Placeholder 6">
            <a:extLst>
              <a:ext uri="{FF2B5EF4-FFF2-40B4-BE49-F238E27FC236}">
                <a16:creationId xmlns:a16="http://schemas.microsoft.com/office/drawing/2014/main" id="{FE6820FD-4035-4FE1-BE5D-81D02F89453C}"/>
              </a:ext>
            </a:extLst>
          </p:cNvPr>
          <p:cNvSpPr>
            <a:spLocks noGrp="1"/>
          </p:cNvSpPr>
          <p:nvPr>
            <p:ph type="sldNum" sz="quarter" idx="12"/>
          </p:nvPr>
        </p:nvSpPr>
        <p:spPr/>
        <p:txBody>
          <a:bodyPr/>
          <a:lstStyle/>
          <a:p>
            <a:fld id="{5217D969-FAF6-4667-9EED-A6C98B22320E}" type="slidenum">
              <a:rPr lang="en-US" smtClean="0"/>
              <a:t>11</a:t>
            </a:fld>
            <a:endParaRPr lang="en-US"/>
          </a:p>
        </p:txBody>
      </p:sp>
    </p:spTree>
    <p:extLst>
      <p:ext uri="{BB962C8B-B14F-4D97-AF65-F5344CB8AC3E}">
        <p14:creationId xmlns:p14="http://schemas.microsoft.com/office/powerpoint/2010/main" val="1150154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6572EF-9577-45F9-AA2E-197D9FC55425}"/>
              </a:ext>
            </a:extLst>
          </p:cNvPr>
          <p:cNvSpPr/>
          <p:nvPr/>
        </p:nvSpPr>
        <p:spPr>
          <a:xfrm>
            <a:off x="-15240" y="1143000"/>
            <a:ext cx="2023311"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Travel:</a:t>
            </a:r>
          </a:p>
        </p:txBody>
      </p:sp>
      <p:sp>
        <p:nvSpPr>
          <p:cNvPr id="8" name="TextBox 7">
            <a:extLst>
              <a:ext uri="{FF2B5EF4-FFF2-40B4-BE49-F238E27FC236}">
                <a16:creationId xmlns:a16="http://schemas.microsoft.com/office/drawing/2014/main" id="{9483A2A2-B746-4CE2-B671-6BE2FCFB71AF}"/>
              </a:ext>
            </a:extLst>
          </p:cNvPr>
          <p:cNvSpPr txBox="1"/>
          <p:nvPr/>
        </p:nvSpPr>
        <p:spPr>
          <a:xfrm>
            <a:off x="0" y="1867495"/>
            <a:ext cx="8634571" cy="1200329"/>
          </a:xfrm>
          <a:prstGeom prst="rect">
            <a:avLst/>
          </a:prstGeom>
          <a:noFill/>
        </p:spPr>
        <p:txBody>
          <a:bodyPr wrap="square" rtlCol="0">
            <a:spAutoFit/>
          </a:bodyPr>
          <a:lstStyle/>
          <a:p>
            <a:r>
              <a:rPr lang="en-US" dirty="0"/>
              <a:t>Program costs generally include which involves mileage, food, hotels, registration fees, and other expenses associated with staff attendance at technical assistance meetings, conferences, project staff volunteer training and relevant to the program. See </a:t>
            </a:r>
            <a:r>
              <a:rPr lang="en-US" dirty="0" err="1">
                <a:hlinkClick r:id="rId3"/>
              </a:rPr>
              <a:t>eCFR</a:t>
            </a:r>
            <a:r>
              <a:rPr lang="en-US" dirty="0">
                <a:hlinkClick r:id="rId3"/>
              </a:rPr>
              <a:t> :: 2 CFR Part 200 Subpart E -- Cost Principles</a:t>
            </a:r>
            <a:r>
              <a:rPr lang="en-US" dirty="0"/>
              <a:t>; </a:t>
            </a:r>
            <a:r>
              <a:rPr lang="en-US" u="sng" dirty="0">
                <a:solidFill>
                  <a:schemeClr val="accent1"/>
                </a:solidFill>
              </a:rPr>
              <a:t>2 CFR 475(d)</a:t>
            </a:r>
          </a:p>
        </p:txBody>
      </p:sp>
      <p:sp>
        <p:nvSpPr>
          <p:cNvPr id="9" name="Rectangle 8">
            <a:extLst>
              <a:ext uri="{FF2B5EF4-FFF2-40B4-BE49-F238E27FC236}">
                <a16:creationId xmlns:a16="http://schemas.microsoft.com/office/drawing/2014/main" id="{499AFEC3-E717-4AFE-9011-A1F92754AAA3}"/>
              </a:ext>
            </a:extLst>
          </p:cNvPr>
          <p:cNvSpPr/>
          <p:nvPr/>
        </p:nvSpPr>
        <p:spPr>
          <a:xfrm>
            <a:off x="3568730" y="3048000"/>
            <a:ext cx="5444301" cy="5047536"/>
          </a:xfrm>
          <a:prstGeom prst="rect">
            <a:avLst/>
          </a:prstGeom>
          <a:noFill/>
        </p:spPr>
        <p:txBody>
          <a:bodyPr wrap="square" lIns="91440" tIns="45720" rIns="91440" bIns="45720">
            <a:spAutoFit/>
          </a:bodyPr>
          <a:lstStyle/>
          <a:p>
            <a:pPr marL="285750" indent="-285750">
              <a:spcAft>
                <a:spcPts val="300"/>
              </a:spcAft>
              <a:buFont typeface="Arial" panose="020B0604020202020204" pitchFamily="34" charset="0"/>
              <a:buChar char="•"/>
            </a:pPr>
            <a:r>
              <a:rPr lang="en-US" sz="1500" dirty="0">
                <a:ln w="0"/>
                <a:solidFill>
                  <a:schemeClr val="accent1"/>
                </a:solidFill>
                <a:effectLst>
                  <a:outerShdw blurRad="38100" dist="25400" dir="5400000" algn="ctr" rotWithShape="0">
                    <a:srgbClr val="6E747A">
                      <a:alpha val="43000"/>
                    </a:srgbClr>
                  </a:outerShdw>
                </a:effectLst>
              </a:rPr>
              <a:t>Must be directly related to the funded project</a:t>
            </a:r>
          </a:p>
          <a:p>
            <a:pPr marL="285750" indent="-285750">
              <a:spcAft>
                <a:spcPts val="300"/>
              </a:spcAft>
              <a:buFont typeface="Arial" panose="020B0604020202020204" pitchFamily="34" charset="0"/>
              <a:buChar char="•"/>
            </a:pPr>
            <a:r>
              <a:rPr lang="en-US" sz="1500" dirty="0">
                <a:ln w="0"/>
                <a:solidFill>
                  <a:schemeClr val="accent1"/>
                </a:solidFill>
                <a:effectLst>
                  <a:outerShdw blurRad="38100" dist="25400" dir="5400000" algn="ctr" rotWithShape="0">
                    <a:srgbClr val="6E747A">
                      <a:alpha val="43000"/>
                    </a:srgbClr>
                  </a:outerShdw>
                </a:effectLst>
              </a:rPr>
              <a:t>Costs must be in accordance with the agency’s written travel reimbursement policy, which </a:t>
            </a:r>
            <a:r>
              <a:rPr lang="en-US" sz="1500" u="sng" dirty="0">
                <a:ln w="0"/>
                <a:solidFill>
                  <a:schemeClr val="accent1"/>
                </a:solidFill>
                <a:effectLst>
                  <a:outerShdw blurRad="38100" dist="25400" dir="5400000" algn="ctr" rotWithShape="0">
                    <a:srgbClr val="6E747A">
                      <a:alpha val="43000"/>
                    </a:srgbClr>
                  </a:outerShdw>
                </a:effectLst>
              </a:rPr>
              <a:t>cannot exceed the GSA rates</a:t>
            </a:r>
            <a:r>
              <a:rPr lang="en-US" sz="1500" dirty="0">
                <a:ln w="0"/>
                <a:solidFill>
                  <a:schemeClr val="accent1"/>
                </a:solidFill>
                <a:effectLst>
                  <a:outerShdw blurRad="38100" dist="25400" dir="5400000" algn="ctr" rotWithShape="0">
                    <a:srgbClr val="6E747A">
                      <a:alpha val="43000"/>
                    </a:srgbClr>
                  </a:outerShdw>
                </a:effectLst>
              </a:rPr>
              <a:t> (federal General Services Administration)</a:t>
            </a:r>
          </a:p>
          <a:p>
            <a:pPr marL="285750" indent="-285750">
              <a:spcAft>
                <a:spcPts val="300"/>
              </a:spcAft>
              <a:buFont typeface="Arial" panose="020B0604020202020204" pitchFamily="34" charset="0"/>
              <a:buChar char="•"/>
            </a:pPr>
            <a:r>
              <a:rPr lang="en-US" sz="1500" dirty="0">
                <a:ln w="0"/>
                <a:solidFill>
                  <a:schemeClr val="accent1"/>
                </a:solidFill>
                <a:effectLst>
                  <a:outerShdw blurRad="38100" dist="25400" dir="5400000" algn="ctr" rotWithShape="0">
                    <a:srgbClr val="6E747A">
                      <a:alpha val="43000"/>
                    </a:srgbClr>
                  </a:outerShdw>
                </a:effectLst>
              </a:rPr>
              <a:t>If agency does not have a written travel policy, North Carolina State Travel Policy must be followed, which now includes the GSA rates (section 5.2.1 found here: </a:t>
            </a:r>
            <a:r>
              <a:rPr lang="en-US" sz="1600" dirty="0">
                <a:solidFill>
                  <a:schemeClr val="tx1">
                    <a:lumMod val="75000"/>
                  </a:schemeClr>
                </a:solidFill>
                <a:hlinkClick r:id="rId4">
                  <a:extLst>
                    <a:ext uri="{A12FA001-AC4F-418D-AE19-62706E023703}">
                      <ahyp:hlinkClr xmlns:ahyp="http://schemas.microsoft.com/office/drawing/2018/hyperlinkcolor" val="tx"/>
                    </a:ext>
                  </a:extLst>
                </a:hlinkClick>
              </a:rPr>
              <a:t>Budget Manual | NC OSBM</a:t>
            </a:r>
            <a:r>
              <a:rPr lang="en-US" sz="1500" dirty="0">
                <a:ln w="0"/>
                <a:solidFill>
                  <a:schemeClr val="accent1"/>
                </a:solidFill>
                <a:effectLst>
                  <a:outerShdw blurRad="38100" dist="25400" dir="5400000" algn="ctr" rotWithShape="0">
                    <a:srgbClr val="6E747A">
                      <a:alpha val="43000"/>
                    </a:srgbClr>
                  </a:outerShdw>
                </a:effectLst>
              </a:rPr>
              <a:t>).</a:t>
            </a:r>
            <a:endParaRPr lang="en-US" sz="1500" dirty="0">
              <a:ln w="0"/>
              <a:effectLst>
                <a:outerShdw blurRad="38100" dist="25400" dir="5400000" algn="ctr" rotWithShape="0">
                  <a:srgbClr val="6E747A">
                    <a:alpha val="43000"/>
                  </a:srgbClr>
                </a:outerShdw>
              </a:effectLst>
            </a:endParaRPr>
          </a:p>
          <a:p>
            <a:pPr marL="742950" lvl="1" indent="-285750">
              <a:spcAft>
                <a:spcPts val="300"/>
              </a:spcAft>
              <a:buFont typeface="Arial" panose="020B0604020202020204" pitchFamily="34" charset="0"/>
              <a:buChar char="•"/>
            </a:pPr>
            <a:r>
              <a:rPr lang="en-US" sz="1500" dirty="0">
                <a:ln w="0"/>
                <a:effectLst>
                  <a:outerShdw blurRad="38100" dist="25400" dir="5400000" algn="ctr" rotWithShape="0">
                    <a:srgbClr val="6E747A">
                      <a:alpha val="43000"/>
                    </a:srgbClr>
                  </a:outerShdw>
                </a:effectLst>
              </a:rPr>
              <a:t>Pre-Award:</a:t>
            </a:r>
          </a:p>
          <a:p>
            <a:pPr marL="1200150" lvl="2" indent="-285750">
              <a:spcAft>
                <a:spcPts val="300"/>
              </a:spcAft>
              <a:buFont typeface="Arial" panose="020B0604020202020204" pitchFamily="34" charset="0"/>
              <a:buChar char="•"/>
            </a:pPr>
            <a:r>
              <a:rPr lang="en-US" sz="1500" dirty="0">
                <a:ln w="0"/>
                <a:solidFill>
                  <a:schemeClr val="accent1"/>
                </a:solidFill>
                <a:effectLst>
                  <a:outerShdw blurRad="38100" dist="25400" dir="5400000" algn="ctr" rotWithShape="0">
                    <a:srgbClr val="6E747A">
                      <a:alpha val="43000"/>
                    </a:srgbClr>
                  </a:outerShdw>
                </a:effectLst>
              </a:rPr>
              <a:t>Provide the agency Travel Reimbursement Policy</a:t>
            </a:r>
          </a:p>
          <a:p>
            <a:pPr marL="742950" lvl="1" indent="-285750">
              <a:spcAft>
                <a:spcPts val="300"/>
              </a:spcAft>
              <a:buFont typeface="Arial" panose="020B0604020202020204" pitchFamily="34" charset="0"/>
              <a:buChar char="•"/>
            </a:pPr>
            <a:r>
              <a:rPr lang="en-US" sz="1500" dirty="0">
                <a:ln w="0"/>
                <a:effectLst>
                  <a:outerShdw blurRad="38100" dist="25400" dir="5400000" algn="ctr" rotWithShape="0">
                    <a:srgbClr val="6E747A">
                      <a:alpha val="43000"/>
                    </a:srgbClr>
                  </a:outerShdw>
                </a:effectLst>
              </a:rPr>
              <a:t>Post-Award:</a:t>
            </a:r>
          </a:p>
          <a:p>
            <a:pPr marL="1200150" lvl="2" indent="-285750">
              <a:spcAft>
                <a:spcPts val="300"/>
              </a:spcAft>
              <a:buFont typeface="Arial" panose="020B0604020202020204" pitchFamily="34" charset="0"/>
              <a:buChar char="•"/>
            </a:pPr>
            <a:r>
              <a:rPr lang="en-US" sz="1500" dirty="0">
                <a:ln w="0"/>
                <a:solidFill>
                  <a:schemeClr val="accent1"/>
                </a:solidFill>
                <a:effectLst>
                  <a:outerShdw blurRad="38100" dist="25400" dir="5400000" algn="ctr" rotWithShape="0">
                    <a:srgbClr val="6E747A">
                      <a:alpha val="43000"/>
                    </a:srgbClr>
                  </a:outerShdw>
                </a:effectLst>
              </a:rPr>
              <a:t>Travel Logs</a:t>
            </a:r>
          </a:p>
          <a:p>
            <a:pPr marL="1200150" lvl="2" indent="-285750">
              <a:spcAft>
                <a:spcPts val="300"/>
              </a:spcAft>
              <a:buFont typeface="Arial" panose="020B0604020202020204" pitchFamily="34" charset="0"/>
              <a:buChar char="•"/>
            </a:pPr>
            <a:r>
              <a:rPr lang="en-US" sz="1500" dirty="0">
                <a:ln w="0"/>
                <a:solidFill>
                  <a:schemeClr val="accent1"/>
                </a:solidFill>
                <a:effectLst>
                  <a:outerShdw blurRad="38100" dist="25400" dir="5400000" algn="ctr" rotWithShape="0">
                    <a:srgbClr val="6E747A">
                      <a:alpha val="43000"/>
                    </a:srgbClr>
                  </a:outerShdw>
                </a:effectLst>
              </a:rPr>
              <a:t>Documentation of registrations, receipts for reimbursements</a:t>
            </a:r>
          </a:p>
          <a:p>
            <a:pPr lvl="2"/>
            <a:endParaRPr lang="en-US" sz="1500" dirty="0">
              <a:ln w="0"/>
              <a:solidFill>
                <a:schemeClr val="accent1"/>
              </a:solidFill>
              <a:effectLst>
                <a:outerShdw blurRad="38100" dist="25400" dir="5400000" algn="ctr" rotWithShape="0">
                  <a:srgbClr val="6E747A">
                    <a:alpha val="43000"/>
                  </a:srgbClr>
                </a:outerShdw>
              </a:effectLst>
            </a:endParaRPr>
          </a:p>
          <a:p>
            <a:pPr lvl="2"/>
            <a:endParaRPr lang="en-US" sz="1500" dirty="0">
              <a:ln w="0"/>
              <a:solidFill>
                <a:schemeClr val="accent1"/>
              </a:solidFill>
              <a:effectLst>
                <a:outerShdw blurRad="38100" dist="25400" dir="5400000" algn="ctr" rotWithShape="0">
                  <a:srgbClr val="6E747A">
                    <a:alpha val="43000"/>
                  </a:srgbClr>
                </a:outerShdw>
              </a:effectLst>
            </a:endParaRPr>
          </a:p>
          <a:p>
            <a:pPr lvl="1" algn="ctr"/>
            <a:endParaRPr lang="en-US" sz="1500" dirty="0">
              <a:ln w="0"/>
              <a:solidFill>
                <a:schemeClr val="accent1"/>
              </a:solidFill>
              <a:effectLst>
                <a:outerShdw blurRad="38100" dist="25400" dir="5400000" algn="ctr" rotWithShape="0">
                  <a:srgbClr val="6E747A">
                    <a:alpha val="43000"/>
                  </a:srgbClr>
                </a:outerShdw>
              </a:effectLst>
            </a:endParaRPr>
          </a:p>
          <a:p>
            <a:pPr marL="285750" indent="-285750">
              <a:buFont typeface="Arial" panose="020B0604020202020204" pitchFamily="34" charset="0"/>
              <a:buChar char="•"/>
            </a:pPr>
            <a:endParaRPr lang="en-US" sz="1500" dirty="0">
              <a:ln w="0"/>
              <a:solidFill>
                <a:schemeClr val="accent1"/>
              </a:solidFill>
              <a:effectLst>
                <a:outerShdw blurRad="38100" dist="25400" dir="5400000" algn="ctr" rotWithShape="0">
                  <a:srgbClr val="6E747A">
                    <a:alpha val="43000"/>
                  </a:srgbClr>
                </a:outerShdw>
              </a:effectLst>
            </a:endParaRPr>
          </a:p>
          <a:p>
            <a:pPr marL="285750" indent="-285750">
              <a:buFont typeface="Arial" panose="020B0604020202020204" pitchFamily="34" charset="0"/>
              <a:buChar char="•"/>
            </a:pPr>
            <a:endParaRPr lang="en-US" sz="1500" dirty="0">
              <a:ln w="0"/>
              <a:solidFill>
                <a:schemeClr val="accent1"/>
              </a:solidFill>
              <a:effectLst>
                <a:outerShdw blurRad="38100" dist="25400" dir="5400000" algn="ctr" rotWithShape="0">
                  <a:srgbClr val="6E747A">
                    <a:alpha val="43000"/>
                  </a:srgbClr>
                </a:outerShdw>
              </a:effectLst>
            </a:endParaRPr>
          </a:p>
          <a:p>
            <a:pPr marL="685800" indent="-685800" algn="ctr">
              <a:buFont typeface="Arial" panose="020B0604020202020204" pitchFamily="34" charset="0"/>
              <a:buChar char="•"/>
            </a:pPr>
            <a:endParaRPr lang="en-US" sz="1500" b="0" cap="none" spc="0" dirty="0">
              <a:ln w="0"/>
              <a:solidFill>
                <a:schemeClr val="accent1"/>
              </a:solidFill>
              <a:effectLst>
                <a:outerShdw blurRad="38100" dist="25400" dir="5400000" algn="ctr" rotWithShape="0">
                  <a:srgbClr val="6E747A">
                    <a:alpha val="43000"/>
                  </a:srgbClr>
                </a:outerShdw>
              </a:effectLst>
            </a:endParaRPr>
          </a:p>
        </p:txBody>
      </p:sp>
      <p:pic>
        <p:nvPicPr>
          <p:cNvPr id="11" name="Picture 10">
            <a:extLst>
              <a:ext uri="{FF2B5EF4-FFF2-40B4-BE49-F238E27FC236}">
                <a16:creationId xmlns:a16="http://schemas.microsoft.com/office/drawing/2014/main" id="{3EB42847-8DBD-49E3-BBE9-A34A38646E0D}"/>
              </a:ext>
            </a:extLst>
          </p:cNvPr>
          <p:cNvPicPr>
            <a:picLocks noChangeAspect="1"/>
          </p:cNvPicPr>
          <p:nvPr/>
        </p:nvPicPr>
        <p:blipFill>
          <a:blip r:embed="rId5"/>
          <a:stretch>
            <a:fillRect/>
          </a:stretch>
        </p:blipFill>
        <p:spPr>
          <a:xfrm>
            <a:off x="236248" y="3276600"/>
            <a:ext cx="3309037" cy="2865558"/>
          </a:xfrm>
          <a:prstGeom prst="rect">
            <a:avLst/>
          </a:prstGeom>
        </p:spPr>
      </p:pic>
      <p:sp>
        <p:nvSpPr>
          <p:cNvPr id="10" name="Footer Placeholder 4">
            <a:extLst>
              <a:ext uri="{FF2B5EF4-FFF2-40B4-BE49-F238E27FC236}">
                <a16:creationId xmlns:a16="http://schemas.microsoft.com/office/drawing/2014/main" id="{6942BFAC-ACF8-4E81-9D78-612F743AD84E}"/>
              </a:ext>
            </a:extLst>
          </p:cNvPr>
          <p:cNvSpPr>
            <a:spLocks noGrp="1"/>
          </p:cNvSpPr>
          <p:nvPr>
            <p:ph type="ftr" sz="quarter" idx="11"/>
          </p:nvPr>
        </p:nvSpPr>
        <p:spPr>
          <a:xfrm>
            <a:off x="130968" y="6417593"/>
            <a:ext cx="2350681" cy="365125"/>
          </a:xfrm>
        </p:spPr>
        <p:txBody>
          <a:bodyPr/>
          <a:lstStyle/>
          <a:p>
            <a:r>
              <a:rPr lang="en-US" dirty="0"/>
              <a:t>NC Governor's Crime Commission</a:t>
            </a:r>
          </a:p>
        </p:txBody>
      </p:sp>
      <p:sp>
        <p:nvSpPr>
          <p:cNvPr id="2" name="Slide Number Placeholder 1">
            <a:extLst>
              <a:ext uri="{FF2B5EF4-FFF2-40B4-BE49-F238E27FC236}">
                <a16:creationId xmlns:a16="http://schemas.microsoft.com/office/drawing/2014/main" id="{5C09DC0F-3539-4D66-BC93-843343D81FFF}"/>
              </a:ext>
            </a:extLst>
          </p:cNvPr>
          <p:cNvSpPr>
            <a:spLocks noGrp="1"/>
          </p:cNvSpPr>
          <p:nvPr>
            <p:ph type="sldNum" sz="quarter" idx="12"/>
          </p:nvPr>
        </p:nvSpPr>
        <p:spPr/>
        <p:txBody>
          <a:bodyPr/>
          <a:lstStyle/>
          <a:p>
            <a:fld id="{5217D969-FAF6-4667-9EED-A6C98B22320E}" type="slidenum">
              <a:rPr lang="en-US" smtClean="0"/>
              <a:pPr/>
              <a:t>12</a:t>
            </a:fld>
            <a:endParaRPr lang="en-US" dirty="0"/>
          </a:p>
        </p:txBody>
      </p:sp>
    </p:spTree>
    <p:extLst>
      <p:ext uri="{BB962C8B-B14F-4D97-AF65-F5344CB8AC3E}">
        <p14:creationId xmlns:p14="http://schemas.microsoft.com/office/powerpoint/2010/main" val="223644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C064D0-F1D4-4874-B304-31D387A899E9}"/>
              </a:ext>
            </a:extLst>
          </p:cNvPr>
          <p:cNvSpPr>
            <a:spLocks noGrp="1"/>
          </p:cNvSpPr>
          <p:nvPr>
            <p:ph idx="1"/>
          </p:nvPr>
        </p:nvSpPr>
        <p:spPr/>
        <p:txBody>
          <a:bodyPr>
            <a:normAutofit/>
          </a:bodyPr>
          <a:lstStyle/>
          <a:p>
            <a:pPr>
              <a:spcAft>
                <a:spcPts val="800"/>
              </a:spcAft>
            </a:pPr>
            <a:r>
              <a:rPr lang="en-US" dirty="0"/>
              <a:t>Always include and </a:t>
            </a:r>
            <a:r>
              <a:rPr lang="en-US" u="sng" dirty="0"/>
              <a:t>show the number of travelers</a:t>
            </a:r>
            <a:r>
              <a:rPr lang="en-US" dirty="0"/>
              <a:t> as the unit and the cost per person as the cost per unit</a:t>
            </a:r>
          </a:p>
          <a:p>
            <a:pPr>
              <a:spcAft>
                <a:spcPts val="800"/>
              </a:spcAft>
            </a:pPr>
            <a:r>
              <a:rPr lang="en-US" dirty="0"/>
              <a:t>Examples of Travel Expenses: Lodging, per diem (meals), mileage, airfare, ground transportation, baggage, and other </a:t>
            </a:r>
            <a:r>
              <a:rPr lang="en-US" b="1" dirty="0">
                <a:solidFill>
                  <a:schemeClr val="accent1">
                    <a:lumMod val="60000"/>
                    <a:lumOff val="40000"/>
                  </a:schemeClr>
                </a:solidFill>
              </a:rPr>
              <a:t>allowable</a:t>
            </a:r>
            <a:r>
              <a:rPr lang="en-US" dirty="0"/>
              <a:t> expenses</a:t>
            </a:r>
          </a:p>
          <a:p>
            <a:pPr>
              <a:spcAft>
                <a:spcPts val="800"/>
              </a:spcAft>
            </a:pPr>
            <a:r>
              <a:rPr lang="en-US" dirty="0"/>
              <a:t>Each type of expense should be listed on separate budget lines (tips are not an allowable expense)</a:t>
            </a:r>
          </a:p>
          <a:p>
            <a:pPr>
              <a:spcAft>
                <a:spcPts val="800"/>
              </a:spcAft>
            </a:pPr>
            <a:r>
              <a:rPr lang="en-US" dirty="0"/>
              <a:t>Mileage should be your agency’s rate per your policy or the state policy if your agency does not have a policy.</a:t>
            </a:r>
          </a:p>
          <a:p>
            <a:pPr marL="109728" indent="0">
              <a:buNone/>
            </a:pPr>
            <a:endParaRPr lang="en-US" dirty="0"/>
          </a:p>
        </p:txBody>
      </p:sp>
      <p:sp>
        <p:nvSpPr>
          <p:cNvPr id="5" name="Title 4">
            <a:extLst>
              <a:ext uri="{FF2B5EF4-FFF2-40B4-BE49-F238E27FC236}">
                <a16:creationId xmlns:a16="http://schemas.microsoft.com/office/drawing/2014/main" id="{F09AA859-E487-4D44-BF5B-4EC0C495385F}"/>
              </a:ext>
            </a:extLst>
          </p:cNvPr>
          <p:cNvSpPr>
            <a:spLocks noGrp="1"/>
          </p:cNvSpPr>
          <p:nvPr>
            <p:ph type="title"/>
          </p:nvPr>
        </p:nvSpPr>
        <p:spPr/>
        <p:txBody>
          <a:bodyPr/>
          <a:lstStyle/>
          <a:p>
            <a:r>
              <a:rPr lang="en-US" dirty="0"/>
              <a:t>Budget Category:  Travel</a:t>
            </a:r>
          </a:p>
        </p:txBody>
      </p:sp>
      <p:sp>
        <p:nvSpPr>
          <p:cNvPr id="3" name="Footer Placeholder 2">
            <a:extLst>
              <a:ext uri="{FF2B5EF4-FFF2-40B4-BE49-F238E27FC236}">
                <a16:creationId xmlns:a16="http://schemas.microsoft.com/office/drawing/2014/main" id="{C8A11752-F472-452C-AC56-CE7621426CC3}"/>
              </a:ext>
            </a:extLst>
          </p:cNvPr>
          <p:cNvSpPr>
            <a:spLocks noGrp="1"/>
          </p:cNvSpPr>
          <p:nvPr>
            <p:ph type="ftr" sz="quarter" idx="11"/>
          </p:nvPr>
        </p:nvSpPr>
        <p:spPr/>
        <p:txBody>
          <a:bodyPr/>
          <a:lstStyle/>
          <a:p>
            <a:r>
              <a:rPr lang="en-US"/>
              <a:t>NC Governor's Crime Commission</a:t>
            </a:r>
            <a:endParaRPr lang="en-US" dirty="0"/>
          </a:p>
        </p:txBody>
      </p:sp>
      <p:sp>
        <p:nvSpPr>
          <p:cNvPr id="7" name="Slide Number Placeholder 6">
            <a:extLst>
              <a:ext uri="{FF2B5EF4-FFF2-40B4-BE49-F238E27FC236}">
                <a16:creationId xmlns:a16="http://schemas.microsoft.com/office/drawing/2014/main" id="{091F1BD0-861D-4EE0-8509-5A069B6CA948}"/>
              </a:ext>
            </a:extLst>
          </p:cNvPr>
          <p:cNvSpPr>
            <a:spLocks noGrp="1"/>
          </p:cNvSpPr>
          <p:nvPr>
            <p:ph type="sldNum" sz="quarter" idx="12"/>
          </p:nvPr>
        </p:nvSpPr>
        <p:spPr/>
        <p:txBody>
          <a:bodyPr/>
          <a:lstStyle/>
          <a:p>
            <a:fld id="{5217D969-FAF6-4667-9EED-A6C98B22320E}" type="slidenum">
              <a:rPr lang="en-US" smtClean="0"/>
              <a:t>13</a:t>
            </a:fld>
            <a:endParaRPr lang="en-US"/>
          </a:p>
        </p:txBody>
      </p:sp>
    </p:spTree>
    <p:extLst>
      <p:ext uri="{BB962C8B-B14F-4D97-AF65-F5344CB8AC3E}">
        <p14:creationId xmlns:p14="http://schemas.microsoft.com/office/powerpoint/2010/main" val="1417042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6572EF-9577-45F9-AA2E-197D9FC55425}"/>
              </a:ext>
            </a:extLst>
          </p:cNvPr>
          <p:cNvSpPr/>
          <p:nvPr/>
        </p:nvSpPr>
        <p:spPr>
          <a:xfrm>
            <a:off x="0" y="1066800"/>
            <a:ext cx="3436646"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Equipment</a:t>
            </a:r>
            <a:r>
              <a:rPr lang="en-US" sz="5400" b="0" cap="none" spc="0" dirty="0">
                <a:ln w="0"/>
                <a:solidFill>
                  <a:schemeClr val="accent1"/>
                </a:solidFill>
                <a:effectLst>
                  <a:outerShdw blurRad="38100" dist="25400" dir="5400000" algn="ctr" rotWithShape="0">
                    <a:srgbClr val="6E747A">
                      <a:alpha val="43000"/>
                    </a:srgbClr>
                  </a:outerShdw>
                </a:effectLst>
              </a:rPr>
              <a:t>:</a:t>
            </a:r>
          </a:p>
        </p:txBody>
      </p:sp>
      <p:sp>
        <p:nvSpPr>
          <p:cNvPr id="8" name="TextBox 7">
            <a:extLst>
              <a:ext uri="{FF2B5EF4-FFF2-40B4-BE49-F238E27FC236}">
                <a16:creationId xmlns:a16="http://schemas.microsoft.com/office/drawing/2014/main" id="{9483A2A2-B746-4CE2-B671-6BE2FCFB71AF}"/>
              </a:ext>
            </a:extLst>
          </p:cNvPr>
          <p:cNvSpPr txBox="1"/>
          <p:nvPr/>
        </p:nvSpPr>
        <p:spPr>
          <a:xfrm>
            <a:off x="0" y="1962645"/>
            <a:ext cx="8634571" cy="923330"/>
          </a:xfrm>
          <a:prstGeom prst="rect">
            <a:avLst/>
          </a:prstGeom>
          <a:noFill/>
        </p:spPr>
        <p:txBody>
          <a:bodyPr wrap="square" rtlCol="0">
            <a:spAutoFit/>
          </a:bodyPr>
          <a:lstStyle/>
          <a:p>
            <a:r>
              <a:rPr lang="en-US" dirty="0"/>
              <a:t>Any durable item with a useful life of more than one year and costing more than </a:t>
            </a:r>
            <a:r>
              <a:rPr lang="en-US" b="1" u="sng" dirty="0"/>
              <a:t>$10,000 </a:t>
            </a:r>
            <a:r>
              <a:rPr lang="en-US" dirty="0"/>
              <a:t>per unit. See </a:t>
            </a:r>
            <a:r>
              <a:rPr lang="en-US" u="sng" dirty="0"/>
              <a:t> </a:t>
            </a:r>
            <a:r>
              <a:rPr lang="en-US" u="sng" dirty="0">
                <a:solidFill>
                  <a:schemeClr val="accent1"/>
                </a:solidFill>
              </a:rPr>
              <a:t>2 C.F.R. § 200.1</a:t>
            </a:r>
            <a:r>
              <a:rPr lang="en-US" dirty="0"/>
              <a:t>  </a:t>
            </a:r>
            <a:r>
              <a:rPr lang="en-US" u="sng" dirty="0">
                <a:hlinkClick r:id="rId3"/>
              </a:rPr>
              <a:t>2 C.F.R. § 200.465</a:t>
            </a:r>
            <a:r>
              <a:rPr lang="en-US" dirty="0"/>
              <a:t>(c),</a:t>
            </a:r>
            <a:r>
              <a:rPr lang="en-US" u="sng" dirty="0">
                <a:hlinkClick r:id="rId4"/>
              </a:rPr>
              <a:t>2 C.F.R. §200.452</a:t>
            </a:r>
            <a:r>
              <a:rPr lang="en-US" u="sng" dirty="0"/>
              <a:t>,</a:t>
            </a:r>
            <a:r>
              <a:rPr lang="en-US" u="sng" dirty="0">
                <a:hlinkClick r:id="rId5"/>
              </a:rPr>
              <a:t>2 C.F.R. §200.436</a:t>
            </a:r>
            <a:r>
              <a:rPr lang="en-US" dirty="0"/>
              <a:t> ,</a:t>
            </a:r>
            <a:r>
              <a:rPr lang="en-US" u="sng" dirty="0">
                <a:hlinkClick r:id="rId6"/>
              </a:rPr>
              <a:t>2 C.F.R. §200.447</a:t>
            </a:r>
            <a:r>
              <a:rPr lang="en-US" u="sng" dirty="0"/>
              <a:t>, </a:t>
            </a:r>
            <a:r>
              <a:rPr lang="en-US" dirty="0"/>
              <a:t> </a:t>
            </a:r>
            <a:r>
              <a:rPr lang="en-US" u="sng" dirty="0">
                <a:hlinkClick r:id="rId7"/>
              </a:rPr>
              <a:t>28 C.F.R. 94.121</a:t>
            </a:r>
            <a:r>
              <a:rPr lang="en-US" dirty="0"/>
              <a:t>(e)</a:t>
            </a:r>
          </a:p>
        </p:txBody>
      </p:sp>
      <p:sp>
        <p:nvSpPr>
          <p:cNvPr id="9" name="Rectangle 8">
            <a:extLst>
              <a:ext uri="{FF2B5EF4-FFF2-40B4-BE49-F238E27FC236}">
                <a16:creationId xmlns:a16="http://schemas.microsoft.com/office/drawing/2014/main" id="{499AFEC3-E717-4AFE-9011-A1F92754AAA3}"/>
              </a:ext>
            </a:extLst>
          </p:cNvPr>
          <p:cNvSpPr/>
          <p:nvPr/>
        </p:nvSpPr>
        <p:spPr>
          <a:xfrm>
            <a:off x="4081986" y="2667000"/>
            <a:ext cx="5090264" cy="6268383"/>
          </a:xfrm>
          <a:prstGeom prst="rect">
            <a:avLst/>
          </a:prstGeom>
          <a:noFill/>
        </p:spPr>
        <p:txBody>
          <a:bodyPr wrap="square" lIns="91440" tIns="45720" rIns="91440" bIns="45720">
            <a:spAutoFit/>
          </a:bodyPr>
          <a:lstStyle/>
          <a:p>
            <a:pPr marL="742950" lvl="1" indent="-285750">
              <a:buFont typeface="Arial" panose="020B0604020202020204" pitchFamily="34" charset="0"/>
              <a:buChar char="•"/>
            </a:pPr>
            <a:r>
              <a:rPr lang="en-US" dirty="0">
                <a:ln w="0"/>
                <a:effectLst>
                  <a:outerShdw blurRad="38100" dist="25400" dir="5400000" algn="ctr" rotWithShape="0">
                    <a:srgbClr val="6E747A">
                      <a:alpha val="43000"/>
                    </a:srgbClr>
                  </a:outerShdw>
                </a:effectLst>
              </a:rPr>
              <a:t>Pre-Award:</a:t>
            </a:r>
          </a:p>
          <a:p>
            <a:pPr marL="1200150" lvl="2" indent="-285750">
              <a:spcAft>
                <a:spcPts val="4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Equipment over </a:t>
            </a:r>
            <a:r>
              <a:rPr lang="en-US" b="1" u="sng" dirty="0">
                <a:ln w="0"/>
                <a:solidFill>
                  <a:schemeClr val="accent1"/>
                </a:solidFill>
                <a:effectLst>
                  <a:outerShdw blurRad="38100" dist="25400" dir="5400000" algn="ctr" rotWithShape="0">
                    <a:srgbClr val="6E747A">
                      <a:alpha val="43000"/>
                    </a:srgbClr>
                  </a:outerShdw>
                </a:effectLst>
              </a:rPr>
              <a:t>$10,000 </a:t>
            </a:r>
            <a:r>
              <a:rPr lang="en-US" dirty="0">
                <a:ln w="0"/>
                <a:solidFill>
                  <a:schemeClr val="accent1"/>
                </a:solidFill>
                <a:effectLst>
                  <a:outerShdw blurRad="38100" dist="25400" dir="5400000" algn="ctr" rotWithShape="0">
                    <a:srgbClr val="6E747A">
                      <a:alpha val="43000"/>
                    </a:srgbClr>
                  </a:outerShdw>
                </a:effectLst>
              </a:rPr>
              <a:t>that is PURCHASED, not leased</a:t>
            </a:r>
          </a:p>
          <a:p>
            <a:pPr marL="1200150" lvl="2" indent="-285750">
              <a:spcAft>
                <a:spcPts val="4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Provide Procurement or Purchasing Policies</a:t>
            </a:r>
          </a:p>
          <a:p>
            <a:pPr marL="1657350" lvl="3" indent="-285750">
              <a:spcAft>
                <a:spcPts val="4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If your policy capitalizes equipment at a lower threshold, your policy applies.</a:t>
            </a:r>
          </a:p>
          <a:p>
            <a:pPr marL="742950" lvl="1" indent="-285750">
              <a:spcAft>
                <a:spcPts val="400"/>
              </a:spcAft>
              <a:buFont typeface="Arial" panose="020B0604020202020204" pitchFamily="34" charset="0"/>
              <a:buChar char="•"/>
            </a:pPr>
            <a:r>
              <a:rPr lang="en-US" dirty="0">
                <a:ln w="0"/>
                <a:effectLst>
                  <a:outerShdw blurRad="38100" dist="25400" dir="5400000" algn="ctr" rotWithShape="0">
                    <a:srgbClr val="6E747A">
                      <a:alpha val="43000"/>
                    </a:srgbClr>
                  </a:outerShdw>
                </a:effectLst>
              </a:rPr>
              <a:t>Post-Award:</a:t>
            </a:r>
          </a:p>
          <a:p>
            <a:pPr marL="1200150" lvl="2" indent="-285750">
              <a:spcAft>
                <a:spcPts val="4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Bids, if applicable</a:t>
            </a:r>
          </a:p>
          <a:p>
            <a:pPr marL="1200150" lvl="2" indent="-285750">
              <a:spcAft>
                <a:spcPts val="4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Receipts</a:t>
            </a:r>
          </a:p>
          <a:p>
            <a:pPr marL="1200150" lvl="2" indent="-285750">
              <a:spcAft>
                <a:spcPts val="4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Equipment tracking forms, logs, inventories with date of purchase and funding source</a:t>
            </a:r>
          </a:p>
          <a:p>
            <a:pPr marL="1200150" lvl="2" indent="-285750">
              <a:buFont typeface="Arial" panose="020B0604020202020204" pitchFamily="34" charset="0"/>
              <a:buChar char="•"/>
            </a:pPr>
            <a:endParaRPr lang="en-US" dirty="0">
              <a:ln w="0"/>
              <a:solidFill>
                <a:schemeClr val="accent1"/>
              </a:solidFill>
              <a:effectLst>
                <a:outerShdw blurRad="38100" dist="25400" dir="5400000" algn="ctr" rotWithShape="0">
                  <a:srgbClr val="6E747A">
                    <a:alpha val="43000"/>
                  </a:srgbClr>
                </a:outerShdw>
              </a:effectLst>
            </a:endParaRPr>
          </a:p>
          <a:p>
            <a:pPr lvl="2"/>
            <a:endParaRPr lang="en-US" dirty="0">
              <a:ln w="0"/>
              <a:solidFill>
                <a:schemeClr val="accent1"/>
              </a:solidFill>
              <a:effectLst>
                <a:outerShdw blurRad="38100" dist="25400" dir="5400000" algn="ctr" rotWithShape="0">
                  <a:srgbClr val="6E747A">
                    <a:alpha val="43000"/>
                  </a:srgbClr>
                </a:outerShdw>
              </a:effectLst>
            </a:endParaRPr>
          </a:p>
          <a:p>
            <a:pPr lvl="2"/>
            <a:endParaRPr lang="en-US" dirty="0">
              <a:ln w="0"/>
              <a:solidFill>
                <a:schemeClr val="accent1"/>
              </a:solidFill>
              <a:effectLst>
                <a:outerShdw blurRad="38100" dist="25400" dir="5400000" algn="ctr" rotWithShape="0">
                  <a:srgbClr val="6E747A">
                    <a:alpha val="43000"/>
                  </a:srgbClr>
                </a:outerShdw>
              </a:effectLst>
            </a:endParaRPr>
          </a:p>
          <a:p>
            <a:pPr lvl="1" algn="ctr"/>
            <a:endParaRPr lang="en-US" dirty="0">
              <a:ln w="0"/>
              <a:solidFill>
                <a:schemeClr val="accent1"/>
              </a:solidFill>
              <a:effectLst>
                <a:outerShdw blurRad="38100" dist="25400" dir="5400000" algn="ctr" rotWithShape="0">
                  <a:srgbClr val="6E747A">
                    <a:alpha val="43000"/>
                  </a:srgbClr>
                </a:outerShdw>
              </a:effectLst>
            </a:endParaRPr>
          </a:p>
          <a:p>
            <a:pPr marL="285750" indent="-285750">
              <a:buFont typeface="Arial" panose="020B0604020202020204" pitchFamily="34" charset="0"/>
              <a:buChar char="•"/>
            </a:pPr>
            <a:endParaRPr lang="en-US" dirty="0">
              <a:ln w="0"/>
              <a:solidFill>
                <a:schemeClr val="accent1"/>
              </a:solidFill>
              <a:effectLst>
                <a:outerShdw blurRad="38100" dist="25400" dir="5400000" algn="ctr" rotWithShape="0">
                  <a:srgbClr val="6E747A">
                    <a:alpha val="43000"/>
                  </a:srgbClr>
                </a:outerShdw>
              </a:effectLst>
            </a:endParaRPr>
          </a:p>
          <a:p>
            <a:pPr marL="285750" indent="-285750">
              <a:buFont typeface="Arial" panose="020B0604020202020204" pitchFamily="34" charset="0"/>
              <a:buChar char="•"/>
            </a:pPr>
            <a:endParaRPr lang="en-US" dirty="0">
              <a:ln w="0"/>
              <a:solidFill>
                <a:schemeClr val="accent1"/>
              </a:solidFill>
              <a:effectLst>
                <a:outerShdw blurRad="38100" dist="25400" dir="5400000" algn="ctr" rotWithShape="0">
                  <a:srgbClr val="6E747A">
                    <a:alpha val="43000"/>
                  </a:srgbClr>
                </a:outerShdw>
              </a:effectLst>
            </a:endParaRPr>
          </a:p>
          <a:p>
            <a:pPr algn="ctr"/>
            <a:endParaRPr lang="en-US" b="0" cap="none" spc="0" dirty="0">
              <a:ln w="0"/>
              <a:solidFill>
                <a:schemeClr val="accent1"/>
              </a:solidFill>
              <a:effectLst>
                <a:outerShdw blurRad="38100" dist="25400" dir="5400000" algn="ctr" rotWithShape="0">
                  <a:srgbClr val="6E747A">
                    <a:alpha val="43000"/>
                  </a:srgbClr>
                </a:outerShdw>
              </a:effectLst>
            </a:endParaRPr>
          </a:p>
        </p:txBody>
      </p:sp>
      <p:pic>
        <p:nvPicPr>
          <p:cNvPr id="38" name="Picture 37">
            <a:extLst>
              <a:ext uri="{FF2B5EF4-FFF2-40B4-BE49-F238E27FC236}">
                <a16:creationId xmlns:a16="http://schemas.microsoft.com/office/drawing/2014/main" id="{58A97D53-FB2E-4767-9FEE-05D8807667AC}"/>
              </a:ext>
            </a:extLst>
          </p:cNvPr>
          <p:cNvPicPr>
            <a:picLocks noChangeAspect="1"/>
          </p:cNvPicPr>
          <p:nvPr/>
        </p:nvPicPr>
        <p:blipFill>
          <a:blip r:embed="rId8"/>
          <a:stretch>
            <a:fillRect/>
          </a:stretch>
        </p:blipFill>
        <p:spPr>
          <a:xfrm>
            <a:off x="152400" y="3179407"/>
            <a:ext cx="4603365" cy="2942492"/>
          </a:xfrm>
          <a:prstGeom prst="rect">
            <a:avLst/>
          </a:prstGeom>
        </p:spPr>
      </p:pic>
      <p:sp>
        <p:nvSpPr>
          <p:cNvPr id="10" name="Footer Placeholder 4">
            <a:extLst>
              <a:ext uri="{FF2B5EF4-FFF2-40B4-BE49-F238E27FC236}">
                <a16:creationId xmlns:a16="http://schemas.microsoft.com/office/drawing/2014/main" id="{1FDC4375-7F40-4155-87AD-9ED89D92E179}"/>
              </a:ext>
            </a:extLst>
          </p:cNvPr>
          <p:cNvSpPr>
            <a:spLocks noGrp="1"/>
          </p:cNvSpPr>
          <p:nvPr>
            <p:ph type="ftr" sz="quarter" idx="11"/>
          </p:nvPr>
        </p:nvSpPr>
        <p:spPr>
          <a:xfrm>
            <a:off x="130968" y="6417593"/>
            <a:ext cx="2350681" cy="365125"/>
          </a:xfrm>
        </p:spPr>
        <p:txBody>
          <a:bodyPr/>
          <a:lstStyle/>
          <a:p>
            <a:r>
              <a:rPr lang="en-US" dirty="0"/>
              <a:t>NC Governor's Crime Commission</a:t>
            </a:r>
          </a:p>
        </p:txBody>
      </p:sp>
      <p:sp>
        <p:nvSpPr>
          <p:cNvPr id="2" name="Slide Number Placeholder 1">
            <a:extLst>
              <a:ext uri="{FF2B5EF4-FFF2-40B4-BE49-F238E27FC236}">
                <a16:creationId xmlns:a16="http://schemas.microsoft.com/office/drawing/2014/main" id="{7BE5A054-A701-4EA5-A95C-E79FF80733AB}"/>
              </a:ext>
            </a:extLst>
          </p:cNvPr>
          <p:cNvSpPr>
            <a:spLocks noGrp="1"/>
          </p:cNvSpPr>
          <p:nvPr>
            <p:ph type="sldNum" sz="quarter" idx="12"/>
          </p:nvPr>
        </p:nvSpPr>
        <p:spPr/>
        <p:txBody>
          <a:bodyPr/>
          <a:lstStyle/>
          <a:p>
            <a:fld id="{5217D969-FAF6-4667-9EED-A6C98B22320E}" type="slidenum">
              <a:rPr lang="en-US" smtClean="0"/>
              <a:pPr/>
              <a:t>14</a:t>
            </a:fld>
            <a:endParaRPr lang="en-US" dirty="0"/>
          </a:p>
        </p:txBody>
      </p:sp>
    </p:spTree>
    <p:extLst>
      <p:ext uri="{BB962C8B-B14F-4D97-AF65-F5344CB8AC3E}">
        <p14:creationId xmlns:p14="http://schemas.microsoft.com/office/powerpoint/2010/main" val="74874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D1FB01-CAC7-48CF-8A04-D10A12D901C4}"/>
              </a:ext>
            </a:extLst>
          </p:cNvPr>
          <p:cNvSpPr>
            <a:spLocks noGrp="1"/>
          </p:cNvSpPr>
          <p:nvPr>
            <p:ph idx="1"/>
          </p:nvPr>
        </p:nvSpPr>
        <p:spPr>
          <a:xfrm>
            <a:off x="457200" y="1447801"/>
            <a:ext cx="8430126" cy="3076073"/>
          </a:xfrm>
        </p:spPr>
        <p:txBody>
          <a:bodyPr>
            <a:normAutofit fontScale="92500" lnSpcReduction="10000"/>
          </a:bodyPr>
          <a:lstStyle/>
          <a:p>
            <a:pPr>
              <a:lnSpc>
                <a:spcPct val="110000"/>
              </a:lnSpc>
              <a:spcBef>
                <a:spcPts val="0"/>
              </a:spcBef>
              <a:spcAft>
                <a:spcPts val="600"/>
              </a:spcAft>
            </a:pPr>
            <a:r>
              <a:rPr lang="en-US" dirty="0"/>
              <a:t>Per the federal government:  Equipment is defined as any durable item with a useful life of more than one year and costing more than $10,000 per unit</a:t>
            </a:r>
          </a:p>
          <a:p>
            <a:pPr>
              <a:lnSpc>
                <a:spcPct val="110000"/>
              </a:lnSpc>
              <a:spcBef>
                <a:spcPts val="0"/>
              </a:spcBef>
              <a:spcAft>
                <a:spcPts val="1200"/>
              </a:spcAft>
            </a:pPr>
            <a:r>
              <a:rPr lang="en-US" dirty="0"/>
              <a:t>Nevertheless, agencies have to follow their written procurement or purchasing policies.  If your policy has a lower equipment threshold, you must use that</a:t>
            </a:r>
          </a:p>
          <a:p>
            <a:pPr marL="109728" indent="0">
              <a:lnSpc>
                <a:spcPct val="110000"/>
              </a:lnSpc>
              <a:spcBef>
                <a:spcPts val="0"/>
              </a:spcBef>
              <a:spcAft>
                <a:spcPts val="600"/>
              </a:spcAft>
              <a:buNone/>
            </a:pPr>
            <a:r>
              <a:rPr lang="en-US" dirty="0"/>
              <a:t>Below is a sample table listing equipment to be purchased</a:t>
            </a:r>
          </a:p>
        </p:txBody>
      </p:sp>
      <p:sp>
        <p:nvSpPr>
          <p:cNvPr id="5" name="Title 4">
            <a:extLst>
              <a:ext uri="{FF2B5EF4-FFF2-40B4-BE49-F238E27FC236}">
                <a16:creationId xmlns:a16="http://schemas.microsoft.com/office/drawing/2014/main" id="{2D439E62-8A89-4169-B27E-2A89A7E9D508}"/>
              </a:ext>
            </a:extLst>
          </p:cNvPr>
          <p:cNvSpPr>
            <a:spLocks noGrp="1"/>
          </p:cNvSpPr>
          <p:nvPr>
            <p:ph type="title"/>
          </p:nvPr>
        </p:nvSpPr>
        <p:spPr/>
        <p:txBody>
          <a:bodyPr/>
          <a:lstStyle/>
          <a:p>
            <a:r>
              <a:rPr lang="en-US" dirty="0"/>
              <a:t>Budget Category:  Equipment</a:t>
            </a:r>
          </a:p>
        </p:txBody>
      </p:sp>
      <p:graphicFrame>
        <p:nvGraphicFramePr>
          <p:cNvPr id="6" name="Table 5">
            <a:extLst>
              <a:ext uri="{FF2B5EF4-FFF2-40B4-BE49-F238E27FC236}">
                <a16:creationId xmlns:a16="http://schemas.microsoft.com/office/drawing/2014/main" id="{833D2CE6-50F5-413B-BCE6-3E6B2D6E46C1}"/>
              </a:ext>
            </a:extLst>
          </p:cNvPr>
          <p:cNvGraphicFramePr>
            <a:graphicFrameLocks noGrp="1"/>
          </p:cNvGraphicFramePr>
          <p:nvPr>
            <p:extLst>
              <p:ext uri="{D42A27DB-BD31-4B8C-83A1-F6EECF244321}">
                <p14:modId xmlns:p14="http://schemas.microsoft.com/office/powerpoint/2010/main" val="1164215030"/>
              </p:ext>
            </p:extLst>
          </p:nvPr>
        </p:nvGraphicFramePr>
        <p:xfrm>
          <a:off x="665747" y="4643712"/>
          <a:ext cx="7981527" cy="1381760"/>
        </p:xfrm>
        <a:graphic>
          <a:graphicData uri="http://schemas.openxmlformats.org/drawingml/2006/table">
            <a:tbl>
              <a:tblPr firstRow="1" bandRow="1">
                <a:tableStyleId>{5C22544A-7EE6-4342-B048-85BDC9FD1C3A}</a:tableStyleId>
              </a:tblPr>
              <a:tblGrid>
                <a:gridCol w="3141392">
                  <a:extLst>
                    <a:ext uri="{9D8B030D-6E8A-4147-A177-3AD203B41FA5}">
                      <a16:colId xmlns:a16="http://schemas.microsoft.com/office/drawing/2014/main" val="294594466"/>
                    </a:ext>
                  </a:extLst>
                </a:gridCol>
                <a:gridCol w="1657151">
                  <a:extLst>
                    <a:ext uri="{9D8B030D-6E8A-4147-A177-3AD203B41FA5}">
                      <a16:colId xmlns:a16="http://schemas.microsoft.com/office/drawing/2014/main" val="3707214306"/>
                    </a:ext>
                  </a:extLst>
                </a:gridCol>
                <a:gridCol w="1421499">
                  <a:extLst>
                    <a:ext uri="{9D8B030D-6E8A-4147-A177-3AD203B41FA5}">
                      <a16:colId xmlns:a16="http://schemas.microsoft.com/office/drawing/2014/main" val="880431680"/>
                    </a:ext>
                  </a:extLst>
                </a:gridCol>
                <a:gridCol w="1761485">
                  <a:extLst>
                    <a:ext uri="{9D8B030D-6E8A-4147-A177-3AD203B41FA5}">
                      <a16:colId xmlns:a16="http://schemas.microsoft.com/office/drawing/2014/main" val="566607625"/>
                    </a:ext>
                  </a:extLst>
                </a:gridCol>
              </a:tblGrid>
              <a:tr h="370840">
                <a:tc>
                  <a:txBody>
                    <a:bodyPr/>
                    <a:lstStyle/>
                    <a:p>
                      <a:pPr algn="ctr"/>
                      <a:r>
                        <a:rPr lang="en-US" dirty="0"/>
                        <a:t>Equipment</a:t>
                      </a:r>
                    </a:p>
                  </a:txBody>
                  <a:tcPr anchor="b"/>
                </a:tc>
                <a:tc>
                  <a:txBody>
                    <a:bodyPr/>
                    <a:lstStyle/>
                    <a:p>
                      <a:pPr algn="ctr"/>
                      <a:r>
                        <a:rPr lang="en-US" dirty="0"/>
                        <a:t>Unit Cost</a:t>
                      </a:r>
                    </a:p>
                  </a:txBody>
                  <a:tcPr anchor="b"/>
                </a:tc>
                <a:tc>
                  <a:txBody>
                    <a:bodyPr/>
                    <a:lstStyle/>
                    <a:p>
                      <a:pPr algn="ctr"/>
                      <a:r>
                        <a:rPr lang="en-US" dirty="0"/>
                        <a:t>Number of Units</a:t>
                      </a:r>
                    </a:p>
                  </a:txBody>
                  <a:tcPr anchor="b"/>
                </a:tc>
                <a:tc>
                  <a:txBody>
                    <a:bodyPr/>
                    <a:lstStyle/>
                    <a:p>
                      <a:pPr algn="ctr"/>
                      <a:r>
                        <a:rPr lang="en-US" dirty="0"/>
                        <a:t>Estimated Cost</a:t>
                      </a:r>
                    </a:p>
                  </a:txBody>
                  <a:tcPr anchor="b"/>
                </a:tc>
                <a:extLst>
                  <a:ext uri="{0D108BD9-81ED-4DB2-BD59-A6C34878D82A}">
                    <a16:rowId xmlns:a16="http://schemas.microsoft.com/office/drawing/2014/main" val="1351842168"/>
                  </a:ext>
                </a:extLst>
              </a:tr>
              <a:tr h="370840">
                <a:tc>
                  <a:txBody>
                    <a:bodyPr/>
                    <a:lstStyle/>
                    <a:p>
                      <a:r>
                        <a:rPr lang="en-US" dirty="0">
                          <a:solidFill>
                            <a:srgbClr val="000066"/>
                          </a:solidFill>
                        </a:rPr>
                        <a:t>Copier/Scanner/Fax Machine</a:t>
                      </a:r>
                    </a:p>
                  </a:txBody>
                  <a:tcPr/>
                </a:tc>
                <a:tc>
                  <a:txBody>
                    <a:bodyPr/>
                    <a:lstStyle/>
                    <a:p>
                      <a:pPr algn="ctr"/>
                      <a:r>
                        <a:rPr lang="en-US" dirty="0">
                          <a:solidFill>
                            <a:srgbClr val="000066"/>
                          </a:solidFill>
                        </a:rPr>
                        <a:t>$10,500.00</a:t>
                      </a:r>
                    </a:p>
                  </a:txBody>
                  <a:tcPr/>
                </a:tc>
                <a:tc>
                  <a:txBody>
                    <a:bodyPr/>
                    <a:lstStyle/>
                    <a:p>
                      <a:pPr algn="ctr"/>
                      <a:r>
                        <a:rPr lang="en-US" dirty="0">
                          <a:solidFill>
                            <a:srgbClr val="000066"/>
                          </a:solidFill>
                        </a:rPr>
                        <a:t>2</a:t>
                      </a:r>
                    </a:p>
                  </a:txBody>
                  <a:tcPr/>
                </a:tc>
                <a:tc>
                  <a:txBody>
                    <a:bodyPr/>
                    <a:lstStyle/>
                    <a:p>
                      <a:pPr algn="ctr"/>
                      <a:r>
                        <a:rPr lang="en-US" dirty="0">
                          <a:solidFill>
                            <a:srgbClr val="000066"/>
                          </a:solidFill>
                        </a:rPr>
                        <a:t>$21,000.00</a:t>
                      </a:r>
                    </a:p>
                  </a:txBody>
                  <a:tcPr/>
                </a:tc>
                <a:extLst>
                  <a:ext uri="{0D108BD9-81ED-4DB2-BD59-A6C34878D82A}">
                    <a16:rowId xmlns:a16="http://schemas.microsoft.com/office/drawing/2014/main" val="523263270"/>
                  </a:ext>
                </a:extLst>
              </a:tr>
              <a:tr h="370840">
                <a:tc gridSpan="3">
                  <a:txBody>
                    <a:bodyPr/>
                    <a:lstStyle/>
                    <a:p>
                      <a:r>
                        <a:rPr lang="en-US" b="1" dirty="0">
                          <a:solidFill>
                            <a:srgbClr val="000066"/>
                          </a:solidFill>
                        </a:rPr>
                        <a:t>Total Estimated Cost</a:t>
                      </a:r>
                    </a:p>
                  </a:txBody>
                  <a:tcPr/>
                </a:tc>
                <a:tc hMerge="1">
                  <a:txBody>
                    <a:bodyPr/>
                    <a:lstStyle/>
                    <a:p>
                      <a:endParaRPr lang="en-US" dirty="0"/>
                    </a:p>
                  </a:txBody>
                  <a:tcPr/>
                </a:tc>
                <a:tc hMerge="1">
                  <a:txBody>
                    <a:bodyPr/>
                    <a:lstStyle/>
                    <a:p>
                      <a:endParaRPr lang="en-US" dirty="0"/>
                    </a:p>
                  </a:txBody>
                  <a:tcPr/>
                </a:tc>
                <a:tc>
                  <a:txBody>
                    <a:bodyPr/>
                    <a:lstStyle/>
                    <a:p>
                      <a:pPr algn="ctr"/>
                      <a:r>
                        <a:rPr lang="en-US" b="1" dirty="0">
                          <a:solidFill>
                            <a:srgbClr val="000066"/>
                          </a:solidFill>
                        </a:rPr>
                        <a:t>$21,000.00</a:t>
                      </a:r>
                    </a:p>
                  </a:txBody>
                  <a:tcPr/>
                </a:tc>
                <a:extLst>
                  <a:ext uri="{0D108BD9-81ED-4DB2-BD59-A6C34878D82A}">
                    <a16:rowId xmlns:a16="http://schemas.microsoft.com/office/drawing/2014/main" val="2288106133"/>
                  </a:ext>
                </a:extLst>
              </a:tr>
            </a:tbl>
          </a:graphicData>
        </a:graphic>
      </p:graphicFrame>
      <p:sp>
        <p:nvSpPr>
          <p:cNvPr id="3" name="Footer Placeholder 2">
            <a:extLst>
              <a:ext uri="{FF2B5EF4-FFF2-40B4-BE49-F238E27FC236}">
                <a16:creationId xmlns:a16="http://schemas.microsoft.com/office/drawing/2014/main" id="{CAAD8D10-C00D-4B5F-B03A-1F30B3B6DCCA}"/>
              </a:ext>
            </a:extLst>
          </p:cNvPr>
          <p:cNvSpPr>
            <a:spLocks noGrp="1"/>
          </p:cNvSpPr>
          <p:nvPr>
            <p:ph type="ftr" sz="quarter" idx="11"/>
          </p:nvPr>
        </p:nvSpPr>
        <p:spPr>
          <a:xfrm>
            <a:off x="4376351" y="6434070"/>
            <a:ext cx="2350681" cy="365125"/>
          </a:xfrm>
        </p:spPr>
        <p:txBody>
          <a:bodyPr/>
          <a:lstStyle/>
          <a:p>
            <a:r>
              <a:rPr lang="en-US" dirty="0"/>
              <a:t>NC Governor's Crime Commission</a:t>
            </a:r>
          </a:p>
        </p:txBody>
      </p:sp>
      <p:sp>
        <p:nvSpPr>
          <p:cNvPr id="9" name="Slide Number Placeholder 8">
            <a:extLst>
              <a:ext uri="{FF2B5EF4-FFF2-40B4-BE49-F238E27FC236}">
                <a16:creationId xmlns:a16="http://schemas.microsoft.com/office/drawing/2014/main" id="{26AF10D2-1758-4949-8A41-6FDCC1C5E8F1}"/>
              </a:ext>
            </a:extLst>
          </p:cNvPr>
          <p:cNvSpPr>
            <a:spLocks noGrp="1"/>
          </p:cNvSpPr>
          <p:nvPr>
            <p:ph type="sldNum" sz="quarter" idx="12"/>
          </p:nvPr>
        </p:nvSpPr>
        <p:spPr/>
        <p:txBody>
          <a:bodyPr/>
          <a:lstStyle/>
          <a:p>
            <a:fld id="{5217D969-FAF6-4667-9EED-A6C98B22320E}" type="slidenum">
              <a:rPr lang="en-US" smtClean="0"/>
              <a:t>15</a:t>
            </a:fld>
            <a:endParaRPr lang="en-US"/>
          </a:p>
        </p:txBody>
      </p:sp>
    </p:spTree>
    <p:extLst>
      <p:ext uri="{BB962C8B-B14F-4D97-AF65-F5344CB8AC3E}">
        <p14:creationId xmlns:p14="http://schemas.microsoft.com/office/powerpoint/2010/main" val="636422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6572EF-9577-45F9-AA2E-197D9FC55425}"/>
              </a:ext>
            </a:extLst>
          </p:cNvPr>
          <p:cNvSpPr/>
          <p:nvPr/>
        </p:nvSpPr>
        <p:spPr>
          <a:xfrm>
            <a:off x="130968" y="1167913"/>
            <a:ext cx="2712602"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Supplies</a:t>
            </a:r>
            <a:r>
              <a:rPr lang="en-US" sz="5400" b="0" cap="none" spc="0" dirty="0">
                <a:ln w="0"/>
                <a:solidFill>
                  <a:schemeClr val="accent1"/>
                </a:solidFill>
                <a:effectLst>
                  <a:outerShdw blurRad="38100" dist="25400" dir="5400000" algn="ctr" rotWithShape="0">
                    <a:srgbClr val="6E747A">
                      <a:alpha val="43000"/>
                    </a:srgbClr>
                  </a:outerShdw>
                </a:effectLst>
              </a:rPr>
              <a:t>:</a:t>
            </a:r>
          </a:p>
        </p:txBody>
      </p:sp>
      <p:sp>
        <p:nvSpPr>
          <p:cNvPr id="8" name="TextBox 7">
            <a:extLst>
              <a:ext uri="{FF2B5EF4-FFF2-40B4-BE49-F238E27FC236}">
                <a16:creationId xmlns:a16="http://schemas.microsoft.com/office/drawing/2014/main" id="{9483A2A2-B746-4CE2-B671-6BE2FCFB71AF}"/>
              </a:ext>
            </a:extLst>
          </p:cNvPr>
          <p:cNvSpPr txBox="1"/>
          <p:nvPr/>
        </p:nvSpPr>
        <p:spPr>
          <a:xfrm>
            <a:off x="195581" y="2011487"/>
            <a:ext cx="8634571" cy="1200329"/>
          </a:xfrm>
          <a:prstGeom prst="rect">
            <a:avLst/>
          </a:prstGeom>
          <a:noFill/>
        </p:spPr>
        <p:txBody>
          <a:bodyPr wrap="square" rtlCol="0">
            <a:spAutoFit/>
          </a:bodyPr>
          <a:lstStyle/>
          <a:p>
            <a:r>
              <a:rPr lang="en-US" dirty="0"/>
              <a:t>Supplies are property considered expendable, costing less than $10K (or per your agency’s policy for other supply purchases), and usually consumed in the course of the project. Costs incurred must be necessary and reasonable to the provision of services.  See </a:t>
            </a:r>
            <a:r>
              <a:rPr lang="en-US" u="sng" dirty="0">
                <a:solidFill>
                  <a:schemeClr val="accent1"/>
                </a:solidFill>
              </a:rPr>
              <a:t>2 C.F.R. § 94.4120</a:t>
            </a:r>
            <a:endParaRPr lang="en-US" dirty="0">
              <a:solidFill>
                <a:schemeClr val="accent1"/>
              </a:solidFill>
            </a:endParaRPr>
          </a:p>
        </p:txBody>
      </p:sp>
      <p:sp>
        <p:nvSpPr>
          <p:cNvPr id="9" name="Rectangle 8">
            <a:extLst>
              <a:ext uri="{FF2B5EF4-FFF2-40B4-BE49-F238E27FC236}">
                <a16:creationId xmlns:a16="http://schemas.microsoft.com/office/drawing/2014/main" id="{499AFEC3-E717-4AFE-9011-A1F92754AAA3}"/>
              </a:ext>
            </a:extLst>
          </p:cNvPr>
          <p:cNvSpPr/>
          <p:nvPr/>
        </p:nvSpPr>
        <p:spPr>
          <a:xfrm>
            <a:off x="3873000" y="3174186"/>
            <a:ext cx="5090264" cy="5109091"/>
          </a:xfrm>
          <a:prstGeom prst="rect">
            <a:avLst/>
          </a:prstGeom>
          <a:noFill/>
        </p:spPr>
        <p:txBody>
          <a:bodyPr wrap="square" lIns="91440" tIns="45720" rIns="91440" bIns="45720">
            <a:spAutoFit/>
          </a:bodyPr>
          <a:lstStyle/>
          <a:p>
            <a:pPr marL="742950" lvl="1" indent="-285750">
              <a:buFont typeface="Arial" panose="020B0604020202020204" pitchFamily="34" charset="0"/>
              <a:buChar char="•"/>
            </a:pPr>
            <a:r>
              <a:rPr lang="en-US" dirty="0">
                <a:ln w="0"/>
                <a:effectLst>
                  <a:outerShdw blurRad="38100" dist="25400" dir="5400000" algn="ctr" rotWithShape="0">
                    <a:srgbClr val="6E747A">
                      <a:alpha val="43000"/>
                    </a:srgbClr>
                  </a:outerShdw>
                </a:effectLst>
              </a:rPr>
              <a:t>Pre-Award:</a:t>
            </a:r>
          </a:p>
          <a:p>
            <a:pPr marL="1200150" lvl="2" indent="-285750">
              <a:spcAft>
                <a:spcPts val="4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Attach a detailed list for General Office Supplies</a:t>
            </a:r>
          </a:p>
          <a:p>
            <a:pPr marL="1200150" lvl="2" indent="-285750">
              <a:spcAft>
                <a:spcPts val="4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Attach a detailed list for Program Supplies </a:t>
            </a:r>
          </a:p>
          <a:p>
            <a:pPr marL="1200150" lvl="2" indent="-285750">
              <a:spcAft>
                <a:spcPts val="4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Equipment Lease Agreements (not maintenance agreements if you have purchased the equipment)</a:t>
            </a:r>
          </a:p>
          <a:p>
            <a:pPr marL="742950" lvl="1" indent="-285750">
              <a:spcAft>
                <a:spcPts val="400"/>
              </a:spcAft>
              <a:buFont typeface="Arial" panose="020B0604020202020204" pitchFamily="34" charset="0"/>
              <a:buChar char="•"/>
            </a:pPr>
            <a:r>
              <a:rPr lang="en-US" dirty="0">
                <a:ln w="0"/>
                <a:effectLst>
                  <a:outerShdw blurRad="38100" dist="25400" dir="5400000" algn="ctr" rotWithShape="0">
                    <a:srgbClr val="6E747A">
                      <a:alpha val="43000"/>
                    </a:srgbClr>
                  </a:outerShdw>
                </a:effectLst>
              </a:rPr>
              <a:t>Post-Award:</a:t>
            </a:r>
          </a:p>
          <a:p>
            <a:pPr marL="1200150" lvl="2" indent="-285750">
              <a:spcAft>
                <a:spcPts val="4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Receipts</a:t>
            </a:r>
          </a:p>
          <a:p>
            <a:pPr marL="1200150" lvl="2" indent="-285750">
              <a:spcAft>
                <a:spcPts val="4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Equipment Lease agreements</a:t>
            </a:r>
          </a:p>
          <a:p>
            <a:pPr lvl="2"/>
            <a:endParaRPr lang="en-US" dirty="0">
              <a:ln w="0"/>
              <a:solidFill>
                <a:schemeClr val="accent1"/>
              </a:solidFill>
              <a:effectLst>
                <a:outerShdw blurRad="38100" dist="25400" dir="5400000" algn="ctr" rotWithShape="0">
                  <a:srgbClr val="6E747A">
                    <a:alpha val="43000"/>
                  </a:srgbClr>
                </a:outerShdw>
              </a:effectLst>
            </a:endParaRPr>
          </a:p>
          <a:p>
            <a:pPr lvl="2"/>
            <a:endParaRPr lang="en-US" dirty="0">
              <a:ln w="0"/>
              <a:solidFill>
                <a:schemeClr val="accent1"/>
              </a:solidFill>
              <a:effectLst>
                <a:outerShdw blurRad="38100" dist="25400" dir="5400000" algn="ctr" rotWithShape="0">
                  <a:srgbClr val="6E747A">
                    <a:alpha val="43000"/>
                  </a:srgbClr>
                </a:outerShdw>
              </a:effectLst>
            </a:endParaRPr>
          </a:p>
          <a:p>
            <a:pPr lvl="1" algn="ctr"/>
            <a:endParaRPr lang="en-US" dirty="0">
              <a:ln w="0"/>
              <a:solidFill>
                <a:schemeClr val="accent1"/>
              </a:solidFill>
              <a:effectLst>
                <a:outerShdw blurRad="38100" dist="25400" dir="5400000" algn="ctr" rotWithShape="0">
                  <a:srgbClr val="6E747A">
                    <a:alpha val="43000"/>
                  </a:srgbClr>
                </a:outerShdw>
              </a:effectLst>
            </a:endParaRPr>
          </a:p>
          <a:p>
            <a:pPr marL="285750" indent="-285750">
              <a:buFont typeface="Arial" panose="020B0604020202020204" pitchFamily="34" charset="0"/>
              <a:buChar char="•"/>
            </a:pPr>
            <a:endParaRPr lang="en-US" dirty="0">
              <a:ln w="0"/>
              <a:solidFill>
                <a:schemeClr val="accent1"/>
              </a:solidFill>
              <a:effectLst>
                <a:outerShdw blurRad="38100" dist="25400" dir="5400000" algn="ctr" rotWithShape="0">
                  <a:srgbClr val="6E747A">
                    <a:alpha val="43000"/>
                  </a:srgbClr>
                </a:outerShdw>
              </a:effectLst>
            </a:endParaRPr>
          </a:p>
          <a:p>
            <a:pPr marL="285750" indent="-285750">
              <a:buFont typeface="Arial" panose="020B0604020202020204" pitchFamily="34" charset="0"/>
              <a:buChar char="•"/>
            </a:pPr>
            <a:endParaRPr lang="en-US" dirty="0">
              <a:ln w="0"/>
              <a:solidFill>
                <a:schemeClr val="accent1"/>
              </a:solidFill>
              <a:effectLst>
                <a:outerShdw blurRad="38100" dist="25400" dir="5400000" algn="ctr" rotWithShape="0">
                  <a:srgbClr val="6E747A">
                    <a:alpha val="43000"/>
                  </a:srgbClr>
                </a:outerShdw>
              </a:effectLst>
            </a:endParaRPr>
          </a:p>
          <a:p>
            <a:pPr algn="ctr"/>
            <a:endParaRPr lang="en-US" b="0" cap="none" spc="0" dirty="0">
              <a:ln w="0"/>
              <a:solidFill>
                <a:schemeClr val="accent1"/>
              </a:solidFill>
              <a:effectLst>
                <a:outerShdw blurRad="38100" dist="25400" dir="5400000" algn="ctr" rotWithShape="0">
                  <a:srgbClr val="6E747A">
                    <a:alpha val="43000"/>
                  </a:srgbClr>
                </a:outerShdw>
              </a:effectLst>
            </a:endParaRPr>
          </a:p>
        </p:txBody>
      </p:sp>
      <p:pic>
        <p:nvPicPr>
          <p:cNvPr id="2" name="Picture 1">
            <a:extLst>
              <a:ext uri="{FF2B5EF4-FFF2-40B4-BE49-F238E27FC236}">
                <a16:creationId xmlns:a16="http://schemas.microsoft.com/office/drawing/2014/main" id="{116F8719-4136-4EA1-B246-B78EC8E43B12}"/>
              </a:ext>
            </a:extLst>
          </p:cNvPr>
          <p:cNvPicPr>
            <a:picLocks noChangeAspect="1"/>
          </p:cNvPicPr>
          <p:nvPr/>
        </p:nvPicPr>
        <p:blipFill>
          <a:blip r:embed="rId3"/>
          <a:stretch>
            <a:fillRect/>
          </a:stretch>
        </p:blipFill>
        <p:spPr>
          <a:xfrm>
            <a:off x="1658924" y="3250800"/>
            <a:ext cx="2372771" cy="2784884"/>
          </a:xfrm>
          <a:prstGeom prst="rect">
            <a:avLst/>
          </a:prstGeom>
        </p:spPr>
      </p:pic>
      <p:sp>
        <p:nvSpPr>
          <p:cNvPr id="10" name="Footer Placeholder 4">
            <a:extLst>
              <a:ext uri="{FF2B5EF4-FFF2-40B4-BE49-F238E27FC236}">
                <a16:creationId xmlns:a16="http://schemas.microsoft.com/office/drawing/2014/main" id="{571E1EF6-29C5-4B07-8ED6-1C46FEECCC12}"/>
              </a:ext>
            </a:extLst>
          </p:cNvPr>
          <p:cNvSpPr>
            <a:spLocks noGrp="1"/>
          </p:cNvSpPr>
          <p:nvPr>
            <p:ph type="ftr" sz="quarter" idx="11"/>
          </p:nvPr>
        </p:nvSpPr>
        <p:spPr>
          <a:xfrm>
            <a:off x="130968" y="6417593"/>
            <a:ext cx="2350681" cy="365125"/>
          </a:xfrm>
        </p:spPr>
        <p:txBody>
          <a:bodyPr/>
          <a:lstStyle/>
          <a:p>
            <a:r>
              <a:rPr lang="en-US" dirty="0"/>
              <a:t>NC Governor's Crime Commission</a:t>
            </a:r>
          </a:p>
        </p:txBody>
      </p:sp>
      <p:sp>
        <p:nvSpPr>
          <p:cNvPr id="3" name="Slide Number Placeholder 2">
            <a:extLst>
              <a:ext uri="{FF2B5EF4-FFF2-40B4-BE49-F238E27FC236}">
                <a16:creationId xmlns:a16="http://schemas.microsoft.com/office/drawing/2014/main" id="{38B5385F-2B1F-4F0C-9339-16ECE3F63032}"/>
              </a:ext>
            </a:extLst>
          </p:cNvPr>
          <p:cNvSpPr>
            <a:spLocks noGrp="1"/>
          </p:cNvSpPr>
          <p:nvPr>
            <p:ph type="sldNum" sz="quarter" idx="12"/>
          </p:nvPr>
        </p:nvSpPr>
        <p:spPr/>
        <p:txBody>
          <a:bodyPr/>
          <a:lstStyle/>
          <a:p>
            <a:fld id="{5217D969-FAF6-4667-9EED-A6C98B22320E}" type="slidenum">
              <a:rPr lang="en-US" smtClean="0"/>
              <a:pPr/>
              <a:t>16</a:t>
            </a:fld>
            <a:endParaRPr lang="en-US" dirty="0"/>
          </a:p>
        </p:txBody>
      </p:sp>
    </p:spTree>
    <p:extLst>
      <p:ext uri="{BB962C8B-B14F-4D97-AF65-F5344CB8AC3E}">
        <p14:creationId xmlns:p14="http://schemas.microsoft.com/office/powerpoint/2010/main" val="357869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9EE762-564B-4C4E-868E-7ECC01C865AB}"/>
              </a:ext>
            </a:extLst>
          </p:cNvPr>
          <p:cNvSpPr>
            <a:spLocks noGrp="1"/>
          </p:cNvSpPr>
          <p:nvPr>
            <p:ph idx="1"/>
          </p:nvPr>
        </p:nvSpPr>
        <p:spPr>
          <a:xfrm>
            <a:off x="457200" y="1481329"/>
            <a:ext cx="8229600" cy="957072"/>
          </a:xfrm>
        </p:spPr>
        <p:txBody>
          <a:bodyPr/>
          <a:lstStyle/>
          <a:p>
            <a:r>
              <a:rPr lang="en-US" dirty="0"/>
              <a:t>Below is an example of a budget for supplies to be purchased:</a:t>
            </a:r>
          </a:p>
        </p:txBody>
      </p:sp>
      <p:sp>
        <p:nvSpPr>
          <p:cNvPr id="5" name="Title 4">
            <a:extLst>
              <a:ext uri="{FF2B5EF4-FFF2-40B4-BE49-F238E27FC236}">
                <a16:creationId xmlns:a16="http://schemas.microsoft.com/office/drawing/2014/main" id="{386B91DD-3210-4F8B-8BD9-74B91B695159}"/>
              </a:ext>
            </a:extLst>
          </p:cNvPr>
          <p:cNvSpPr>
            <a:spLocks noGrp="1"/>
          </p:cNvSpPr>
          <p:nvPr>
            <p:ph type="title"/>
          </p:nvPr>
        </p:nvSpPr>
        <p:spPr/>
        <p:txBody>
          <a:bodyPr/>
          <a:lstStyle/>
          <a:p>
            <a:r>
              <a:rPr lang="en-US" dirty="0"/>
              <a:t>Budget Category:  Supplies</a:t>
            </a:r>
          </a:p>
        </p:txBody>
      </p:sp>
      <p:graphicFrame>
        <p:nvGraphicFramePr>
          <p:cNvPr id="6" name="Table 5">
            <a:extLst>
              <a:ext uri="{FF2B5EF4-FFF2-40B4-BE49-F238E27FC236}">
                <a16:creationId xmlns:a16="http://schemas.microsoft.com/office/drawing/2014/main" id="{F8546B58-05A2-4236-9214-0B6315D5AF1A}"/>
              </a:ext>
            </a:extLst>
          </p:cNvPr>
          <p:cNvGraphicFramePr>
            <a:graphicFrameLocks noGrp="1"/>
          </p:cNvGraphicFramePr>
          <p:nvPr/>
        </p:nvGraphicFramePr>
        <p:xfrm>
          <a:off x="1085316" y="2715736"/>
          <a:ext cx="7340837" cy="2865120"/>
        </p:xfrm>
        <a:graphic>
          <a:graphicData uri="http://schemas.openxmlformats.org/drawingml/2006/table">
            <a:tbl>
              <a:tblPr firstRow="1" bandRow="1">
                <a:tableStyleId>{5C22544A-7EE6-4342-B048-85BDC9FD1C3A}</a:tableStyleId>
              </a:tblPr>
              <a:tblGrid>
                <a:gridCol w="3776718">
                  <a:extLst>
                    <a:ext uri="{9D8B030D-6E8A-4147-A177-3AD203B41FA5}">
                      <a16:colId xmlns:a16="http://schemas.microsoft.com/office/drawing/2014/main" val="3662825895"/>
                    </a:ext>
                  </a:extLst>
                </a:gridCol>
                <a:gridCol w="1093285">
                  <a:extLst>
                    <a:ext uri="{9D8B030D-6E8A-4147-A177-3AD203B41FA5}">
                      <a16:colId xmlns:a16="http://schemas.microsoft.com/office/drawing/2014/main" val="3762380442"/>
                    </a:ext>
                  </a:extLst>
                </a:gridCol>
                <a:gridCol w="1093285">
                  <a:extLst>
                    <a:ext uri="{9D8B030D-6E8A-4147-A177-3AD203B41FA5}">
                      <a16:colId xmlns:a16="http://schemas.microsoft.com/office/drawing/2014/main" val="2149291890"/>
                    </a:ext>
                  </a:extLst>
                </a:gridCol>
                <a:gridCol w="1377549">
                  <a:extLst>
                    <a:ext uri="{9D8B030D-6E8A-4147-A177-3AD203B41FA5}">
                      <a16:colId xmlns:a16="http://schemas.microsoft.com/office/drawing/2014/main" val="1840651691"/>
                    </a:ext>
                  </a:extLst>
                </a:gridCol>
              </a:tblGrid>
              <a:tr h="370840">
                <a:tc>
                  <a:txBody>
                    <a:bodyPr/>
                    <a:lstStyle/>
                    <a:p>
                      <a:r>
                        <a:rPr lang="en-US" dirty="0"/>
                        <a:t>Supply Item</a:t>
                      </a:r>
                    </a:p>
                  </a:txBody>
                  <a:tcPr anchor="b"/>
                </a:tc>
                <a:tc>
                  <a:txBody>
                    <a:bodyPr/>
                    <a:lstStyle/>
                    <a:p>
                      <a:pPr algn="ctr"/>
                      <a:r>
                        <a:rPr lang="en-US" dirty="0"/>
                        <a:t>Quantity</a:t>
                      </a:r>
                    </a:p>
                  </a:txBody>
                  <a:tcPr anchor="b"/>
                </a:tc>
                <a:tc>
                  <a:txBody>
                    <a:bodyPr/>
                    <a:lstStyle/>
                    <a:p>
                      <a:pPr algn="ctr"/>
                      <a:r>
                        <a:rPr lang="en-US" dirty="0"/>
                        <a:t>Unit Cost</a:t>
                      </a:r>
                    </a:p>
                  </a:txBody>
                  <a:tcPr anchor="b"/>
                </a:tc>
                <a:tc>
                  <a:txBody>
                    <a:bodyPr/>
                    <a:lstStyle/>
                    <a:p>
                      <a:pPr algn="ctr"/>
                      <a:r>
                        <a:rPr lang="en-US" dirty="0"/>
                        <a:t>Total Cost</a:t>
                      </a:r>
                    </a:p>
                  </a:txBody>
                  <a:tcPr anchor="b"/>
                </a:tc>
                <a:extLst>
                  <a:ext uri="{0D108BD9-81ED-4DB2-BD59-A6C34878D82A}">
                    <a16:rowId xmlns:a16="http://schemas.microsoft.com/office/drawing/2014/main" val="431079869"/>
                  </a:ext>
                </a:extLst>
              </a:tr>
              <a:tr h="370840">
                <a:tc>
                  <a:txBody>
                    <a:bodyPr/>
                    <a:lstStyle/>
                    <a:p>
                      <a:r>
                        <a:rPr lang="en-US" dirty="0">
                          <a:solidFill>
                            <a:srgbClr val="000066"/>
                          </a:solidFill>
                        </a:rPr>
                        <a:t>Office Supplies</a:t>
                      </a:r>
                    </a:p>
                  </a:txBody>
                  <a:tcPr anchor="ctr"/>
                </a:tc>
                <a:tc>
                  <a:txBody>
                    <a:bodyPr/>
                    <a:lstStyle/>
                    <a:p>
                      <a:pPr algn="ctr"/>
                      <a:r>
                        <a:rPr lang="en-US" dirty="0">
                          <a:solidFill>
                            <a:srgbClr val="000066"/>
                          </a:solidFill>
                        </a:rPr>
                        <a:t>4</a:t>
                      </a:r>
                    </a:p>
                  </a:txBody>
                  <a:tcPr anchor="ctr"/>
                </a:tc>
                <a:tc>
                  <a:txBody>
                    <a:bodyPr/>
                    <a:lstStyle/>
                    <a:p>
                      <a:pPr algn="ctr"/>
                      <a:r>
                        <a:rPr lang="en-US" dirty="0">
                          <a:solidFill>
                            <a:srgbClr val="000066"/>
                          </a:solidFill>
                        </a:rPr>
                        <a:t>$750</a:t>
                      </a:r>
                    </a:p>
                  </a:txBody>
                  <a:tcPr anchor="ctr"/>
                </a:tc>
                <a:tc>
                  <a:txBody>
                    <a:bodyPr/>
                    <a:lstStyle/>
                    <a:p>
                      <a:pPr algn="ctr"/>
                      <a:r>
                        <a:rPr lang="en-US" dirty="0">
                          <a:solidFill>
                            <a:srgbClr val="000066"/>
                          </a:solidFill>
                        </a:rPr>
                        <a:t>$3,000.00</a:t>
                      </a:r>
                    </a:p>
                  </a:txBody>
                  <a:tcPr anchor="ctr"/>
                </a:tc>
                <a:extLst>
                  <a:ext uri="{0D108BD9-81ED-4DB2-BD59-A6C34878D82A}">
                    <a16:rowId xmlns:a16="http://schemas.microsoft.com/office/drawing/2014/main" val="898143148"/>
                  </a:ext>
                </a:extLst>
              </a:tr>
              <a:tr h="370840">
                <a:tc>
                  <a:txBody>
                    <a:bodyPr/>
                    <a:lstStyle/>
                    <a:p>
                      <a:r>
                        <a:rPr lang="en-US" dirty="0">
                          <a:solidFill>
                            <a:srgbClr val="000066"/>
                          </a:solidFill>
                        </a:rPr>
                        <a:t>Cell Phones</a:t>
                      </a:r>
                    </a:p>
                  </a:txBody>
                  <a:tcPr anchor="ctr"/>
                </a:tc>
                <a:tc>
                  <a:txBody>
                    <a:bodyPr/>
                    <a:lstStyle/>
                    <a:p>
                      <a:pPr algn="ctr"/>
                      <a:r>
                        <a:rPr lang="en-US" dirty="0">
                          <a:solidFill>
                            <a:srgbClr val="000066"/>
                          </a:solidFill>
                        </a:rPr>
                        <a:t>2</a:t>
                      </a:r>
                    </a:p>
                  </a:txBody>
                  <a:tcPr anchor="ctr"/>
                </a:tc>
                <a:tc>
                  <a:txBody>
                    <a:bodyPr/>
                    <a:lstStyle/>
                    <a:p>
                      <a:pPr algn="ctr"/>
                      <a:r>
                        <a:rPr lang="en-US" dirty="0">
                          <a:solidFill>
                            <a:srgbClr val="000066"/>
                          </a:solidFill>
                        </a:rPr>
                        <a:t>350.00</a:t>
                      </a:r>
                    </a:p>
                  </a:txBody>
                  <a:tcPr anchor="ctr"/>
                </a:tc>
                <a:tc>
                  <a:txBody>
                    <a:bodyPr/>
                    <a:lstStyle/>
                    <a:p>
                      <a:pPr algn="ctr"/>
                      <a:r>
                        <a:rPr lang="en-US" dirty="0">
                          <a:solidFill>
                            <a:srgbClr val="000066"/>
                          </a:solidFill>
                        </a:rPr>
                        <a:t>$700.00</a:t>
                      </a:r>
                    </a:p>
                  </a:txBody>
                  <a:tcPr anchor="ctr"/>
                </a:tc>
                <a:extLst>
                  <a:ext uri="{0D108BD9-81ED-4DB2-BD59-A6C34878D82A}">
                    <a16:rowId xmlns:a16="http://schemas.microsoft.com/office/drawing/2014/main" val="719461021"/>
                  </a:ext>
                </a:extLst>
              </a:tr>
              <a:tr h="370840">
                <a:tc>
                  <a:txBody>
                    <a:bodyPr/>
                    <a:lstStyle/>
                    <a:p>
                      <a:r>
                        <a:rPr lang="en-US" dirty="0">
                          <a:solidFill>
                            <a:srgbClr val="000066"/>
                          </a:solidFill>
                        </a:rPr>
                        <a:t>Laptop Computers</a:t>
                      </a:r>
                    </a:p>
                  </a:txBody>
                  <a:tcPr anchor="ctr"/>
                </a:tc>
                <a:tc>
                  <a:txBody>
                    <a:bodyPr/>
                    <a:lstStyle/>
                    <a:p>
                      <a:pPr algn="ctr"/>
                      <a:r>
                        <a:rPr lang="en-US" dirty="0">
                          <a:solidFill>
                            <a:srgbClr val="000066"/>
                          </a:solidFill>
                        </a:rPr>
                        <a:t>2</a:t>
                      </a:r>
                    </a:p>
                  </a:txBody>
                  <a:tcPr anchor="ctr"/>
                </a:tc>
                <a:tc>
                  <a:txBody>
                    <a:bodyPr/>
                    <a:lstStyle/>
                    <a:p>
                      <a:pPr algn="ctr"/>
                      <a:r>
                        <a:rPr lang="en-US" dirty="0">
                          <a:solidFill>
                            <a:srgbClr val="000066"/>
                          </a:solidFill>
                        </a:rPr>
                        <a:t>$900.00</a:t>
                      </a:r>
                    </a:p>
                  </a:txBody>
                  <a:tcPr anchor="ctr"/>
                </a:tc>
                <a:tc>
                  <a:txBody>
                    <a:bodyPr/>
                    <a:lstStyle/>
                    <a:p>
                      <a:pPr algn="ctr"/>
                      <a:r>
                        <a:rPr lang="en-US" dirty="0">
                          <a:solidFill>
                            <a:srgbClr val="000066"/>
                          </a:solidFill>
                        </a:rPr>
                        <a:t>$1,800.00</a:t>
                      </a:r>
                    </a:p>
                  </a:txBody>
                  <a:tcPr anchor="ctr"/>
                </a:tc>
                <a:extLst>
                  <a:ext uri="{0D108BD9-81ED-4DB2-BD59-A6C34878D82A}">
                    <a16:rowId xmlns:a16="http://schemas.microsoft.com/office/drawing/2014/main" val="1080621812"/>
                  </a:ext>
                </a:extLst>
              </a:tr>
              <a:tr h="370840">
                <a:tc>
                  <a:txBody>
                    <a:bodyPr/>
                    <a:lstStyle/>
                    <a:p>
                      <a:r>
                        <a:rPr lang="en-US" dirty="0">
                          <a:solidFill>
                            <a:srgbClr val="000066"/>
                          </a:solidFill>
                        </a:rPr>
                        <a:t>Victim Personal Products (shampoo, soap, toothbrushes, toothpaste, etc.)</a:t>
                      </a:r>
                    </a:p>
                  </a:txBody>
                  <a:tcPr anchor="ctr"/>
                </a:tc>
                <a:tc>
                  <a:txBody>
                    <a:bodyPr/>
                    <a:lstStyle/>
                    <a:p>
                      <a:pPr algn="ctr"/>
                      <a:r>
                        <a:rPr lang="en-US" dirty="0">
                          <a:solidFill>
                            <a:srgbClr val="000066"/>
                          </a:solidFill>
                        </a:rPr>
                        <a:t>50</a:t>
                      </a:r>
                    </a:p>
                  </a:txBody>
                  <a:tcPr anchor="ctr"/>
                </a:tc>
                <a:tc>
                  <a:txBody>
                    <a:bodyPr/>
                    <a:lstStyle/>
                    <a:p>
                      <a:pPr algn="ctr"/>
                      <a:r>
                        <a:rPr lang="en-US" dirty="0">
                          <a:solidFill>
                            <a:srgbClr val="000066"/>
                          </a:solidFill>
                        </a:rPr>
                        <a:t>$10.00</a:t>
                      </a:r>
                    </a:p>
                  </a:txBody>
                  <a:tcPr anchor="ctr"/>
                </a:tc>
                <a:tc>
                  <a:txBody>
                    <a:bodyPr/>
                    <a:lstStyle/>
                    <a:p>
                      <a:pPr algn="ctr"/>
                      <a:r>
                        <a:rPr lang="en-US" dirty="0">
                          <a:solidFill>
                            <a:srgbClr val="000066"/>
                          </a:solidFill>
                        </a:rPr>
                        <a:t>$500.00</a:t>
                      </a:r>
                    </a:p>
                  </a:txBody>
                  <a:tcPr anchor="ctr"/>
                </a:tc>
                <a:extLst>
                  <a:ext uri="{0D108BD9-81ED-4DB2-BD59-A6C34878D82A}">
                    <a16:rowId xmlns:a16="http://schemas.microsoft.com/office/drawing/2014/main" val="188699999"/>
                  </a:ext>
                </a:extLst>
              </a:tr>
              <a:tr h="370840">
                <a:tc>
                  <a:txBody>
                    <a:bodyPr/>
                    <a:lstStyle/>
                    <a:p>
                      <a:r>
                        <a:rPr lang="en-US" dirty="0">
                          <a:solidFill>
                            <a:srgbClr val="000066"/>
                          </a:solidFill>
                        </a:rPr>
                        <a:t>Agency Brochures</a:t>
                      </a:r>
                    </a:p>
                  </a:txBody>
                  <a:tcPr anchor="ctr"/>
                </a:tc>
                <a:tc>
                  <a:txBody>
                    <a:bodyPr/>
                    <a:lstStyle/>
                    <a:p>
                      <a:pPr algn="ctr"/>
                      <a:r>
                        <a:rPr lang="en-US" dirty="0">
                          <a:solidFill>
                            <a:srgbClr val="000066"/>
                          </a:solidFill>
                        </a:rPr>
                        <a:t>1,000</a:t>
                      </a:r>
                    </a:p>
                  </a:txBody>
                  <a:tcPr anchor="ctr"/>
                </a:tc>
                <a:tc>
                  <a:txBody>
                    <a:bodyPr/>
                    <a:lstStyle/>
                    <a:p>
                      <a:pPr algn="ctr"/>
                      <a:r>
                        <a:rPr lang="en-US" dirty="0">
                          <a:solidFill>
                            <a:srgbClr val="000066"/>
                          </a:solidFill>
                        </a:rPr>
                        <a:t>$0.10</a:t>
                      </a:r>
                    </a:p>
                  </a:txBody>
                  <a:tcPr anchor="ctr"/>
                </a:tc>
                <a:tc>
                  <a:txBody>
                    <a:bodyPr/>
                    <a:lstStyle/>
                    <a:p>
                      <a:pPr algn="ctr"/>
                      <a:r>
                        <a:rPr lang="en-US" dirty="0">
                          <a:solidFill>
                            <a:srgbClr val="000066"/>
                          </a:solidFill>
                        </a:rPr>
                        <a:t>$100.00</a:t>
                      </a:r>
                    </a:p>
                  </a:txBody>
                  <a:tcPr anchor="ctr"/>
                </a:tc>
                <a:extLst>
                  <a:ext uri="{0D108BD9-81ED-4DB2-BD59-A6C34878D82A}">
                    <a16:rowId xmlns:a16="http://schemas.microsoft.com/office/drawing/2014/main" val="1040326843"/>
                  </a:ext>
                </a:extLst>
              </a:tr>
              <a:tr h="370840">
                <a:tc gridSpan="3">
                  <a:txBody>
                    <a:bodyPr/>
                    <a:lstStyle/>
                    <a:p>
                      <a:r>
                        <a:rPr lang="en-US" b="1" dirty="0">
                          <a:solidFill>
                            <a:srgbClr val="000066"/>
                          </a:solidFill>
                        </a:rPr>
                        <a:t>Total Estimated Cost</a:t>
                      </a:r>
                    </a:p>
                  </a:txBody>
                  <a:tcPr anchor="ctr"/>
                </a:tc>
                <a:tc hMerge="1">
                  <a:txBody>
                    <a:bodyPr/>
                    <a:lstStyle/>
                    <a:p>
                      <a:pPr algn="ctr"/>
                      <a:endParaRPr lang="en-US" dirty="0"/>
                    </a:p>
                  </a:txBody>
                  <a:tcPr anchor="ctr"/>
                </a:tc>
                <a:tc hMerge="1">
                  <a:txBody>
                    <a:bodyPr/>
                    <a:lstStyle/>
                    <a:p>
                      <a:endParaRPr lang="en-US" b="1" dirty="0"/>
                    </a:p>
                  </a:txBody>
                  <a:tcPr anchor="ctr"/>
                </a:tc>
                <a:tc>
                  <a:txBody>
                    <a:bodyPr/>
                    <a:lstStyle/>
                    <a:p>
                      <a:pPr algn="ctr"/>
                      <a:r>
                        <a:rPr lang="en-US" b="1" dirty="0">
                          <a:solidFill>
                            <a:srgbClr val="000066"/>
                          </a:solidFill>
                        </a:rPr>
                        <a:t>$6,100.00</a:t>
                      </a:r>
                    </a:p>
                  </a:txBody>
                  <a:tcPr anchor="ctr"/>
                </a:tc>
                <a:extLst>
                  <a:ext uri="{0D108BD9-81ED-4DB2-BD59-A6C34878D82A}">
                    <a16:rowId xmlns:a16="http://schemas.microsoft.com/office/drawing/2014/main" val="2599748830"/>
                  </a:ext>
                </a:extLst>
              </a:tr>
            </a:tbl>
          </a:graphicData>
        </a:graphic>
      </p:graphicFrame>
      <p:sp>
        <p:nvSpPr>
          <p:cNvPr id="7" name="Footer Placeholder 2">
            <a:extLst>
              <a:ext uri="{FF2B5EF4-FFF2-40B4-BE49-F238E27FC236}">
                <a16:creationId xmlns:a16="http://schemas.microsoft.com/office/drawing/2014/main" id="{A8B577D3-BC81-4947-B4ED-D3DE5950B4F4}"/>
              </a:ext>
            </a:extLst>
          </p:cNvPr>
          <p:cNvSpPr txBox="1">
            <a:spLocks/>
          </p:cNvSpPr>
          <p:nvPr/>
        </p:nvSpPr>
        <p:spPr>
          <a:xfrm>
            <a:off x="4376351" y="6400482"/>
            <a:ext cx="2350681" cy="365125"/>
          </a:xfrm>
          <a:prstGeom prst="rect">
            <a:avLst/>
          </a:prstGeom>
        </p:spPr>
        <p:txBody>
          <a:bodyPr vert="horz" anchor="b"/>
          <a:lstStyle>
            <a:defPPr>
              <a:defRPr lang="en-US"/>
            </a:defPPr>
            <a:lvl1pPr marL="0" algn="r" defTabSz="914400" rtl="0" eaLnBrk="1" latinLnBrk="0" hangingPunct="1">
              <a:defRPr kumimoji="0"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 Governor's Crime Commission</a:t>
            </a:r>
          </a:p>
        </p:txBody>
      </p:sp>
      <p:sp>
        <p:nvSpPr>
          <p:cNvPr id="9" name="Footer Placeholder 8">
            <a:extLst>
              <a:ext uri="{FF2B5EF4-FFF2-40B4-BE49-F238E27FC236}">
                <a16:creationId xmlns:a16="http://schemas.microsoft.com/office/drawing/2014/main" id="{AEF91624-E9E4-483D-BA3D-FF8254548117}"/>
              </a:ext>
            </a:extLst>
          </p:cNvPr>
          <p:cNvSpPr>
            <a:spLocks noGrp="1"/>
          </p:cNvSpPr>
          <p:nvPr>
            <p:ph type="ftr" sz="quarter" idx="11"/>
          </p:nvPr>
        </p:nvSpPr>
        <p:spPr/>
        <p:txBody>
          <a:bodyPr/>
          <a:lstStyle/>
          <a:p>
            <a:r>
              <a:rPr lang="en-US"/>
              <a:t>NC Governor's Crime Commission</a:t>
            </a:r>
          </a:p>
        </p:txBody>
      </p:sp>
      <p:sp>
        <p:nvSpPr>
          <p:cNvPr id="10" name="Slide Number Placeholder 9">
            <a:extLst>
              <a:ext uri="{FF2B5EF4-FFF2-40B4-BE49-F238E27FC236}">
                <a16:creationId xmlns:a16="http://schemas.microsoft.com/office/drawing/2014/main" id="{837163E3-F0C0-4CE8-9419-FF569582BF12}"/>
              </a:ext>
            </a:extLst>
          </p:cNvPr>
          <p:cNvSpPr>
            <a:spLocks noGrp="1"/>
          </p:cNvSpPr>
          <p:nvPr>
            <p:ph type="sldNum" sz="quarter" idx="12"/>
          </p:nvPr>
        </p:nvSpPr>
        <p:spPr/>
        <p:txBody>
          <a:bodyPr/>
          <a:lstStyle/>
          <a:p>
            <a:fld id="{5217D969-FAF6-4667-9EED-A6C98B22320E}" type="slidenum">
              <a:rPr lang="en-US" smtClean="0"/>
              <a:t>17</a:t>
            </a:fld>
            <a:endParaRPr lang="en-US"/>
          </a:p>
        </p:txBody>
      </p:sp>
    </p:spTree>
    <p:extLst>
      <p:ext uri="{BB962C8B-B14F-4D97-AF65-F5344CB8AC3E}">
        <p14:creationId xmlns:p14="http://schemas.microsoft.com/office/powerpoint/2010/main" val="166191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6572EF-9577-45F9-AA2E-197D9FC55425}"/>
              </a:ext>
            </a:extLst>
          </p:cNvPr>
          <p:cNvSpPr/>
          <p:nvPr/>
        </p:nvSpPr>
        <p:spPr>
          <a:xfrm>
            <a:off x="0" y="1137855"/>
            <a:ext cx="5418727"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Operating *NEW*</a:t>
            </a:r>
            <a:r>
              <a:rPr lang="en-US" sz="5400" b="0" cap="none" spc="0" dirty="0">
                <a:ln w="0"/>
                <a:solidFill>
                  <a:schemeClr val="accent1"/>
                </a:solidFill>
                <a:effectLst>
                  <a:outerShdw blurRad="38100" dist="25400" dir="5400000" algn="ctr" rotWithShape="0">
                    <a:srgbClr val="6E747A">
                      <a:alpha val="43000"/>
                    </a:srgbClr>
                  </a:outerShdw>
                </a:effectLst>
              </a:rPr>
              <a:t>:</a:t>
            </a:r>
          </a:p>
        </p:txBody>
      </p:sp>
      <p:sp>
        <p:nvSpPr>
          <p:cNvPr id="8" name="TextBox 7">
            <a:extLst>
              <a:ext uri="{FF2B5EF4-FFF2-40B4-BE49-F238E27FC236}">
                <a16:creationId xmlns:a16="http://schemas.microsoft.com/office/drawing/2014/main" id="{9483A2A2-B746-4CE2-B671-6BE2FCFB71AF}"/>
              </a:ext>
            </a:extLst>
          </p:cNvPr>
          <p:cNvSpPr txBox="1"/>
          <p:nvPr/>
        </p:nvSpPr>
        <p:spPr>
          <a:xfrm>
            <a:off x="914400" y="2011487"/>
            <a:ext cx="7915752" cy="430887"/>
          </a:xfrm>
          <a:prstGeom prst="rect">
            <a:avLst/>
          </a:prstGeom>
          <a:noFill/>
        </p:spPr>
        <p:txBody>
          <a:bodyPr wrap="square" rtlCol="0">
            <a:spAutoFit/>
          </a:bodyPr>
          <a:lstStyle/>
          <a:p>
            <a:r>
              <a:rPr lang="en-US" sz="2200" dirty="0">
                <a:solidFill>
                  <a:schemeClr val="tx1">
                    <a:lumMod val="75000"/>
                  </a:schemeClr>
                </a:solidFill>
              </a:rPr>
              <a:t>Rent and utilities</a:t>
            </a:r>
          </a:p>
        </p:txBody>
      </p:sp>
      <p:sp>
        <p:nvSpPr>
          <p:cNvPr id="9" name="Rectangle 8">
            <a:extLst>
              <a:ext uri="{FF2B5EF4-FFF2-40B4-BE49-F238E27FC236}">
                <a16:creationId xmlns:a16="http://schemas.microsoft.com/office/drawing/2014/main" id="{499AFEC3-E717-4AFE-9011-A1F92754AAA3}"/>
              </a:ext>
            </a:extLst>
          </p:cNvPr>
          <p:cNvSpPr/>
          <p:nvPr/>
        </p:nvSpPr>
        <p:spPr>
          <a:xfrm>
            <a:off x="3717310" y="3165959"/>
            <a:ext cx="5090264" cy="3323987"/>
          </a:xfrm>
          <a:prstGeom prst="rect">
            <a:avLst/>
          </a:prstGeom>
          <a:noFill/>
        </p:spPr>
        <p:txBody>
          <a:bodyPr wrap="square" lIns="91440" tIns="45720" rIns="91440" bIns="45720">
            <a:spAutoFit/>
          </a:bodyPr>
          <a:lstStyle/>
          <a:p>
            <a:pPr marL="742950" lvl="1" indent="-285750">
              <a:spcAft>
                <a:spcPts val="600"/>
              </a:spcAft>
              <a:buFont typeface="Arial" panose="020B0604020202020204" pitchFamily="34" charset="0"/>
              <a:buChar char="•"/>
            </a:pPr>
            <a:r>
              <a:rPr lang="en-US" dirty="0">
                <a:ln w="0"/>
                <a:effectLst>
                  <a:outerShdw blurRad="38100" dist="25400" dir="5400000" algn="ctr" rotWithShape="0">
                    <a:srgbClr val="6E747A">
                      <a:alpha val="43000"/>
                    </a:srgbClr>
                  </a:outerShdw>
                </a:effectLst>
              </a:rPr>
              <a:t>Pre-Award:</a:t>
            </a:r>
          </a:p>
          <a:p>
            <a:pPr marL="1200150" lvl="2" indent="-285750">
              <a:spcAft>
                <a:spcPts val="6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Attach Rent Agreements</a:t>
            </a:r>
          </a:p>
          <a:p>
            <a:pPr marL="742950" lvl="1" indent="-285750">
              <a:spcAft>
                <a:spcPts val="600"/>
              </a:spcAft>
              <a:buFont typeface="Arial" panose="020B0604020202020204" pitchFamily="34" charset="0"/>
              <a:buChar char="•"/>
            </a:pPr>
            <a:r>
              <a:rPr lang="en-US" dirty="0">
                <a:ln w="0"/>
                <a:effectLst>
                  <a:outerShdw blurRad="38100" dist="25400" dir="5400000" algn="ctr" rotWithShape="0">
                    <a:srgbClr val="6E747A">
                      <a:alpha val="43000"/>
                    </a:srgbClr>
                  </a:outerShdw>
                </a:effectLst>
              </a:rPr>
              <a:t>Post-Award:</a:t>
            </a:r>
          </a:p>
          <a:p>
            <a:pPr marL="1200150" lvl="2" indent="-285750">
              <a:spcAft>
                <a:spcPts val="6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Upload renewal Rent Agreements</a:t>
            </a:r>
          </a:p>
          <a:p>
            <a:pPr lvl="2">
              <a:spcAft>
                <a:spcPts val="600"/>
              </a:spcAft>
            </a:pPr>
            <a:endParaRPr lang="en-US" dirty="0">
              <a:ln w="0"/>
              <a:solidFill>
                <a:schemeClr val="accent1"/>
              </a:solidFill>
              <a:effectLst>
                <a:outerShdw blurRad="38100" dist="25400" dir="5400000" algn="ctr" rotWithShape="0">
                  <a:srgbClr val="6E747A">
                    <a:alpha val="43000"/>
                  </a:srgbClr>
                </a:outerShdw>
              </a:effectLst>
            </a:endParaRPr>
          </a:p>
          <a:p>
            <a:pPr lvl="2">
              <a:spcAft>
                <a:spcPts val="600"/>
              </a:spcAft>
            </a:pPr>
            <a:endParaRPr lang="en-US" dirty="0">
              <a:ln w="0"/>
              <a:solidFill>
                <a:schemeClr val="accent1"/>
              </a:solidFill>
              <a:effectLst>
                <a:outerShdw blurRad="38100" dist="25400" dir="5400000" algn="ctr" rotWithShape="0">
                  <a:srgbClr val="6E747A">
                    <a:alpha val="43000"/>
                  </a:srgbClr>
                </a:outerShdw>
              </a:effectLst>
            </a:endParaRPr>
          </a:p>
          <a:p>
            <a:pPr lvl="1" algn="ctr"/>
            <a:endParaRPr lang="en-US" dirty="0">
              <a:ln w="0"/>
              <a:solidFill>
                <a:schemeClr val="accent1"/>
              </a:solidFill>
              <a:effectLst>
                <a:outerShdw blurRad="38100" dist="25400" dir="5400000" algn="ctr" rotWithShape="0">
                  <a:srgbClr val="6E747A">
                    <a:alpha val="43000"/>
                  </a:srgbClr>
                </a:outerShdw>
              </a:effectLst>
            </a:endParaRPr>
          </a:p>
          <a:p>
            <a:pPr marL="285750" indent="-285750">
              <a:buFont typeface="Arial" panose="020B0604020202020204" pitchFamily="34" charset="0"/>
              <a:buChar char="•"/>
            </a:pPr>
            <a:endParaRPr lang="en-US" dirty="0">
              <a:ln w="0"/>
              <a:solidFill>
                <a:schemeClr val="accent1"/>
              </a:solidFill>
              <a:effectLst>
                <a:outerShdw blurRad="38100" dist="25400" dir="5400000" algn="ctr" rotWithShape="0">
                  <a:srgbClr val="6E747A">
                    <a:alpha val="43000"/>
                  </a:srgbClr>
                </a:outerShdw>
              </a:effectLst>
            </a:endParaRPr>
          </a:p>
          <a:p>
            <a:pPr marL="285750" indent="-285750">
              <a:buFont typeface="Arial" panose="020B0604020202020204" pitchFamily="34" charset="0"/>
              <a:buChar char="•"/>
            </a:pPr>
            <a:endParaRPr lang="en-US" dirty="0">
              <a:ln w="0"/>
              <a:solidFill>
                <a:schemeClr val="accent1"/>
              </a:solidFill>
              <a:effectLst>
                <a:outerShdw blurRad="38100" dist="25400" dir="5400000" algn="ctr" rotWithShape="0">
                  <a:srgbClr val="6E747A">
                    <a:alpha val="43000"/>
                  </a:srgbClr>
                </a:outerShdw>
              </a:effectLst>
            </a:endParaRPr>
          </a:p>
          <a:p>
            <a:pPr algn="ctr"/>
            <a:endParaRPr lang="en-US" b="0" cap="none" spc="0" dirty="0">
              <a:ln w="0"/>
              <a:solidFill>
                <a:schemeClr val="accent1"/>
              </a:solidFill>
              <a:effectLst>
                <a:outerShdw blurRad="38100" dist="25400" dir="5400000" algn="ctr" rotWithShape="0">
                  <a:srgbClr val="6E747A">
                    <a:alpha val="43000"/>
                  </a:srgbClr>
                </a:outerShdw>
              </a:effectLst>
            </a:endParaRPr>
          </a:p>
        </p:txBody>
      </p:sp>
      <p:sp>
        <p:nvSpPr>
          <p:cNvPr id="10" name="Footer Placeholder 4">
            <a:extLst>
              <a:ext uri="{FF2B5EF4-FFF2-40B4-BE49-F238E27FC236}">
                <a16:creationId xmlns:a16="http://schemas.microsoft.com/office/drawing/2014/main" id="{571E1EF6-29C5-4B07-8ED6-1C46FEECCC12}"/>
              </a:ext>
            </a:extLst>
          </p:cNvPr>
          <p:cNvSpPr>
            <a:spLocks noGrp="1"/>
          </p:cNvSpPr>
          <p:nvPr>
            <p:ph type="ftr" sz="quarter" idx="11"/>
          </p:nvPr>
        </p:nvSpPr>
        <p:spPr>
          <a:xfrm>
            <a:off x="130968" y="6417593"/>
            <a:ext cx="2350681" cy="365125"/>
          </a:xfrm>
        </p:spPr>
        <p:txBody>
          <a:bodyPr/>
          <a:lstStyle/>
          <a:p>
            <a:r>
              <a:rPr lang="en-US" dirty="0"/>
              <a:t>NC Governor's Crime Commission</a:t>
            </a:r>
          </a:p>
        </p:txBody>
      </p:sp>
      <p:sp>
        <p:nvSpPr>
          <p:cNvPr id="3" name="Slide Number Placeholder 2">
            <a:extLst>
              <a:ext uri="{FF2B5EF4-FFF2-40B4-BE49-F238E27FC236}">
                <a16:creationId xmlns:a16="http://schemas.microsoft.com/office/drawing/2014/main" id="{38B5385F-2B1F-4F0C-9339-16ECE3F63032}"/>
              </a:ext>
            </a:extLst>
          </p:cNvPr>
          <p:cNvSpPr>
            <a:spLocks noGrp="1"/>
          </p:cNvSpPr>
          <p:nvPr>
            <p:ph type="sldNum" sz="quarter" idx="12"/>
          </p:nvPr>
        </p:nvSpPr>
        <p:spPr/>
        <p:txBody>
          <a:bodyPr/>
          <a:lstStyle/>
          <a:p>
            <a:fld id="{5217D969-FAF6-4667-9EED-A6C98B22320E}" type="slidenum">
              <a:rPr lang="en-US" smtClean="0"/>
              <a:pPr/>
              <a:t>18</a:t>
            </a:fld>
            <a:endParaRPr lang="en-US" dirty="0"/>
          </a:p>
        </p:txBody>
      </p:sp>
      <p:pic>
        <p:nvPicPr>
          <p:cNvPr id="6" name="Picture 5" descr="Three mini houses made of legos">
            <a:extLst>
              <a:ext uri="{FF2B5EF4-FFF2-40B4-BE49-F238E27FC236}">
                <a16:creationId xmlns:a16="http://schemas.microsoft.com/office/drawing/2014/main" id="{D4D275EC-F4D2-8BFD-EC80-3944EA33E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486936"/>
            <a:ext cx="2856391" cy="1903029"/>
          </a:xfrm>
          <a:prstGeom prst="rect">
            <a:avLst/>
          </a:prstGeom>
        </p:spPr>
      </p:pic>
    </p:spTree>
    <p:extLst>
      <p:ext uri="{BB962C8B-B14F-4D97-AF65-F5344CB8AC3E}">
        <p14:creationId xmlns:p14="http://schemas.microsoft.com/office/powerpoint/2010/main" val="3992191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6572EF-9577-45F9-AA2E-197D9FC55425}"/>
              </a:ext>
            </a:extLst>
          </p:cNvPr>
          <p:cNvSpPr/>
          <p:nvPr/>
        </p:nvSpPr>
        <p:spPr>
          <a:xfrm>
            <a:off x="74192" y="1227772"/>
            <a:ext cx="616393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Conference Planning</a:t>
            </a:r>
            <a:r>
              <a:rPr lang="en-US" sz="5400" b="0" cap="none" spc="0" dirty="0">
                <a:ln w="0"/>
                <a:solidFill>
                  <a:schemeClr val="accent1"/>
                </a:solidFill>
                <a:effectLst>
                  <a:outerShdw blurRad="38100" dist="25400" dir="5400000" algn="ctr" rotWithShape="0">
                    <a:srgbClr val="6E747A">
                      <a:alpha val="43000"/>
                    </a:srgbClr>
                  </a:outerShdw>
                </a:effectLst>
              </a:rPr>
              <a:t>:</a:t>
            </a:r>
          </a:p>
        </p:txBody>
      </p:sp>
      <p:sp>
        <p:nvSpPr>
          <p:cNvPr id="8" name="TextBox 7">
            <a:extLst>
              <a:ext uri="{FF2B5EF4-FFF2-40B4-BE49-F238E27FC236}">
                <a16:creationId xmlns:a16="http://schemas.microsoft.com/office/drawing/2014/main" id="{9483A2A2-B746-4CE2-B671-6BE2FCFB71AF}"/>
              </a:ext>
            </a:extLst>
          </p:cNvPr>
          <p:cNvSpPr txBox="1"/>
          <p:nvPr/>
        </p:nvSpPr>
        <p:spPr>
          <a:xfrm>
            <a:off x="195581" y="1994875"/>
            <a:ext cx="8634571" cy="1200329"/>
          </a:xfrm>
          <a:prstGeom prst="rect">
            <a:avLst/>
          </a:prstGeom>
          <a:noFill/>
        </p:spPr>
        <p:txBody>
          <a:bodyPr wrap="square" rtlCol="0">
            <a:spAutoFit/>
          </a:bodyPr>
          <a:lstStyle/>
          <a:p>
            <a:r>
              <a:rPr lang="en-US" dirty="0"/>
              <a:t>In general, conference hosts/sponsors must exercise discretion and judgment in ensuring that conference costs are appropriate, necessary and managed in a manner that minimizes costs to the Federal Award. See </a:t>
            </a:r>
            <a:r>
              <a:rPr lang="en-US" u="sng" dirty="0">
                <a:hlinkClick r:id="rId3"/>
              </a:rPr>
              <a:t>28 C.F.R. 94.109</a:t>
            </a:r>
            <a:r>
              <a:rPr lang="en-US" dirty="0"/>
              <a:t>. All conferences supported with GCC funding must receive prior approval in writing. </a:t>
            </a:r>
            <a:endParaRPr lang="en-US" dirty="0">
              <a:solidFill>
                <a:schemeClr val="accent1"/>
              </a:solidFill>
            </a:endParaRPr>
          </a:p>
        </p:txBody>
      </p:sp>
      <p:sp>
        <p:nvSpPr>
          <p:cNvPr id="9" name="Rectangle 8">
            <a:extLst>
              <a:ext uri="{FF2B5EF4-FFF2-40B4-BE49-F238E27FC236}">
                <a16:creationId xmlns:a16="http://schemas.microsoft.com/office/drawing/2014/main" id="{499AFEC3-E717-4AFE-9011-A1F92754AAA3}"/>
              </a:ext>
            </a:extLst>
          </p:cNvPr>
          <p:cNvSpPr/>
          <p:nvPr/>
        </p:nvSpPr>
        <p:spPr>
          <a:xfrm>
            <a:off x="4419600" y="2928715"/>
            <a:ext cx="4105752" cy="3960058"/>
          </a:xfrm>
          <a:prstGeom prst="rect">
            <a:avLst/>
          </a:prstGeom>
          <a:noFill/>
        </p:spPr>
        <p:txBody>
          <a:bodyPr wrap="square" lIns="91440" tIns="45720" rIns="91440" bIns="45720">
            <a:spAutoFit/>
          </a:bodyPr>
          <a:lstStyle/>
          <a:p>
            <a:pPr marL="742950" lvl="1" indent="-285750">
              <a:buFont typeface="Arial" panose="020B0604020202020204" pitchFamily="34" charset="0"/>
              <a:buChar char="•"/>
            </a:pPr>
            <a:endParaRPr lang="en-US" sz="1500" dirty="0">
              <a:ln w="0"/>
              <a:effectLst>
                <a:outerShdw blurRad="38100" dist="25400" dir="5400000" algn="ctr" rotWithShape="0">
                  <a:srgbClr val="6E747A">
                    <a:alpha val="43000"/>
                  </a:srgbClr>
                </a:outerShdw>
              </a:effectLst>
            </a:endParaRPr>
          </a:p>
          <a:p>
            <a:pPr marL="742950" lvl="1" indent="-285750">
              <a:buFont typeface="Arial" panose="020B0604020202020204" pitchFamily="34" charset="0"/>
              <a:buChar char="•"/>
            </a:pPr>
            <a:endParaRPr lang="en-US" sz="1500" dirty="0">
              <a:ln w="0"/>
              <a:effectLst>
                <a:outerShdw blurRad="38100" dist="25400" dir="5400000" algn="ctr" rotWithShape="0">
                  <a:srgbClr val="6E747A">
                    <a:alpha val="43000"/>
                  </a:srgbClr>
                </a:outerShdw>
              </a:effectLst>
            </a:endParaRPr>
          </a:p>
          <a:p>
            <a:pPr marL="742950" lvl="1" indent="-285750">
              <a:spcAft>
                <a:spcPts val="400"/>
              </a:spcAft>
              <a:buFont typeface="Arial" panose="020B0604020202020204" pitchFamily="34" charset="0"/>
              <a:buChar char="•"/>
            </a:pPr>
            <a:r>
              <a:rPr lang="en-US" dirty="0">
                <a:ln w="0"/>
                <a:effectLst>
                  <a:outerShdw blurRad="38100" dist="25400" dir="5400000" algn="ctr" rotWithShape="0">
                    <a:srgbClr val="6E747A">
                      <a:alpha val="43000"/>
                    </a:srgbClr>
                  </a:outerShdw>
                </a:effectLst>
              </a:rPr>
              <a:t>Pre-Award:</a:t>
            </a:r>
          </a:p>
          <a:p>
            <a:pPr marL="1200150" lvl="2" indent="-285750">
              <a:spcAft>
                <a:spcPts val="4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Narrative describes why the conference is necessary</a:t>
            </a:r>
          </a:p>
          <a:p>
            <a:pPr marL="1200150" lvl="2" indent="-285750">
              <a:spcAft>
                <a:spcPts val="4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Travel Reimbursement Policy</a:t>
            </a:r>
          </a:p>
          <a:p>
            <a:pPr marL="742950" lvl="1" indent="-285750">
              <a:spcAft>
                <a:spcPts val="400"/>
              </a:spcAft>
              <a:buFont typeface="Arial" panose="020B0604020202020204" pitchFamily="34" charset="0"/>
              <a:buChar char="•"/>
            </a:pPr>
            <a:r>
              <a:rPr lang="en-US" dirty="0">
                <a:ln w="0"/>
                <a:effectLst>
                  <a:outerShdw blurRad="38100" dist="25400" dir="5400000" algn="ctr" rotWithShape="0">
                    <a:srgbClr val="6E747A">
                      <a:alpha val="43000"/>
                    </a:srgbClr>
                  </a:outerShdw>
                </a:effectLst>
              </a:rPr>
              <a:t>Post-Award:</a:t>
            </a:r>
          </a:p>
          <a:p>
            <a:pPr marL="1200150" lvl="2" indent="-285750">
              <a:spcAft>
                <a:spcPts val="4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Travel Logs</a:t>
            </a:r>
          </a:p>
          <a:p>
            <a:pPr marL="1200150" lvl="2" indent="-285750">
              <a:spcAft>
                <a:spcPts val="400"/>
              </a:spcAft>
              <a:buFont typeface="Arial" panose="020B0604020202020204" pitchFamily="34" charset="0"/>
              <a:buChar char="•"/>
            </a:pPr>
            <a:r>
              <a:rPr lang="en-US" dirty="0">
                <a:ln w="0"/>
                <a:solidFill>
                  <a:schemeClr val="accent1"/>
                </a:solidFill>
                <a:effectLst>
                  <a:outerShdw blurRad="38100" dist="25400" dir="5400000" algn="ctr" rotWithShape="0">
                    <a:srgbClr val="6E747A">
                      <a:alpha val="43000"/>
                    </a:srgbClr>
                  </a:outerShdw>
                </a:effectLst>
              </a:rPr>
              <a:t>Documentation of travel, attendee lists, conference locations costs, etc.</a:t>
            </a:r>
          </a:p>
          <a:p>
            <a:pPr marL="285750" indent="-285750">
              <a:spcAft>
                <a:spcPts val="400"/>
              </a:spcAft>
              <a:buFont typeface="Arial" panose="020B0604020202020204" pitchFamily="34" charset="0"/>
              <a:buChar char="•"/>
            </a:pPr>
            <a:endParaRPr lang="en-US" dirty="0">
              <a:ln w="0"/>
              <a:solidFill>
                <a:schemeClr val="accent1"/>
              </a:solidFill>
              <a:effectLst>
                <a:outerShdw blurRad="38100" dist="25400" dir="5400000" algn="ctr" rotWithShape="0">
                  <a:srgbClr val="6E747A">
                    <a:alpha val="43000"/>
                  </a:srgbClr>
                </a:outerShdw>
              </a:effectLst>
            </a:endParaRPr>
          </a:p>
          <a:p>
            <a:pPr algn="ctr"/>
            <a:endParaRPr lang="en-US" b="0" cap="none" spc="0" dirty="0">
              <a:ln w="0"/>
              <a:solidFill>
                <a:schemeClr val="accent1"/>
              </a:solidFill>
              <a:effectLst>
                <a:outerShdw blurRad="38100" dist="25400" dir="5400000" algn="ctr" rotWithShape="0">
                  <a:srgbClr val="6E747A">
                    <a:alpha val="43000"/>
                  </a:srgbClr>
                </a:outerShdw>
              </a:effectLst>
            </a:endParaRPr>
          </a:p>
        </p:txBody>
      </p:sp>
      <p:pic>
        <p:nvPicPr>
          <p:cNvPr id="3" name="Picture 2">
            <a:extLst>
              <a:ext uri="{FF2B5EF4-FFF2-40B4-BE49-F238E27FC236}">
                <a16:creationId xmlns:a16="http://schemas.microsoft.com/office/drawing/2014/main" id="{9426C6DB-685E-4543-BFC5-1B9D7F249DBE}"/>
              </a:ext>
            </a:extLst>
          </p:cNvPr>
          <p:cNvPicPr>
            <a:picLocks noChangeAspect="1"/>
          </p:cNvPicPr>
          <p:nvPr/>
        </p:nvPicPr>
        <p:blipFill>
          <a:blip r:embed="rId4"/>
          <a:stretch>
            <a:fillRect/>
          </a:stretch>
        </p:blipFill>
        <p:spPr>
          <a:xfrm>
            <a:off x="163151" y="3500642"/>
            <a:ext cx="4343400" cy="2618476"/>
          </a:xfrm>
          <a:prstGeom prst="rect">
            <a:avLst/>
          </a:prstGeom>
        </p:spPr>
      </p:pic>
      <p:sp>
        <p:nvSpPr>
          <p:cNvPr id="10" name="Footer Placeholder 4">
            <a:extLst>
              <a:ext uri="{FF2B5EF4-FFF2-40B4-BE49-F238E27FC236}">
                <a16:creationId xmlns:a16="http://schemas.microsoft.com/office/drawing/2014/main" id="{7D4EA355-0071-48B7-BE58-B0A83EEFACF3}"/>
              </a:ext>
            </a:extLst>
          </p:cNvPr>
          <p:cNvSpPr>
            <a:spLocks noGrp="1"/>
          </p:cNvSpPr>
          <p:nvPr>
            <p:ph type="ftr" sz="quarter" idx="11"/>
          </p:nvPr>
        </p:nvSpPr>
        <p:spPr>
          <a:xfrm>
            <a:off x="130968" y="6417593"/>
            <a:ext cx="2350681" cy="365125"/>
          </a:xfrm>
        </p:spPr>
        <p:txBody>
          <a:bodyPr/>
          <a:lstStyle/>
          <a:p>
            <a:r>
              <a:rPr lang="en-US" dirty="0"/>
              <a:t>NC Governor's Crime Commission</a:t>
            </a:r>
          </a:p>
        </p:txBody>
      </p:sp>
      <p:sp>
        <p:nvSpPr>
          <p:cNvPr id="2" name="Slide Number Placeholder 1">
            <a:extLst>
              <a:ext uri="{FF2B5EF4-FFF2-40B4-BE49-F238E27FC236}">
                <a16:creationId xmlns:a16="http://schemas.microsoft.com/office/drawing/2014/main" id="{5F982D85-437A-4D94-896E-D5FF79490386}"/>
              </a:ext>
            </a:extLst>
          </p:cNvPr>
          <p:cNvSpPr>
            <a:spLocks noGrp="1"/>
          </p:cNvSpPr>
          <p:nvPr>
            <p:ph type="sldNum" sz="quarter" idx="12"/>
          </p:nvPr>
        </p:nvSpPr>
        <p:spPr/>
        <p:txBody>
          <a:bodyPr/>
          <a:lstStyle/>
          <a:p>
            <a:fld id="{5217D969-FAF6-4667-9EED-A6C98B22320E}" type="slidenum">
              <a:rPr lang="en-US" smtClean="0"/>
              <a:pPr/>
              <a:t>19</a:t>
            </a:fld>
            <a:endParaRPr lang="en-US" dirty="0"/>
          </a:p>
        </p:txBody>
      </p:sp>
    </p:spTree>
    <p:extLst>
      <p:ext uri="{BB962C8B-B14F-4D97-AF65-F5344CB8AC3E}">
        <p14:creationId xmlns:p14="http://schemas.microsoft.com/office/powerpoint/2010/main" val="195683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5E9928F-F47D-4C19-9B5F-23286D1CAD1A}"/>
              </a:ext>
            </a:extLst>
          </p:cNvPr>
          <p:cNvSpPr>
            <a:spLocks noGrp="1"/>
          </p:cNvSpPr>
          <p:nvPr>
            <p:ph type="ftr" sz="quarter" idx="11"/>
          </p:nvPr>
        </p:nvSpPr>
        <p:spPr>
          <a:xfrm>
            <a:off x="130968" y="6417593"/>
            <a:ext cx="2350681" cy="365125"/>
          </a:xfrm>
        </p:spPr>
        <p:txBody>
          <a:bodyPr/>
          <a:lstStyle/>
          <a:p>
            <a:r>
              <a:rPr lang="en-US" dirty="0"/>
              <a:t>NC Governor's Crime Commission</a:t>
            </a:r>
          </a:p>
        </p:txBody>
      </p:sp>
      <p:sp>
        <p:nvSpPr>
          <p:cNvPr id="10" name="TextBox 9">
            <a:extLst>
              <a:ext uri="{FF2B5EF4-FFF2-40B4-BE49-F238E27FC236}">
                <a16:creationId xmlns:a16="http://schemas.microsoft.com/office/drawing/2014/main" id="{9D894F89-F274-49CA-AF3F-B6EF6BAFF021}"/>
              </a:ext>
            </a:extLst>
          </p:cNvPr>
          <p:cNvSpPr txBox="1"/>
          <p:nvPr/>
        </p:nvSpPr>
        <p:spPr>
          <a:xfrm>
            <a:off x="713424" y="1462825"/>
            <a:ext cx="8116728" cy="646331"/>
          </a:xfrm>
          <a:prstGeom prst="rect">
            <a:avLst/>
          </a:prstGeom>
          <a:noFill/>
        </p:spPr>
        <p:txBody>
          <a:bodyPr wrap="square" rtlCol="0">
            <a:spAutoFit/>
          </a:bodyPr>
          <a:lstStyle/>
          <a:p>
            <a:r>
              <a:rPr lang="en-US" sz="3600" b="1" dirty="0"/>
              <a:t>Outline</a:t>
            </a:r>
          </a:p>
        </p:txBody>
      </p:sp>
      <p:sp>
        <p:nvSpPr>
          <p:cNvPr id="8" name="Content Placeholder 7">
            <a:extLst>
              <a:ext uri="{FF2B5EF4-FFF2-40B4-BE49-F238E27FC236}">
                <a16:creationId xmlns:a16="http://schemas.microsoft.com/office/drawing/2014/main" id="{5407C2D1-55BD-4744-9C65-52F2960C4F94}"/>
              </a:ext>
            </a:extLst>
          </p:cNvPr>
          <p:cNvSpPr txBox="1">
            <a:spLocks/>
          </p:cNvSpPr>
          <p:nvPr/>
        </p:nvSpPr>
        <p:spPr>
          <a:xfrm>
            <a:off x="713424" y="2819400"/>
            <a:ext cx="7668576" cy="2296102"/>
          </a:xfrm>
          <a:prstGeom prst="rect">
            <a:avLst/>
          </a:prstGeom>
        </p:spPr>
        <p:txBody>
          <a:bodyPr vert="horz" lIns="45720" rIns="45720">
            <a:normAutofit lnSpcReduction="100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L="457200" indent="-457200" algn="l">
              <a:buFont typeface="Wingdings" panose="05000000000000000000" pitchFamily="2" charset="2"/>
              <a:buChar char="§"/>
            </a:pPr>
            <a:r>
              <a:rPr lang="en-US" sz="2800" dirty="0">
                <a:solidFill>
                  <a:schemeClr val="tx2">
                    <a:lumMod val="75000"/>
                  </a:schemeClr>
                </a:solidFill>
                <a:latin typeface="Calibri" panose="020F0502020204030204" pitchFamily="34" charset="0"/>
              </a:rPr>
              <a:t>Overview Planning Sections</a:t>
            </a:r>
          </a:p>
          <a:p>
            <a:pPr marL="457200" indent="-457200" algn="l">
              <a:buFont typeface="Wingdings" panose="05000000000000000000" pitchFamily="2" charset="2"/>
              <a:buChar char="§"/>
            </a:pPr>
            <a:r>
              <a:rPr lang="en-US" sz="2800" dirty="0">
                <a:solidFill>
                  <a:schemeClr val="tx2">
                    <a:lumMod val="75000"/>
                  </a:schemeClr>
                </a:solidFill>
                <a:latin typeface="Calibri" panose="020F0502020204030204" pitchFamily="34" charset="0"/>
              </a:rPr>
              <a:t>Pre-Award Requirements</a:t>
            </a:r>
          </a:p>
          <a:p>
            <a:pPr marL="457200" indent="-457200" algn="l">
              <a:buFont typeface="Wingdings" panose="05000000000000000000" pitchFamily="2" charset="2"/>
              <a:buChar char="§"/>
            </a:pPr>
            <a:r>
              <a:rPr lang="en-US" sz="2800" dirty="0">
                <a:solidFill>
                  <a:schemeClr val="tx2">
                    <a:lumMod val="75000"/>
                  </a:schemeClr>
                </a:solidFill>
                <a:latin typeface="Calibri" panose="020F0502020204030204" pitchFamily="34" charset="0"/>
              </a:rPr>
              <a:t>Project Budgets and Allowable Costs</a:t>
            </a:r>
          </a:p>
          <a:p>
            <a:pPr marL="457200" indent="-457200" algn="l">
              <a:buFont typeface="Wingdings" panose="05000000000000000000" pitchFamily="2" charset="2"/>
              <a:buChar char="§"/>
            </a:pPr>
            <a:r>
              <a:rPr lang="en-US" sz="2800" dirty="0">
                <a:solidFill>
                  <a:schemeClr val="tx2">
                    <a:lumMod val="75000"/>
                  </a:schemeClr>
                </a:solidFill>
                <a:latin typeface="Calibri" panose="020F0502020204030204" pitchFamily="34" charset="0"/>
              </a:rPr>
              <a:t>Match</a:t>
            </a:r>
          </a:p>
          <a:p>
            <a:pPr marL="457200" indent="-457200" algn="l">
              <a:buFont typeface="Wingdings" panose="05000000000000000000" pitchFamily="2" charset="2"/>
              <a:buChar char="§"/>
            </a:pPr>
            <a:r>
              <a:rPr lang="en-US" sz="2800" dirty="0">
                <a:solidFill>
                  <a:schemeClr val="tx2">
                    <a:lumMod val="75000"/>
                  </a:schemeClr>
                </a:solidFill>
                <a:latin typeface="Calibri" panose="020F0502020204030204" pitchFamily="34" charset="0"/>
              </a:rPr>
              <a:t>Indirect Costs</a:t>
            </a:r>
          </a:p>
          <a:p>
            <a:pPr marL="457200" indent="-457200" algn="l">
              <a:buFont typeface="Wingdings" panose="05000000000000000000" pitchFamily="2" charset="2"/>
              <a:buChar char="§"/>
            </a:pPr>
            <a:endParaRPr lang="en-US" sz="2800" dirty="0">
              <a:solidFill>
                <a:schemeClr val="tx2">
                  <a:lumMod val="75000"/>
                </a:schemeClr>
              </a:solidFill>
            </a:endParaRPr>
          </a:p>
          <a:p>
            <a:pPr marL="457200" indent="-457200">
              <a:buFont typeface="Wingdings" panose="05000000000000000000" pitchFamily="2" charset="2"/>
              <a:buChar char="§"/>
            </a:pPr>
            <a:endParaRPr lang="en-US" dirty="0">
              <a:solidFill>
                <a:schemeClr val="tx2">
                  <a:lumMod val="75000"/>
                </a:schemeClr>
              </a:solidFill>
            </a:endParaRPr>
          </a:p>
          <a:p>
            <a:pPr marL="109728"/>
            <a:endParaRPr lang="en-US" dirty="0"/>
          </a:p>
        </p:txBody>
      </p:sp>
      <p:sp>
        <p:nvSpPr>
          <p:cNvPr id="2" name="Slide Number Placeholder 1">
            <a:extLst>
              <a:ext uri="{FF2B5EF4-FFF2-40B4-BE49-F238E27FC236}">
                <a16:creationId xmlns:a16="http://schemas.microsoft.com/office/drawing/2014/main" id="{F86A32AB-B428-4831-900B-47F22FC08FB2}"/>
              </a:ext>
            </a:extLst>
          </p:cNvPr>
          <p:cNvSpPr>
            <a:spLocks noGrp="1"/>
          </p:cNvSpPr>
          <p:nvPr>
            <p:ph type="sldNum" sz="quarter" idx="12"/>
          </p:nvPr>
        </p:nvSpPr>
        <p:spPr/>
        <p:txBody>
          <a:bodyPr/>
          <a:lstStyle/>
          <a:p>
            <a:fld id="{5217D969-FAF6-4667-9EED-A6C98B22320E}" type="slidenum">
              <a:rPr lang="en-US" smtClean="0"/>
              <a:pPr/>
              <a:t>2</a:t>
            </a:fld>
            <a:endParaRPr lang="en-US" dirty="0"/>
          </a:p>
        </p:txBody>
      </p:sp>
    </p:spTree>
    <p:extLst>
      <p:ext uri="{BB962C8B-B14F-4D97-AF65-F5344CB8AC3E}">
        <p14:creationId xmlns:p14="http://schemas.microsoft.com/office/powerpoint/2010/main" val="1227517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6E3583-5932-4F41-BBC7-E9C454FC49C5}"/>
              </a:ext>
            </a:extLst>
          </p:cNvPr>
          <p:cNvSpPr>
            <a:spLocks noGrp="1"/>
          </p:cNvSpPr>
          <p:nvPr>
            <p:ph idx="1"/>
          </p:nvPr>
        </p:nvSpPr>
        <p:spPr/>
        <p:txBody>
          <a:bodyPr/>
          <a:lstStyle/>
          <a:p>
            <a:r>
              <a:rPr lang="en-US" dirty="0"/>
              <a:t>Cost thresholds  and limitations are in place for the following items:</a:t>
            </a:r>
          </a:p>
        </p:txBody>
      </p:sp>
      <p:sp>
        <p:nvSpPr>
          <p:cNvPr id="5" name="Title 4">
            <a:extLst>
              <a:ext uri="{FF2B5EF4-FFF2-40B4-BE49-F238E27FC236}">
                <a16:creationId xmlns:a16="http://schemas.microsoft.com/office/drawing/2014/main" id="{ABB14C2C-9262-4E35-B1D0-3078CB22DEE1}"/>
              </a:ext>
            </a:extLst>
          </p:cNvPr>
          <p:cNvSpPr>
            <a:spLocks noGrp="1"/>
          </p:cNvSpPr>
          <p:nvPr>
            <p:ph type="title"/>
          </p:nvPr>
        </p:nvSpPr>
        <p:spPr/>
        <p:txBody>
          <a:bodyPr/>
          <a:lstStyle/>
          <a:p>
            <a:r>
              <a:rPr lang="en-US" dirty="0"/>
              <a:t>Conference Planning</a:t>
            </a:r>
          </a:p>
        </p:txBody>
      </p:sp>
      <p:graphicFrame>
        <p:nvGraphicFramePr>
          <p:cNvPr id="6" name="Table 5">
            <a:extLst>
              <a:ext uri="{FF2B5EF4-FFF2-40B4-BE49-F238E27FC236}">
                <a16:creationId xmlns:a16="http://schemas.microsoft.com/office/drawing/2014/main" id="{22E59C03-CC18-4370-9815-986A03C27A97}"/>
              </a:ext>
            </a:extLst>
          </p:cNvPr>
          <p:cNvGraphicFramePr>
            <a:graphicFrameLocks noGrp="1"/>
          </p:cNvGraphicFramePr>
          <p:nvPr>
            <p:extLst>
              <p:ext uri="{D42A27DB-BD31-4B8C-83A1-F6EECF244321}">
                <p14:modId xmlns:p14="http://schemas.microsoft.com/office/powerpoint/2010/main" val="4227400514"/>
              </p:ext>
            </p:extLst>
          </p:nvPr>
        </p:nvGraphicFramePr>
        <p:xfrm>
          <a:off x="457200" y="2532380"/>
          <a:ext cx="8145780" cy="2900680"/>
        </p:xfrm>
        <a:graphic>
          <a:graphicData uri="http://schemas.openxmlformats.org/drawingml/2006/table">
            <a:tbl>
              <a:tblPr firstRow="1" bandRow="1">
                <a:tableStyleId>{5C22544A-7EE6-4342-B048-85BDC9FD1C3A}</a:tableStyleId>
              </a:tblPr>
              <a:tblGrid>
                <a:gridCol w="3566160">
                  <a:extLst>
                    <a:ext uri="{9D8B030D-6E8A-4147-A177-3AD203B41FA5}">
                      <a16:colId xmlns:a16="http://schemas.microsoft.com/office/drawing/2014/main" val="3738923258"/>
                    </a:ext>
                  </a:extLst>
                </a:gridCol>
                <a:gridCol w="4579620">
                  <a:extLst>
                    <a:ext uri="{9D8B030D-6E8A-4147-A177-3AD203B41FA5}">
                      <a16:colId xmlns:a16="http://schemas.microsoft.com/office/drawing/2014/main" val="260547436"/>
                    </a:ext>
                  </a:extLst>
                </a:gridCol>
              </a:tblGrid>
              <a:tr h="370840">
                <a:tc>
                  <a:txBody>
                    <a:bodyPr/>
                    <a:lstStyle/>
                    <a:p>
                      <a:r>
                        <a:rPr lang="en-US" dirty="0"/>
                        <a:t>Item</a:t>
                      </a:r>
                    </a:p>
                  </a:txBody>
                  <a:tcPr/>
                </a:tc>
                <a:tc>
                  <a:txBody>
                    <a:bodyPr/>
                    <a:lstStyle/>
                    <a:p>
                      <a:r>
                        <a:rPr lang="en-US" dirty="0"/>
                        <a:t>Cost </a:t>
                      </a:r>
                      <a:r>
                        <a:rPr lang="en-US" dirty="0">
                          <a:solidFill>
                            <a:srgbClr val="FFC000"/>
                          </a:solidFill>
                        </a:rPr>
                        <a:t>*UPDATED* </a:t>
                      </a:r>
                    </a:p>
                  </a:txBody>
                  <a:tcPr/>
                </a:tc>
                <a:extLst>
                  <a:ext uri="{0D108BD9-81ED-4DB2-BD59-A6C34878D82A}">
                    <a16:rowId xmlns:a16="http://schemas.microsoft.com/office/drawing/2014/main" val="958302006"/>
                  </a:ext>
                </a:extLst>
              </a:tr>
              <a:tr h="472440">
                <a:tc>
                  <a:txBody>
                    <a:bodyPr/>
                    <a:lstStyle/>
                    <a:p>
                      <a:pPr algn="l"/>
                      <a:r>
                        <a:rPr lang="en-US" dirty="0">
                          <a:solidFill>
                            <a:srgbClr val="000066"/>
                          </a:solidFill>
                        </a:rPr>
                        <a:t>Meeting room/audio-visual services</a:t>
                      </a:r>
                    </a:p>
                  </a:txBody>
                  <a:tcPr anchor="ctr"/>
                </a:tc>
                <a:tc>
                  <a:txBody>
                    <a:bodyPr/>
                    <a:lstStyle/>
                    <a:p>
                      <a:pPr algn="l"/>
                      <a:r>
                        <a:rPr lang="en-US" dirty="0">
                          <a:solidFill>
                            <a:srgbClr val="000066"/>
                          </a:solidFill>
                        </a:rPr>
                        <a:t>Lesser of $31.25 per day per attendee or $25,000</a:t>
                      </a:r>
                    </a:p>
                  </a:txBody>
                  <a:tcPr anchor="ctr"/>
                </a:tc>
                <a:extLst>
                  <a:ext uri="{0D108BD9-81ED-4DB2-BD59-A6C34878D82A}">
                    <a16:rowId xmlns:a16="http://schemas.microsoft.com/office/drawing/2014/main" val="614149461"/>
                  </a:ext>
                </a:extLst>
              </a:tr>
              <a:tr h="472440">
                <a:tc>
                  <a:txBody>
                    <a:bodyPr/>
                    <a:lstStyle/>
                    <a:p>
                      <a:pPr algn="l"/>
                      <a:r>
                        <a:rPr lang="en-US" dirty="0">
                          <a:solidFill>
                            <a:srgbClr val="000066"/>
                          </a:solidFill>
                        </a:rPr>
                        <a:t>Logistical planners</a:t>
                      </a:r>
                    </a:p>
                  </a:txBody>
                  <a:tcPr anchor="ctr"/>
                </a:tc>
                <a:tc>
                  <a:txBody>
                    <a:bodyPr/>
                    <a:lstStyle/>
                    <a:p>
                      <a:pPr algn="l"/>
                      <a:r>
                        <a:rPr lang="en-US" dirty="0">
                          <a:solidFill>
                            <a:srgbClr val="000066"/>
                          </a:solidFill>
                        </a:rPr>
                        <a:t>Lesser of $62.50 per attendee or $11,000</a:t>
                      </a:r>
                    </a:p>
                  </a:txBody>
                  <a:tcPr anchor="ctr"/>
                </a:tc>
                <a:extLst>
                  <a:ext uri="{0D108BD9-81ED-4DB2-BD59-A6C34878D82A}">
                    <a16:rowId xmlns:a16="http://schemas.microsoft.com/office/drawing/2014/main" val="1666787408"/>
                  </a:ext>
                </a:extLst>
              </a:tr>
              <a:tr h="472440">
                <a:tc>
                  <a:txBody>
                    <a:bodyPr/>
                    <a:lstStyle/>
                    <a:p>
                      <a:pPr algn="l"/>
                      <a:r>
                        <a:rPr lang="en-US" dirty="0">
                          <a:solidFill>
                            <a:srgbClr val="000066"/>
                          </a:solidFill>
                        </a:rPr>
                        <a:t>Programmatic Planners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66"/>
                          </a:solidFill>
                        </a:rPr>
                        <a:t>Lesser of $250 per attendee or $43,750</a:t>
                      </a:r>
                    </a:p>
                  </a:txBody>
                  <a:tcPr anchor="ctr"/>
                </a:tc>
                <a:extLst>
                  <a:ext uri="{0D108BD9-81ED-4DB2-BD59-A6C34878D82A}">
                    <a16:rowId xmlns:a16="http://schemas.microsoft.com/office/drawing/2014/main" val="1660397611"/>
                  </a:ext>
                </a:extLst>
              </a:tr>
              <a:tr h="472440">
                <a:tc>
                  <a:txBody>
                    <a:bodyPr/>
                    <a:lstStyle/>
                    <a:p>
                      <a:pPr algn="l"/>
                      <a:r>
                        <a:rPr lang="en-US" dirty="0">
                          <a:solidFill>
                            <a:srgbClr val="000066"/>
                          </a:solidFill>
                        </a:rPr>
                        <a:t>Food and Beverages</a:t>
                      </a:r>
                    </a:p>
                  </a:txBody>
                  <a:tcPr anchor="ctr"/>
                </a:tc>
                <a:tc>
                  <a:txBody>
                    <a:bodyPr/>
                    <a:lstStyle/>
                    <a:p>
                      <a:pPr algn="l"/>
                      <a:r>
                        <a:rPr lang="en-US" b="1" dirty="0">
                          <a:solidFill>
                            <a:srgbClr val="FF0000"/>
                          </a:solidFill>
                        </a:rPr>
                        <a:t>NOT ALLOWED</a:t>
                      </a:r>
                    </a:p>
                  </a:txBody>
                  <a:tcPr anchor="ctr"/>
                </a:tc>
                <a:extLst>
                  <a:ext uri="{0D108BD9-81ED-4DB2-BD59-A6C34878D82A}">
                    <a16:rowId xmlns:a16="http://schemas.microsoft.com/office/drawing/2014/main" val="3586758639"/>
                  </a:ext>
                </a:extLst>
              </a:tr>
              <a:tr h="472440">
                <a:tc>
                  <a:txBody>
                    <a:bodyPr/>
                    <a:lstStyle/>
                    <a:p>
                      <a:pPr algn="l"/>
                      <a:r>
                        <a:rPr lang="en-US" dirty="0">
                          <a:solidFill>
                            <a:srgbClr val="000066"/>
                          </a:solidFill>
                        </a:rPr>
                        <a:t>Refreshments</a:t>
                      </a:r>
                    </a:p>
                  </a:txBody>
                  <a:tcPr anchor="ctr"/>
                </a:tc>
                <a:tc>
                  <a:txBody>
                    <a:bodyPr/>
                    <a:lstStyle/>
                    <a:p>
                      <a:pPr algn="l"/>
                      <a:r>
                        <a:rPr lang="en-US" b="1" dirty="0">
                          <a:solidFill>
                            <a:srgbClr val="FF0000"/>
                          </a:solidFill>
                        </a:rPr>
                        <a:t>NOT ALLOWED</a:t>
                      </a:r>
                    </a:p>
                  </a:txBody>
                  <a:tcPr anchor="ctr"/>
                </a:tc>
                <a:extLst>
                  <a:ext uri="{0D108BD9-81ED-4DB2-BD59-A6C34878D82A}">
                    <a16:rowId xmlns:a16="http://schemas.microsoft.com/office/drawing/2014/main" val="1381612645"/>
                  </a:ext>
                </a:extLst>
              </a:tr>
            </a:tbl>
          </a:graphicData>
        </a:graphic>
      </p:graphicFrame>
      <p:sp>
        <p:nvSpPr>
          <p:cNvPr id="3" name="Footer Placeholder 2">
            <a:extLst>
              <a:ext uri="{FF2B5EF4-FFF2-40B4-BE49-F238E27FC236}">
                <a16:creationId xmlns:a16="http://schemas.microsoft.com/office/drawing/2014/main" id="{B898E6F9-2BA3-4113-9C83-D6B78704F1E5}"/>
              </a:ext>
            </a:extLst>
          </p:cNvPr>
          <p:cNvSpPr>
            <a:spLocks noGrp="1"/>
          </p:cNvSpPr>
          <p:nvPr>
            <p:ph type="ftr" sz="quarter" idx="11"/>
          </p:nvPr>
        </p:nvSpPr>
        <p:spPr>
          <a:xfrm>
            <a:off x="4376351" y="6415088"/>
            <a:ext cx="2350681" cy="365125"/>
          </a:xfrm>
        </p:spPr>
        <p:txBody>
          <a:bodyPr/>
          <a:lstStyle/>
          <a:p>
            <a:r>
              <a:rPr lang="en-US" dirty="0"/>
              <a:t>NC Governor's Crime Commission</a:t>
            </a:r>
          </a:p>
        </p:txBody>
      </p:sp>
      <p:sp>
        <p:nvSpPr>
          <p:cNvPr id="9" name="Slide Number Placeholder 8">
            <a:extLst>
              <a:ext uri="{FF2B5EF4-FFF2-40B4-BE49-F238E27FC236}">
                <a16:creationId xmlns:a16="http://schemas.microsoft.com/office/drawing/2014/main" id="{B9C71673-0A71-4C1F-BB48-D94626A7FB07}"/>
              </a:ext>
            </a:extLst>
          </p:cNvPr>
          <p:cNvSpPr>
            <a:spLocks noGrp="1"/>
          </p:cNvSpPr>
          <p:nvPr>
            <p:ph type="sldNum" sz="quarter" idx="12"/>
          </p:nvPr>
        </p:nvSpPr>
        <p:spPr/>
        <p:txBody>
          <a:bodyPr/>
          <a:lstStyle/>
          <a:p>
            <a:fld id="{5217D969-FAF6-4667-9EED-A6C98B22320E}" type="slidenum">
              <a:rPr lang="en-US" smtClean="0"/>
              <a:t>20</a:t>
            </a:fld>
            <a:endParaRPr lang="en-US"/>
          </a:p>
        </p:txBody>
      </p:sp>
    </p:spTree>
    <p:extLst>
      <p:ext uri="{BB962C8B-B14F-4D97-AF65-F5344CB8AC3E}">
        <p14:creationId xmlns:p14="http://schemas.microsoft.com/office/powerpoint/2010/main" val="2470393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9800"/>
            <a:ext cx="9143999" cy="3021745"/>
          </a:xfrm>
        </p:spPr>
        <p:txBody>
          <a:bodyPr vert="horz" lIns="91440" tIns="45720" rIns="91440" bIns="45720" anchor="b">
            <a:normAutofit fontScale="90000"/>
            <a:scene3d>
              <a:camera prst="orthographicFront"/>
              <a:lightRig rig="soft" dir="t"/>
            </a:scene3d>
            <a:sp3d prstMaterial="softEdge">
              <a:bevelT w="25400" h="25400"/>
            </a:sp3d>
          </a:bodyPr>
          <a:lstStyle/>
          <a:p>
            <a:pPr algn="ctr"/>
            <a:br>
              <a:rPr lang="en-US" sz="1600" dirty="0">
                <a:latin typeface="Arial" panose="020B0604020202020204" pitchFamily="34" charset="0"/>
              </a:rPr>
            </a:br>
            <a:r>
              <a:rPr lang="en-US" dirty="0">
                <a:solidFill>
                  <a:srgbClr val="FFC000"/>
                </a:solidFill>
                <a:latin typeface="Arial"/>
                <a:cs typeface="Arial"/>
              </a:rPr>
              <a:t>Governor’s Crime Commission’s</a:t>
            </a:r>
            <a:br>
              <a:rPr lang="en-US" dirty="0">
                <a:latin typeface="Arial" panose="020B0604020202020204" pitchFamily="34" charset="0"/>
              </a:rPr>
            </a:br>
            <a:r>
              <a:rPr lang="en-US" dirty="0">
                <a:solidFill>
                  <a:srgbClr val="FFC000"/>
                </a:solidFill>
                <a:latin typeface="Arial"/>
                <a:cs typeface="Arial"/>
              </a:rPr>
              <a:t> Match Funding Requirement</a:t>
            </a:r>
            <a:br>
              <a:rPr lang="en-US" dirty="0">
                <a:latin typeface="Arial" panose="020B0604020202020204" pitchFamily="34" charset="0"/>
              </a:rPr>
            </a:br>
            <a:br>
              <a:rPr lang="en-US" dirty="0">
                <a:latin typeface="Arial" panose="020B0604020202020204" pitchFamily="34" charset="0"/>
              </a:rPr>
            </a:br>
            <a:endParaRPr lang="en-US" sz="2200">
              <a:latin typeface="Arial" panose="020B0604020202020204" pitchFamily="34" charset="0"/>
            </a:endParaRPr>
          </a:p>
        </p:txBody>
      </p:sp>
      <p:sp>
        <p:nvSpPr>
          <p:cNvPr id="7" name="Title 1">
            <a:extLst>
              <a:ext uri="{FF2B5EF4-FFF2-40B4-BE49-F238E27FC236}">
                <a16:creationId xmlns:a16="http://schemas.microsoft.com/office/drawing/2014/main" id="{F2FB3011-DA37-4F77-AE4F-E377F0F10C1A}"/>
              </a:ext>
            </a:extLst>
          </p:cNvPr>
          <p:cNvSpPr txBox="1">
            <a:spLocks/>
          </p:cNvSpPr>
          <p:nvPr/>
        </p:nvSpPr>
        <p:spPr>
          <a:xfrm>
            <a:off x="672737" y="3401784"/>
            <a:ext cx="7772400" cy="1829761"/>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bg1"/>
                </a:solidFill>
                <a:effectLst>
                  <a:outerShdw blurRad="31750" dist="25400" dir="5400000" algn="tl" rotWithShape="0">
                    <a:srgbClr val="000000">
                      <a:alpha val="25000"/>
                    </a:srgbClr>
                  </a:outerShdw>
                </a:effectLst>
                <a:latin typeface="+mj-lt"/>
                <a:ea typeface="+mj-ea"/>
                <a:cs typeface="Arial" pitchFamily="34" charset="0"/>
              </a:defRPr>
            </a:lvl1pPr>
            <a:extLst/>
          </a:lstStyle>
          <a:p>
            <a:pPr algn="ctr"/>
            <a:endParaRPr lang="en-US" b="0" dirty="0">
              <a:latin typeface="Arial" panose="020B0604020202020204" pitchFamily="34" charset="0"/>
            </a:endParaRPr>
          </a:p>
        </p:txBody>
      </p:sp>
      <p:sp>
        <p:nvSpPr>
          <p:cNvPr id="12" name="TextBox 11">
            <a:extLst>
              <a:ext uri="{FF2B5EF4-FFF2-40B4-BE49-F238E27FC236}">
                <a16:creationId xmlns:a16="http://schemas.microsoft.com/office/drawing/2014/main" id="{75B06923-F253-4EC0-9DB5-CD0806D461D6}"/>
              </a:ext>
            </a:extLst>
          </p:cNvPr>
          <p:cNvSpPr txBox="1"/>
          <p:nvPr/>
        </p:nvSpPr>
        <p:spPr>
          <a:xfrm>
            <a:off x="762000" y="1626455"/>
            <a:ext cx="7010400" cy="369332"/>
          </a:xfrm>
          <a:prstGeom prst="rect">
            <a:avLst/>
          </a:prstGeom>
          <a:noFill/>
        </p:spPr>
        <p:txBody>
          <a:bodyPr wrap="square" rtlCol="0">
            <a:spAutoFit/>
          </a:bodyPr>
          <a:lstStyle/>
          <a:p>
            <a:r>
              <a:rPr lang="en-US" dirty="0">
                <a:solidFill>
                  <a:schemeClr val="bg1"/>
                </a:solidFill>
                <a:latin typeface="Arial" panose="020B0604020202020204" pitchFamily="34" charset="0"/>
              </a:rPr>
              <a:t>Governor’s Crime Commission - Grant Writing Workshop</a:t>
            </a:r>
            <a:endParaRPr lang="en-US" dirty="0">
              <a:solidFill>
                <a:schemeClr val="bg1"/>
              </a:solidFill>
            </a:endParaRPr>
          </a:p>
        </p:txBody>
      </p:sp>
      <p:sp>
        <p:nvSpPr>
          <p:cNvPr id="4" name="Slide Number Placeholder 3">
            <a:extLst>
              <a:ext uri="{FF2B5EF4-FFF2-40B4-BE49-F238E27FC236}">
                <a16:creationId xmlns:a16="http://schemas.microsoft.com/office/drawing/2014/main" id="{3DA9085F-4CD3-4BDF-8E40-D2A2451BC714}"/>
              </a:ext>
            </a:extLst>
          </p:cNvPr>
          <p:cNvSpPr>
            <a:spLocks noGrp="1"/>
          </p:cNvSpPr>
          <p:nvPr>
            <p:ph type="sldNum" sz="quarter" idx="12"/>
          </p:nvPr>
        </p:nvSpPr>
        <p:spPr/>
        <p:txBody>
          <a:bodyPr/>
          <a:lstStyle/>
          <a:p>
            <a:fld id="{5217D969-FAF6-4667-9EED-A6C98B22320E}" type="slidenum">
              <a:rPr lang="en-US" smtClean="0"/>
              <a:t>21</a:t>
            </a:fld>
            <a:endParaRPr lang="en-US" dirty="0"/>
          </a:p>
        </p:txBody>
      </p:sp>
    </p:spTree>
    <p:extLst>
      <p:ext uri="{BB962C8B-B14F-4D97-AF65-F5344CB8AC3E}">
        <p14:creationId xmlns:p14="http://schemas.microsoft.com/office/powerpoint/2010/main" val="2491900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2C98011-4A64-407A-9BF4-508C7C30EA84}"/>
              </a:ext>
            </a:extLst>
          </p:cNvPr>
          <p:cNvPicPr>
            <a:picLocks noChangeAspect="1"/>
          </p:cNvPicPr>
          <p:nvPr/>
        </p:nvPicPr>
        <p:blipFill>
          <a:blip r:embed="rId3">
            <a:alphaModFix amt="16000"/>
          </a:blip>
          <a:stretch>
            <a:fillRect/>
          </a:stretch>
        </p:blipFill>
        <p:spPr>
          <a:xfrm>
            <a:off x="3955012" y="3461859"/>
            <a:ext cx="3925119" cy="2587492"/>
          </a:xfrm>
          <a:prstGeom prst="rect">
            <a:avLst/>
          </a:prstGeom>
          <a:noFill/>
        </p:spPr>
      </p:pic>
      <p:sp>
        <p:nvSpPr>
          <p:cNvPr id="2" name="Content Placeholder 1"/>
          <p:cNvSpPr>
            <a:spLocks noGrp="1"/>
          </p:cNvSpPr>
          <p:nvPr>
            <p:ph idx="1"/>
          </p:nvPr>
        </p:nvSpPr>
        <p:spPr>
          <a:xfrm>
            <a:off x="609600" y="1453729"/>
            <a:ext cx="8846288" cy="2751295"/>
          </a:xfrm>
        </p:spPr>
        <p:txBody>
          <a:bodyPr>
            <a:noAutofit/>
          </a:bodyPr>
          <a:lstStyle/>
          <a:p>
            <a:endParaRPr lang="en-US" sz="2000" dirty="0"/>
          </a:p>
          <a:p>
            <a:r>
              <a:rPr lang="en-US" sz="2000" dirty="0"/>
              <a:t>How to calculate Match Funds</a:t>
            </a:r>
          </a:p>
          <a:p>
            <a:r>
              <a:rPr lang="en-US" sz="2000" dirty="0"/>
              <a:t>Acceptable forms of Match Funds</a:t>
            </a:r>
          </a:p>
          <a:p>
            <a:r>
              <a:rPr lang="en-US" sz="2000" dirty="0"/>
              <a:t>How to request a Match Waiver if you are not able to meet the funding requirements.</a:t>
            </a:r>
          </a:p>
        </p:txBody>
      </p:sp>
      <p:sp>
        <p:nvSpPr>
          <p:cNvPr id="3" name="Title 2"/>
          <p:cNvSpPr>
            <a:spLocks noGrp="1"/>
          </p:cNvSpPr>
          <p:nvPr>
            <p:ph type="title"/>
          </p:nvPr>
        </p:nvSpPr>
        <p:spPr/>
        <p:txBody>
          <a:bodyPr>
            <a:normAutofit/>
          </a:bodyPr>
          <a:lstStyle/>
          <a:p>
            <a:r>
              <a:rPr lang="en-US" dirty="0"/>
              <a:t>Match Funding</a:t>
            </a:r>
          </a:p>
        </p:txBody>
      </p:sp>
      <p:cxnSp>
        <p:nvCxnSpPr>
          <p:cNvPr id="8" name="Straight Connector 7">
            <a:extLst>
              <a:ext uri="{FF2B5EF4-FFF2-40B4-BE49-F238E27FC236}">
                <a16:creationId xmlns:a16="http://schemas.microsoft.com/office/drawing/2014/main" id="{59F5D963-3C11-40C2-BF0E-7BEABA82E997}"/>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Content Placeholder 1">
            <a:extLst>
              <a:ext uri="{FF2B5EF4-FFF2-40B4-BE49-F238E27FC236}">
                <a16:creationId xmlns:a16="http://schemas.microsoft.com/office/drawing/2014/main" id="{C54B236F-E4DD-4A80-89AD-B9371D428121}"/>
              </a:ext>
            </a:extLst>
          </p:cNvPr>
          <p:cNvSpPr txBox="1">
            <a:spLocks/>
          </p:cNvSpPr>
          <p:nvPr/>
        </p:nvSpPr>
        <p:spPr>
          <a:xfrm>
            <a:off x="3733800" y="4139445"/>
            <a:ext cx="8229600" cy="202650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93192" lvl="1" indent="0">
              <a:buFont typeface="Verdana"/>
              <a:buNone/>
            </a:pPr>
            <a:endParaRPr lang="en-US" dirty="0"/>
          </a:p>
          <a:p>
            <a:pPr lvl="1"/>
            <a:endParaRPr lang="en-US" dirty="0"/>
          </a:p>
        </p:txBody>
      </p:sp>
      <p:sp>
        <p:nvSpPr>
          <p:cNvPr id="12" name="Footer Placeholder 4">
            <a:extLst>
              <a:ext uri="{FF2B5EF4-FFF2-40B4-BE49-F238E27FC236}">
                <a16:creationId xmlns:a16="http://schemas.microsoft.com/office/drawing/2014/main" id="{C3E05544-CA3C-4383-8F74-3FED887EFE12}"/>
              </a:ext>
            </a:extLst>
          </p:cNvPr>
          <p:cNvSpPr>
            <a:spLocks noGrp="1"/>
          </p:cNvSpPr>
          <p:nvPr>
            <p:ph type="ftr" sz="quarter" idx="11"/>
          </p:nvPr>
        </p:nvSpPr>
        <p:spPr>
          <a:xfrm>
            <a:off x="4572000" y="6418783"/>
            <a:ext cx="2350681" cy="365125"/>
          </a:xfrm>
        </p:spPr>
        <p:txBody>
          <a:bodyPr/>
          <a:lstStyle/>
          <a:p>
            <a:r>
              <a:rPr lang="en-US" dirty="0"/>
              <a:t>NC Governor's Crime Commission</a:t>
            </a:r>
          </a:p>
        </p:txBody>
      </p:sp>
      <p:sp>
        <p:nvSpPr>
          <p:cNvPr id="6" name="Slide Number Placeholder 5">
            <a:extLst>
              <a:ext uri="{FF2B5EF4-FFF2-40B4-BE49-F238E27FC236}">
                <a16:creationId xmlns:a16="http://schemas.microsoft.com/office/drawing/2014/main" id="{D3C85931-5B84-4E23-91D6-8E715ACAC31C}"/>
              </a:ext>
            </a:extLst>
          </p:cNvPr>
          <p:cNvSpPr>
            <a:spLocks noGrp="1"/>
          </p:cNvSpPr>
          <p:nvPr>
            <p:ph type="sldNum" sz="quarter" idx="12"/>
          </p:nvPr>
        </p:nvSpPr>
        <p:spPr/>
        <p:txBody>
          <a:bodyPr/>
          <a:lstStyle/>
          <a:p>
            <a:fld id="{5217D969-FAF6-4667-9EED-A6C98B22320E}" type="slidenum">
              <a:rPr lang="en-US" smtClean="0"/>
              <a:t>22</a:t>
            </a:fld>
            <a:endParaRPr lang="en-US"/>
          </a:p>
        </p:txBody>
      </p:sp>
    </p:spTree>
    <p:extLst>
      <p:ext uri="{BB962C8B-B14F-4D97-AF65-F5344CB8AC3E}">
        <p14:creationId xmlns:p14="http://schemas.microsoft.com/office/powerpoint/2010/main" val="1376009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7D662FD-D7D8-4ECB-A02E-BEE7E77CEBD9}"/>
              </a:ext>
            </a:extLst>
          </p:cNvPr>
          <p:cNvPicPr>
            <a:picLocks noChangeAspect="1"/>
          </p:cNvPicPr>
          <p:nvPr/>
        </p:nvPicPr>
        <p:blipFill>
          <a:blip r:embed="rId3">
            <a:alphaModFix amt="26000"/>
          </a:blip>
          <a:stretch>
            <a:fillRect/>
          </a:stretch>
        </p:blipFill>
        <p:spPr>
          <a:xfrm>
            <a:off x="1160652" y="1647106"/>
            <a:ext cx="6778935" cy="4654448"/>
          </a:xfrm>
          <a:prstGeom prst="rect">
            <a:avLst/>
          </a:prstGeom>
        </p:spPr>
      </p:pic>
      <p:sp>
        <p:nvSpPr>
          <p:cNvPr id="10" name="Content Placeholder 1">
            <a:extLst>
              <a:ext uri="{FF2B5EF4-FFF2-40B4-BE49-F238E27FC236}">
                <a16:creationId xmlns:a16="http://schemas.microsoft.com/office/drawing/2014/main" id="{C54B236F-E4DD-4A80-89AD-B9371D428121}"/>
              </a:ext>
            </a:extLst>
          </p:cNvPr>
          <p:cNvSpPr txBox="1">
            <a:spLocks/>
          </p:cNvSpPr>
          <p:nvPr/>
        </p:nvSpPr>
        <p:spPr>
          <a:xfrm>
            <a:off x="3733800" y="4139445"/>
            <a:ext cx="8229600" cy="202650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93192" lvl="1" indent="0">
              <a:buFont typeface="Verdana"/>
              <a:buNone/>
            </a:pPr>
            <a:endParaRPr lang="en-US" dirty="0"/>
          </a:p>
          <a:p>
            <a:pPr lvl="1"/>
            <a:endParaRPr lang="en-US" dirty="0"/>
          </a:p>
        </p:txBody>
      </p:sp>
      <p:sp>
        <p:nvSpPr>
          <p:cNvPr id="15" name="Title 2">
            <a:extLst>
              <a:ext uri="{FF2B5EF4-FFF2-40B4-BE49-F238E27FC236}">
                <a16:creationId xmlns:a16="http://schemas.microsoft.com/office/drawing/2014/main" id="{233C05AA-C9E6-404D-8EEF-6C59D19AC1BA}"/>
              </a:ext>
            </a:extLst>
          </p:cNvPr>
          <p:cNvSpPr>
            <a:spLocks noGrp="1"/>
          </p:cNvSpPr>
          <p:nvPr>
            <p:ph type="title"/>
          </p:nvPr>
        </p:nvSpPr>
        <p:spPr>
          <a:xfrm>
            <a:off x="209213" y="-76200"/>
            <a:ext cx="8229600" cy="1143000"/>
          </a:xfrm>
        </p:spPr>
        <p:txBody>
          <a:bodyPr>
            <a:normAutofit/>
          </a:bodyPr>
          <a:lstStyle/>
          <a:p>
            <a:r>
              <a:rPr lang="en-US" dirty="0"/>
              <a:t>Match Funding</a:t>
            </a:r>
          </a:p>
        </p:txBody>
      </p:sp>
      <p:grpSp>
        <p:nvGrpSpPr>
          <p:cNvPr id="2" name="Group 1">
            <a:extLst>
              <a:ext uri="{FF2B5EF4-FFF2-40B4-BE49-F238E27FC236}">
                <a16:creationId xmlns:a16="http://schemas.microsoft.com/office/drawing/2014/main" id="{38AB9DEF-7088-4CA5-9351-559DEE957266}"/>
              </a:ext>
            </a:extLst>
          </p:cNvPr>
          <p:cNvGrpSpPr/>
          <p:nvPr/>
        </p:nvGrpSpPr>
        <p:grpSpPr>
          <a:xfrm>
            <a:off x="2623952" y="2313711"/>
            <a:ext cx="8729848" cy="3341032"/>
            <a:chOff x="2623952" y="2313711"/>
            <a:chExt cx="8729848" cy="3341032"/>
          </a:xfrm>
        </p:grpSpPr>
        <p:sp>
          <p:nvSpPr>
            <p:cNvPr id="16" name="Rectangle 15">
              <a:extLst>
                <a:ext uri="{FF2B5EF4-FFF2-40B4-BE49-F238E27FC236}">
                  <a16:creationId xmlns:a16="http://schemas.microsoft.com/office/drawing/2014/main" id="{B6B89E69-C695-40F9-AE3C-8ED45DB07C9A}"/>
                </a:ext>
              </a:extLst>
            </p:cNvPr>
            <p:cNvSpPr/>
            <p:nvPr/>
          </p:nvSpPr>
          <p:spPr>
            <a:xfrm>
              <a:off x="3685140" y="5069968"/>
              <a:ext cx="1729961"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75%-80%</a:t>
              </a:r>
            </a:p>
          </p:txBody>
        </p:sp>
        <p:sp>
          <p:nvSpPr>
            <p:cNvPr id="17" name="Rectangle 16">
              <a:extLst>
                <a:ext uri="{FF2B5EF4-FFF2-40B4-BE49-F238E27FC236}">
                  <a16:creationId xmlns:a16="http://schemas.microsoft.com/office/drawing/2014/main" id="{859C2B89-7D1C-4813-86A5-14261A06B3D5}"/>
                </a:ext>
              </a:extLst>
            </p:cNvPr>
            <p:cNvSpPr/>
            <p:nvPr/>
          </p:nvSpPr>
          <p:spPr>
            <a:xfrm>
              <a:off x="2623952" y="2998271"/>
              <a:ext cx="2791149" cy="523220"/>
            </a:xfrm>
            <a:prstGeom prst="rect">
              <a:avLst/>
            </a:prstGeom>
            <a:noFill/>
          </p:spPr>
          <p:txBody>
            <a:bodyPr wrap="square" lIns="91440" tIns="45720" rIns="91440" bIns="45720">
              <a:spAutoFit/>
            </a:bodyPr>
            <a:lstStyle/>
            <a:p>
              <a:pPr algn="ctr"/>
              <a:r>
                <a:rPr lang="en-US" sz="2800" dirty="0">
                  <a:ln w="0"/>
                  <a:solidFill>
                    <a:schemeClr val="accent6"/>
                  </a:solidFill>
                  <a:effectLst>
                    <a:outerShdw blurRad="38100" dist="19050" dir="2700000" algn="tl" rotWithShape="0">
                      <a:schemeClr val="dk1">
                        <a:alpha val="40000"/>
                      </a:schemeClr>
                    </a:outerShdw>
                  </a:effectLst>
                </a:rPr>
                <a:t>20</a:t>
              </a:r>
              <a:r>
                <a:rPr lang="en-US" sz="2800" b="0" cap="none" spc="0" dirty="0">
                  <a:ln w="0"/>
                  <a:solidFill>
                    <a:schemeClr val="accent6"/>
                  </a:solidFill>
                  <a:effectLst>
                    <a:outerShdw blurRad="38100" dist="19050" dir="2700000" algn="tl" rotWithShape="0">
                      <a:schemeClr val="dk1">
                        <a:alpha val="40000"/>
                      </a:schemeClr>
                    </a:outerShdw>
                  </a:effectLst>
                </a:rPr>
                <a:t>%-25%</a:t>
              </a:r>
            </a:p>
          </p:txBody>
        </p:sp>
        <p:sp>
          <p:nvSpPr>
            <p:cNvPr id="20" name="Title 2">
              <a:extLst>
                <a:ext uri="{FF2B5EF4-FFF2-40B4-BE49-F238E27FC236}">
                  <a16:creationId xmlns:a16="http://schemas.microsoft.com/office/drawing/2014/main" id="{B71B8470-4067-4D9F-A318-29A767712EF3}"/>
                </a:ext>
              </a:extLst>
            </p:cNvPr>
            <p:cNvSpPr txBox="1">
              <a:spLocks/>
            </p:cNvSpPr>
            <p:nvPr/>
          </p:nvSpPr>
          <p:spPr>
            <a:xfrm>
              <a:off x="3124200" y="4204225"/>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a:lstStyle>
            <a:p>
              <a:r>
                <a:rPr lang="en-US" dirty="0">
                  <a:solidFill>
                    <a:srgbClr val="0070C0"/>
                  </a:solidFill>
                </a:rPr>
                <a:t>Federal Share</a:t>
              </a:r>
            </a:p>
          </p:txBody>
        </p:sp>
        <p:sp>
          <p:nvSpPr>
            <p:cNvPr id="21" name="Title 2">
              <a:extLst>
                <a:ext uri="{FF2B5EF4-FFF2-40B4-BE49-F238E27FC236}">
                  <a16:creationId xmlns:a16="http://schemas.microsoft.com/office/drawing/2014/main" id="{6FD06784-0070-49BB-AE79-085CEC7B180A}"/>
                </a:ext>
              </a:extLst>
            </p:cNvPr>
            <p:cNvSpPr txBox="1">
              <a:spLocks/>
            </p:cNvSpPr>
            <p:nvPr/>
          </p:nvSpPr>
          <p:spPr>
            <a:xfrm>
              <a:off x="2988398" y="2313711"/>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a:lstStyle>
            <a:p>
              <a:r>
                <a:rPr lang="en-US" sz="3200" dirty="0">
                  <a:solidFill>
                    <a:srgbClr val="FF0000"/>
                  </a:solidFill>
                </a:rPr>
                <a:t>Match Share</a:t>
              </a:r>
            </a:p>
          </p:txBody>
        </p:sp>
      </p:grpSp>
      <p:cxnSp>
        <p:nvCxnSpPr>
          <p:cNvPr id="22" name="Straight Connector 21">
            <a:extLst>
              <a:ext uri="{FF2B5EF4-FFF2-40B4-BE49-F238E27FC236}">
                <a16:creationId xmlns:a16="http://schemas.microsoft.com/office/drawing/2014/main" id="{C143311C-3294-4682-89EA-6E3B0C7EF543}"/>
              </a:ext>
            </a:extLst>
          </p:cNvPr>
          <p:cNvCxnSpPr>
            <a:cxnSpLocks/>
          </p:cNvCxnSpPr>
          <p:nvPr/>
        </p:nvCxnSpPr>
        <p:spPr>
          <a:xfrm>
            <a:off x="457200" y="9144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itle 2">
            <a:extLst>
              <a:ext uri="{FF2B5EF4-FFF2-40B4-BE49-F238E27FC236}">
                <a16:creationId xmlns:a16="http://schemas.microsoft.com/office/drawing/2014/main" id="{7EF2D549-CCA2-4C2C-A3F7-9932529D41ED}"/>
              </a:ext>
            </a:extLst>
          </p:cNvPr>
          <p:cNvSpPr txBox="1">
            <a:spLocks/>
          </p:cNvSpPr>
          <p:nvPr/>
        </p:nvSpPr>
        <p:spPr>
          <a:xfrm>
            <a:off x="225057" y="988479"/>
            <a:ext cx="8229600" cy="1143000"/>
          </a:xfrm>
          <a:prstGeom prst="rect">
            <a:avLst/>
          </a:prstGeom>
        </p:spPr>
        <p:txBody>
          <a:bodyPr vert="horz" rtlCol="0" anchor="ctr">
            <a:normAutofit fontScale="925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a:lstStyle>
          <a:p>
            <a:endParaRPr lang="en-US" sz="2000" b="0" dirty="0">
              <a:solidFill>
                <a:schemeClr val="accent6"/>
              </a:solidFill>
            </a:endParaRPr>
          </a:p>
          <a:p>
            <a:pPr marL="457200" indent="-457200">
              <a:buFont typeface="Arial" panose="020B0604020202020204" pitchFamily="34" charset="0"/>
              <a:buChar char="•"/>
            </a:pPr>
            <a:r>
              <a:rPr lang="en-US" sz="2000" b="0" dirty="0">
                <a:solidFill>
                  <a:schemeClr val="accent6"/>
                </a:solidFill>
              </a:rPr>
              <a:t>Portion not supported by Federal Funds.  </a:t>
            </a:r>
          </a:p>
          <a:p>
            <a:pPr marL="457200" indent="-457200">
              <a:buFont typeface="Arial" panose="020B0604020202020204" pitchFamily="34" charset="0"/>
              <a:buChar char="•"/>
            </a:pPr>
            <a:r>
              <a:rPr lang="en-US" sz="2000" b="0" dirty="0">
                <a:solidFill>
                  <a:schemeClr val="accent6"/>
                </a:solidFill>
              </a:rPr>
              <a:t>Demonstrates strong base of financial and partner support for a project</a:t>
            </a:r>
          </a:p>
          <a:p>
            <a:pPr marL="457200" indent="-457200">
              <a:buFont typeface="Arial" panose="020B0604020202020204" pitchFamily="34" charset="0"/>
              <a:buChar char="•"/>
            </a:pPr>
            <a:r>
              <a:rPr lang="en-US" sz="2000" b="0" dirty="0">
                <a:solidFill>
                  <a:schemeClr val="accent6"/>
                </a:solidFill>
              </a:rPr>
              <a:t>Subject to the same regulations and restrictions as federal funding.</a:t>
            </a:r>
          </a:p>
          <a:p>
            <a:pPr marL="457200" indent="-457200">
              <a:buFont typeface="Arial" panose="020B0604020202020204" pitchFamily="34" charset="0"/>
              <a:buChar char="•"/>
            </a:pPr>
            <a:endParaRPr lang="en-US" sz="2000" b="0" dirty="0">
              <a:solidFill>
                <a:schemeClr val="accent6"/>
              </a:solidFill>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5579E23-C5B5-4EE7-A481-F524B1BBB577}"/>
              </a:ext>
            </a:extLst>
          </p:cNvPr>
          <p:cNvSpPr txBox="1"/>
          <p:nvPr/>
        </p:nvSpPr>
        <p:spPr>
          <a:xfrm>
            <a:off x="6186309" y="2057400"/>
            <a:ext cx="3203943" cy="2554545"/>
          </a:xfrm>
          <a:prstGeom prst="rect">
            <a:avLst/>
          </a:prstGeom>
          <a:noFill/>
        </p:spPr>
        <p:txBody>
          <a:bodyPr wrap="square" rtlCol="0">
            <a:spAutoFit/>
          </a:bodyPr>
          <a:lstStyle/>
          <a:p>
            <a:r>
              <a:rPr lang="en-US" sz="3200" b="1" dirty="0">
                <a:solidFill>
                  <a:schemeClr val="accent1"/>
                </a:solidFill>
                <a:latin typeface="Calibri" panose="020F0502020204030204" pitchFamily="34" charset="0"/>
                <a:cs typeface="Calibri" panose="020F0502020204030204" pitchFamily="34" charset="0"/>
              </a:rPr>
              <a:t>Match Share + Federal Share</a:t>
            </a:r>
          </a:p>
          <a:p>
            <a:r>
              <a:rPr lang="en-US" sz="3200" b="1" dirty="0">
                <a:solidFill>
                  <a:schemeClr val="accent1"/>
                </a:solidFill>
                <a:latin typeface="Calibri" panose="020F0502020204030204" pitchFamily="34" charset="0"/>
                <a:cs typeface="Calibri" panose="020F0502020204030204" pitchFamily="34" charset="0"/>
              </a:rPr>
              <a:t>=</a:t>
            </a:r>
          </a:p>
          <a:p>
            <a:r>
              <a:rPr lang="en-US" sz="3200" b="1" dirty="0">
                <a:solidFill>
                  <a:schemeClr val="accent1"/>
                </a:solidFill>
                <a:latin typeface="Calibri" panose="020F0502020204030204" pitchFamily="34" charset="0"/>
                <a:cs typeface="Calibri" panose="020F0502020204030204" pitchFamily="34" charset="0"/>
              </a:rPr>
              <a:t>Total Project Budget</a:t>
            </a:r>
          </a:p>
        </p:txBody>
      </p:sp>
      <p:sp>
        <p:nvSpPr>
          <p:cNvPr id="14" name="Footer Placeholder 4">
            <a:extLst>
              <a:ext uri="{FF2B5EF4-FFF2-40B4-BE49-F238E27FC236}">
                <a16:creationId xmlns:a16="http://schemas.microsoft.com/office/drawing/2014/main" id="{99D19575-51DB-480E-B408-3E916B96EDDA}"/>
              </a:ext>
            </a:extLst>
          </p:cNvPr>
          <p:cNvSpPr>
            <a:spLocks noGrp="1"/>
          </p:cNvSpPr>
          <p:nvPr>
            <p:ph type="ftr" sz="quarter" idx="11"/>
          </p:nvPr>
        </p:nvSpPr>
        <p:spPr>
          <a:xfrm>
            <a:off x="4572000" y="6418783"/>
            <a:ext cx="2350681" cy="365125"/>
          </a:xfrm>
        </p:spPr>
        <p:txBody>
          <a:bodyPr/>
          <a:lstStyle/>
          <a:p>
            <a:r>
              <a:rPr lang="en-US" dirty="0"/>
              <a:t>NC Governor's Crime Commission</a:t>
            </a:r>
          </a:p>
        </p:txBody>
      </p:sp>
      <p:sp>
        <p:nvSpPr>
          <p:cNvPr id="5" name="Slide Number Placeholder 4">
            <a:extLst>
              <a:ext uri="{FF2B5EF4-FFF2-40B4-BE49-F238E27FC236}">
                <a16:creationId xmlns:a16="http://schemas.microsoft.com/office/drawing/2014/main" id="{A2935C7E-7AC5-4014-8605-782371B3D774}"/>
              </a:ext>
            </a:extLst>
          </p:cNvPr>
          <p:cNvSpPr>
            <a:spLocks noGrp="1"/>
          </p:cNvSpPr>
          <p:nvPr>
            <p:ph type="sldNum" sz="quarter" idx="12"/>
          </p:nvPr>
        </p:nvSpPr>
        <p:spPr/>
        <p:txBody>
          <a:bodyPr/>
          <a:lstStyle/>
          <a:p>
            <a:fld id="{5217D969-FAF6-4667-9EED-A6C98B22320E}" type="slidenum">
              <a:rPr lang="en-US" smtClean="0"/>
              <a:t>23</a:t>
            </a:fld>
            <a:endParaRPr lang="en-US"/>
          </a:p>
        </p:txBody>
      </p:sp>
    </p:spTree>
    <p:extLst>
      <p:ext uri="{BB962C8B-B14F-4D97-AF65-F5344CB8AC3E}">
        <p14:creationId xmlns:p14="http://schemas.microsoft.com/office/powerpoint/2010/main" val="1564956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111EE0-2BEB-43B1-A2C4-E599AC0D92CB}"/>
              </a:ext>
            </a:extLst>
          </p:cNvPr>
          <p:cNvSpPr>
            <a:spLocks noGrp="1"/>
          </p:cNvSpPr>
          <p:nvPr>
            <p:ph sz="half" idx="1"/>
          </p:nvPr>
        </p:nvSpPr>
        <p:spPr>
          <a:xfrm>
            <a:off x="2438400" y="2098702"/>
            <a:ext cx="4724400" cy="4525963"/>
          </a:xfrm>
        </p:spPr>
        <p:txBody>
          <a:bodyPr>
            <a:normAutofit/>
          </a:bodyPr>
          <a:lstStyle/>
          <a:p>
            <a:r>
              <a:rPr lang="en-US" sz="2000" b="1" dirty="0"/>
              <a:t>Review the RFA for any match requirements and the match percentage</a:t>
            </a:r>
          </a:p>
          <a:p>
            <a:pPr marL="109728" indent="0">
              <a:buNone/>
            </a:pPr>
            <a:endParaRPr lang="en-US" sz="2000" b="1" dirty="0"/>
          </a:p>
          <a:p>
            <a:r>
              <a:rPr lang="en-US" sz="2000" b="1" dirty="0"/>
              <a:t>Exceptions to Match requirement</a:t>
            </a:r>
          </a:p>
          <a:p>
            <a:pPr marL="109728" indent="0">
              <a:buNone/>
            </a:pPr>
            <a:endParaRPr lang="en-US" sz="2000" b="1" dirty="0"/>
          </a:p>
          <a:p>
            <a:r>
              <a:rPr lang="en-US" sz="2000" b="1" dirty="0"/>
              <a:t>Match Waiver Policy</a:t>
            </a:r>
          </a:p>
          <a:p>
            <a:pPr marL="630936" lvl="2" indent="0">
              <a:buNone/>
            </a:pPr>
            <a:endParaRPr lang="en-US" dirty="0"/>
          </a:p>
          <a:p>
            <a:endParaRPr lang="en-US" sz="1600" dirty="0"/>
          </a:p>
          <a:p>
            <a:endParaRPr lang="en-US" sz="1600" dirty="0"/>
          </a:p>
        </p:txBody>
      </p:sp>
      <p:sp>
        <p:nvSpPr>
          <p:cNvPr id="15" name="Title 2">
            <a:extLst>
              <a:ext uri="{FF2B5EF4-FFF2-40B4-BE49-F238E27FC236}">
                <a16:creationId xmlns:a16="http://schemas.microsoft.com/office/drawing/2014/main" id="{233C05AA-C9E6-404D-8EEF-6C59D19AC1BA}"/>
              </a:ext>
            </a:extLst>
          </p:cNvPr>
          <p:cNvSpPr>
            <a:spLocks noGrp="1"/>
          </p:cNvSpPr>
          <p:nvPr>
            <p:ph type="title"/>
          </p:nvPr>
        </p:nvSpPr>
        <p:spPr/>
        <p:txBody>
          <a:bodyPr>
            <a:normAutofit/>
          </a:bodyPr>
          <a:lstStyle/>
          <a:p>
            <a:r>
              <a:rPr lang="en-US" sz="3200" dirty="0"/>
              <a:t>Match Requirements</a:t>
            </a:r>
          </a:p>
        </p:txBody>
      </p:sp>
      <p:sp>
        <p:nvSpPr>
          <p:cNvPr id="10" name="Content Placeholder 1">
            <a:extLst>
              <a:ext uri="{FF2B5EF4-FFF2-40B4-BE49-F238E27FC236}">
                <a16:creationId xmlns:a16="http://schemas.microsoft.com/office/drawing/2014/main" id="{C54B236F-E4DD-4A80-89AD-B9371D428121}"/>
              </a:ext>
            </a:extLst>
          </p:cNvPr>
          <p:cNvSpPr txBox="1">
            <a:spLocks/>
          </p:cNvSpPr>
          <p:nvPr/>
        </p:nvSpPr>
        <p:spPr>
          <a:xfrm>
            <a:off x="3733800" y="4139445"/>
            <a:ext cx="8229600" cy="202650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93192" lvl="1" indent="0">
              <a:buFont typeface="Verdana"/>
              <a:buNone/>
            </a:pPr>
            <a:endParaRPr lang="en-US" dirty="0"/>
          </a:p>
          <a:p>
            <a:pPr lvl="1"/>
            <a:endParaRPr lang="en-US" dirty="0"/>
          </a:p>
        </p:txBody>
      </p:sp>
      <p:cxnSp>
        <p:nvCxnSpPr>
          <p:cNvPr id="25" name="Straight Connector 24">
            <a:extLst>
              <a:ext uri="{FF2B5EF4-FFF2-40B4-BE49-F238E27FC236}">
                <a16:creationId xmlns:a16="http://schemas.microsoft.com/office/drawing/2014/main" id="{ABFDF77C-952E-4AB0-B5EB-38EF2646FA94}"/>
              </a:ext>
            </a:extLst>
          </p:cNvPr>
          <p:cNvCxnSpPr>
            <a:cxnSpLocks/>
          </p:cNvCxnSpPr>
          <p:nvPr/>
        </p:nvCxnSpPr>
        <p:spPr>
          <a:xfrm>
            <a:off x="457200" y="1180822"/>
            <a:ext cx="79248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Footer Placeholder 2">
            <a:extLst>
              <a:ext uri="{FF2B5EF4-FFF2-40B4-BE49-F238E27FC236}">
                <a16:creationId xmlns:a16="http://schemas.microsoft.com/office/drawing/2014/main" id="{5774D124-8CCC-42B2-94B8-C81C0F555BCC}"/>
              </a:ext>
            </a:extLst>
          </p:cNvPr>
          <p:cNvSpPr>
            <a:spLocks noGrp="1"/>
          </p:cNvSpPr>
          <p:nvPr>
            <p:ph type="ftr" sz="quarter" idx="11"/>
          </p:nvPr>
        </p:nvSpPr>
        <p:spPr>
          <a:xfrm>
            <a:off x="4800600" y="6395927"/>
            <a:ext cx="2350681" cy="365125"/>
          </a:xfrm>
        </p:spPr>
        <p:txBody>
          <a:bodyPr/>
          <a:lstStyle/>
          <a:p>
            <a:r>
              <a:rPr lang="en-US" dirty="0"/>
              <a:t>NC Governor's Crime Commission</a:t>
            </a:r>
          </a:p>
        </p:txBody>
      </p:sp>
      <p:sp>
        <p:nvSpPr>
          <p:cNvPr id="4" name="Slide Number Placeholder 3">
            <a:extLst>
              <a:ext uri="{FF2B5EF4-FFF2-40B4-BE49-F238E27FC236}">
                <a16:creationId xmlns:a16="http://schemas.microsoft.com/office/drawing/2014/main" id="{C661C3FC-AF78-49AB-AB11-89785C328960}"/>
              </a:ext>
            </a:extLst>
          </p:cNvPr>
          <p:cNvSpPr>
            <a:spLocks noGrp="1"/>
          </p:cNvSpPr>
          <p:nvPr>
            <p:ph type="sldNum" sz="quarter" idx="12"/>
          </p:nvPr>
        </p:nvSpPr>
        <p:spPr/>
        <p:txBody>
          <a:bodyPr/>
          <a:lstStyle/>
          <a:p>
            <a:fld id="{5217D969-FAF6-4667-9EED-A6C98B22320E}" type="slidenum">
              <a:rPr lang="en-US" smtClean="0"/>
              <a:pPr/>
              <a:t>24</a:t>
            </a:fld>
            <a:endParaRPr lang="en-US" dirty="0"/>
          </a:p>
        </p:txBody>
      </p:sp>
    </p:spTree>
    <p:extLst>
      <p:ext uri="{BB962C8B-B14F-4D97-AF65-F5344CB8AC3E}">
        <p14:creationId xmlns:p14="http://schemas.microsoft.com/office/powerpoint/2010/main" val="4271830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360B2A6E-50B5-43F6-8286-F1B7F9709B09}"/>
              </a:ext>
            </a:extLst>
          </p:cNvPr>
          <p:cNvSpPr>
            <a:spLocks noGrp="1"/>
          </p:cNvSpPr>
          <p:nvPr>
            <p:ph sz="half" idx="1"/>
          </p:nvPr>
        </p:nvSpPr>
        <p:spPr>
          <a:xfrm>
            <a:off x="457200" y="1481328"/>
            <a:ext cx="4876800" cy="4525963"/>
          </a:xfrm>
        </p:spPr>
        <p:txBody>
          <a:bodyPr>
            <a:normAutofit fontScale="92500" lnSpcReduction="10000"/>
          </a:bodyPr>
          <a:lstStyle/>
          <a:p>
            <a:r>
              <a:rPr lang="en-US" dirty="0"/>
              <a:t>Determine project’s total budget.</a:t>
            </a:r>
          </a:p>
          <a:p>
            <a:pPr marL="109728" indent="0">
              <a:buNone/>
            </a:pPr>
            <a:endParaRPr lang="en-US" dirty="0"/>
          </a:p>
          <a:p>
            <a:r>
              <a:rPr lang="en-US" dirty="0"/>
              <a:t>Then, apply match rate</a:t>
            </a:r>
          </a:p>
          <a:p>
            <a:endParaRPr lang="en-US" dirty="0"/>
          </a:p>
          <a:p>
            <a:pPr marL="109728" indent="0">
              <a:buNone/>
            </a:pPr>
            <a:r>
              <a:rPr lang="en-US" dirty="0">
                <a:solidFill>
                  <a:schemeClr val="bg2"/>
                </a:solidFill>
              </a:rPr>
              <a:t>$1M x 20% match = $200K</a:t>
            </a:r>
          </a:p>
          <a:p>
            <a:pPr marL="109728" indent="0">
              <a:buNone/>
            </a:pPr>
            <a:endParaRPr lang="en-US" dirty="0">
              <a:solidFill>
                <a:schemeClr val="bg2"/>
              </a:solidFill>
            </a:endParaRPr>
          </a:p>
          <a:p>
            <a:r>
              <a:rPr lang="en-US" dirty="0"/>
              <a:t>your agency must contribute $200K in non-federal dollars</a:t>
            </a:r>
          </a:p>
          <a:p>
            <a:pPr marL="109728" indent="0">
              <a:buNone/>
            </a:pPr>
            <a:endParaRPr lang="en-US" dirty="0"/>
          </a:p>
          <a:p>
            <a:r>
              <a:rPr lang="en-US" dirty="0"/>
              <a:t>Know your full project cost!</a:t>
            </a:r>
          </a:p>
          <a:p>
            <a:pPr marL="109728" indent="0">
              <a:buNone/>
            </a:pPr>
            <a:endParaRPr lang="en-US" dirty="0"/>
          </a:p>
          <a:p>
            <a:pPr marL="109728" indent="0">
              <a:buNone/>
            </a:pPr>
            <a:endParaRPr lang="en-US" dirty="0"/>
          </a:p>
          <a:p>
            <a:pPr marL="109728" indent="0">
              <a:buNone/>
            </a:pPr>
            <a:endParaRPr lang="en-US" dirty="0"/>
          </a:p>
        </p:txBody>
      </p:sp>
      <p:sp>
        <p:nvSpPr>
          <p:cNvPr id="4" name="Title 3">
            <a:extLst>
              <a:ext uri="{FF2B5EF4-FFF2-40B4-BE49-F238E27FC236}">
                <a16:creationId xmlns:a16="http://schemas.microsoft.com/office/drawing/2014/main" id="{B05174CE-C004-4EE9-97D9-F66E69196DB2}"/>
              </a:ext>
            </a:extLst>
          </p:cNvPr>
          <p:cNvSpPr>
            <a:spLocks noGrp="1"/>
          </p:cNvSpPr>
          <p:nvPr>
            <p:ph type="title"/>
          </p:nvPr>
        </p:nvSpPr>
        <p:spPr/>
        <p:txBody>
          <a:bodyPr/>
          <a:lstStyle/>
          <a:p>
            <a:r>
              <a:rPr lang="en-US" dirty="0"/>
              <a:t>Calculating Match</a:t>
            </a:r>
          </a:p>
        </p:txBody>
      </p:sp>
      <p:sp>
        <p:nvSpPr>
          <p:cNvPr id="10" name="Content Placeholder 1">
            <a:extLst>
              <a:ext uri="{FF2B5EF4-FFF2-40B4-BE49-F238E27FC236}">
                <a16:creationId xmlns:a16="http://schemas.microsoft.com/office/drawing/2014/main" id="{C54B236F-E4DD-4A80-89AD-B9371D428121}"/>
              </a:ext>
            </a:extLst>
          </p:cNvPr>
          <p:cNvSpPr txBox="1">
            <a:spLocks/>
          </p:cNvSpPr>
          <p:nvPr/>
        </p:nvSpPr>
        <p:spPr>
          <a:xfrm>
            <a:off x="3733800" y="4139445"/>
            <a:ext cx="8229600" cy="202650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93192" lvl="1" indent="0">
              <a:buFont typeface="Verdana"/>
              <a:buNone/>
            </a:pPr>
            <a:endParaRPr lang="en-US" dirty="0"/>
          </a:p>
          <a:p>
            <a:pPr lvl="1"/>
            <a:endParaRPr lang="en-US" dirty="0"/>
          </a:p>
        </p:txBody>
      </p:sp>
      <p:sp>
        <p:nvSpPr>
          <p:cNvPr id="8" name="Flowchart: Connector 7">
            <a:extLst>
              <a:ext uri="{FF2B5EF4-FFF2-40B4-BE49-F238E27FC236}">
                <a16:creationId xmlns:a16="http://schemas.microsoft.com/office/drawing/2014/main" id="{0CF002CE-CC9B-4964-BA75-B573BFE083FD}"/>
              </a:ext>
            </a:extLst>
          </p:cNvPr>
          <p:cNvSpPr/>
          <p:nvPr/>
        </p:nvSpPr>
        <p:spPr>
          <a:xfrm>
            <a:off x="6172200" y="1295400"/>
            <a:ext cx="2133600" cy="2026509"/>
          </a:xfrm>
          <a:prstGeom prst="flowChartConnector">
            <a:avLst/>
          </a:prstGeom>
          <a:solidFill>
            <a:srgbClr val="0070C0"/>
          </a:solidFill>
          <a:ln cap="rnd">
            <a:noFill/>
          </a:ln>
          <a:effectLst>
            <a:outerShdw blurRad="50800" dist="50800" dir="5400000" sx="1000" sy="1000" algn="ctr" rotWithShape="0">
              <a:srgbClr val="36EA3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$1M</a:t>
            </a:r>
          </a:p>
        </p:txBody>
      </p:sp>
      <p:grpSp>
        <p:nvGrpSpPr>
          <p:cNvPr id="39" name="Group 38">
            <a:extLst>
              <a:ext uri="{FF2B5EF4-FFF2-40B4-BE49-F238E27FC236}">
                <a16:creationId xmlns:a16="http://schemas.microsoft.com/office/drawing/2014/main" id="{2CC86C96-5457-429B-A062-2B76855F5734}"/>
              </a:ext>
            </a:extLst>
          </p:cNvPr>
          <p:cNvGrpSpPr/>
          <p:nvPr/>
        </p:nvGrpSpPr>
        <p:grpSpPr>
          <a:xfrm>
            <a:off x="5979963" y="3657600"/>
            <a:ext cx="2518073" cy="2253094"/>
            <a:chOff x="5787727" y="3558938"/>
            <a:chExt cx="2518073" cy="2253094"/>
          </a:xfrm>
        </p:grpSpPr>
        <p:grpSp>
          <p:nvGrpSpPr>
            <p:cNvPr id="30" name="Group 29">
              <a:extLst>
                <a:ext uri="{FF2B5EF4-FFF2-40B4-BE49-F238E27FC236}">
                  <a16:creationId xmlns:a16="http://schemas.microsoft.com/office/drawing/2014/main" id="{A6932181-6898-44E1-962D-528F07575D8F}"/>
                </a:ext>
              </a:extLst>
            </p:cNvPr>
            <p:cNvGrpSpPr/>
            <p:nvPr/>
          </p:nvGrpSpPr>
          <p:grpSpPr>
            <a:xfrm>
              <a:off x="5787727" y="3558938"/>
              <a:ext cx="2518073" cy="2253094"/>
              <a:chOff x="5778374" y="3614307"/>
              <a:chExt cx="2518073" cy="2253094"/>
            </a:xfrm>
          </p:grpSpPr>
          <p:sp>
            <p:nvSpPr>
              <p:cNvPr id="24" name="Partial Circle 23">
                <a:extLst>
                  <a:ext uri="{FF2B5EF4-FFF2-40B4-BE49-F238E27FC236}">
                    <a16:creationId xmlns:a16="http://schemas.microsoft.com/office/drawing/2014/main" id="{E92BC8CB-D725-4500-920C-368A1EB23C50}"/>
                  </a:ext>
                </a:extLst>
              </p:cNvPr>
              <p:cNvSpPr/>
              <p:nvPr/>
            </p:nvSpPr>
            <p:spPr>
              <a:xfrm>
                <a:off x="5778374" y="3741951"/>
                <a:ext cx="2438400" cy="2125450"/>
              </a:xfrm>
              <a:prstGeom prst="pie">
                <a:avLst>
                  <a:gd name="adj1" fmla="val 19919765"/>
                  <a:gd name="adj2" fmla="val 16200000"/>
                </a:avLst>
              </a:prstGeom>
              <a:solidFill>
                <a:srgbClr val="0070C0"/>
              </a:solidFill>
              <a:ln cap="rnd">
                <a:noFill/>
              </a:ln>
              <a:effectLst>
                <a:outerShdw blurRad="50800" dist="50800" dir="5400000" sx="1000" sy="1000" algn="ctr" rotWithShape="0">
                  <a:srgbClr val="36EA3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GCC</a:t>
                </a:r>
              </a:p>
              <a:p>
                <a:pPr algn="ctr"/>
                <a:r>
                  <a:rPr lang="en-US" dirty="0">
                    <a:solidFill>
                      <a:schemeClr val="tx1"/>
                    </a:solidFill>
                  </a:rPr>
                  <a:t>$800K</a:t>
                </a:r>
              </a:p>
            </p:txBody>
          </p:sp>
          <p:sp>
            <p:nvSpPr>
              <p:cNvPr id="26" name="Partial Circle 25">
                <a:extLst>
                  <a:ext uri="{FF2B5EF4-FFF2-40B4-BE49-F238E27FC236}">
                    <a16:creationId xmlns:a16="http://schemas.microsoft.com/office/drawing/2014/main" id="{4AED9F63-D35B-4445-AEC0-B36A0CE6726B}"/>
                  </a:ext>
                </a:extLst>
              </p:cNvPr>
              <p:cNvSpPr/>
              <p:nvPr/>
            </p:nvSpPr>
            <p:spPr>
              <a:xfrm rot="224010">
                <a:off x="5821678" y="3614307"/>
                <a:ext cx="2474769" cy="2221754"/>
              </a:xfrm>
              <a:prstGeom prst="pie">
                <a:avLst>
                  <a:gd name="adj1" fmla="val 15975339"/>
                  <a:gd name="adj2" fmla="val 19616423"/>
                </a:avLst>
              </a:prstGeom>
              <a:solidFill>
                <a:schemeClr val="accent3">
                  <a:lumMod val="20000"/>
                  <a:lumOff val="80000"/>
                </a:schemeClr>
              </a:solidFill>
              <a:ln cap="rnd">
                <a:noFill/>
              </a:ln>
              <a:effectLst>
                <a:outerShdw blurRad="50800" dist="50800" dir="5400000" sx="1000" sy="1000" algn="ctr" rotWithShape="0">
                  <a:srgbClr val="36EA3A"/>
                </a:outerShdw>
              </a:effectLst>
            </p:spPr>
            <p:style>
              <a:lnRef idx="2">
                <a:schemeClr val="accent1">
                  <a:shade val="50000"/>
                </a:schemeClr>
              </a:lnRef>
              <a:fillRef idx="1">
                <a:schemeClr val="accent1"/>
              </a:fillRef>
              <a:effectRef idx="0">
                <a:schemeClr val="accent1"/>
              </a:effectRef>
              <a:fontRef idx="minor">
                <a:schemeClr val="lt1"/>
              </a:fontRef>
            </p:style>
            <p:txBody>
              <a:bodyPr lIns="0" rIns="914400" rtlCol="0" anchor="t" anchorCtr="0">
                <a:noAutofit/>
              </a:bodyPr>
              <a:lstStyle/>
              <a:p>
                <a:r>
                  <a:rPr lang="en-US" dirty="0">
                    <a:solidFill>
                      <a:srgbClr val="0070C0"/>
                    </a:solidFill>
                  </a:rPr>
                  <a:t>$200K</a:t>
                </a:r>
              </a:p>
            </p:txBody>
          </p:sp>
        </p:grpSp>
        <p:sp>
          <p:nvSpPr>
            <p:cNvPr id="27" name="Rectangle 26">
              <a:extLst>
                <a:ext uri="{FF2B5EF4-FFF2-40B4-BE49-F238E27FC236}">
                  <a16:creationId xmlns:a16="http://schemas.microsoft.com/office/drawing/2014/main" id="{C3293BFF-83B7-4624-9AEA-63248E3249D0}"/>
                </a:ext>
              </a:extLst>
            </p:cNvPr>
            <p:cNvSpPr/>
            <p:nvPr/>
          </p:nvSpPr>
          <p:spPr>
            <a:xfrm>
              <a:off x="7073260" y="3778649"/>
              <a:ext cx="775340" cy="523220"/>
            </a:xfrm>
            <a:prstGeom prst="rect">
              <a:avLst/>
            </a:prstGeom>
            <a:noFill/>
          </p:spPr>
          <p:txBody>
            <a:bodyPr wrap="none" lIns="91440" tIns="45720" rIns="91440" bIns="45720">
              <a:spAutoFit/>
            </a:bodyPr>
            <a:lstStyle/>
            <a:p>
              <a:pPr algn="ctr"/>
              <a:r>
                <a:rPr lang="en-US" sz="1400" b="0" cap="none" spc="0" dirty="0">
                  <a:ln w="0"/>
                  <a:solidFill>
                    <a:schemeClr val="accent1"/>
                  </a:solidFill>
                  <a:effectLst>
                    <a:outerShdw blurRad="38100" dist="25400" dir="5400000" algn="ctr" rotWithShape="0">
                      <a:srgbClr val="6E747A">
                        <a:alpha val="43000"/>
                      </a:srgbClr>
                    </a:outerShdw>
                  </a:effectLst>
                </a:rPr>
                <a:t>Grantee</a:t>
              </a:r>
            </a:p>
            <a:p>
              <a:pPr algn="ctr"/>
              <a:r>
                <a:rPr lang="en-US" sz="1400" b="0" cap="none" spc="0" dirty="0">
                  <a:ln w="0"/>
                  <a:solidFill>
                    <a:schemeClr val="accent1"/>
                  </a:solidFill>
                  <a:effectLst>
                    <a:outerShdw blurRad="38100" dist="25400" dir="5400000" algn="ctr" rotWithShape="0">
                      <a:srgbClr val="6E747A">
                        <a:alpha val="43000"/>
                      </a:srgbClr>
                    </a:outerShdw>
                  </a:effectLst>
                </a:rPr>
                <a:t>$200K</a:t>
              </a:r>
            </a:p>
          </p:txBody>
        </p:sp>
      </p:grpSp>
      <p:cxnSp>
        <p:nvCxnSpPr>
          <p:cNvPr id="13" name="Straight Connector 12">
            <a:extLst>
              <a:ext uri="{FF2B5EF4-FFF2-40B4-BE49-F238E27FC236}">
                <a16:creationId xmlns:a16="http://schemas.microsoft.com/office/drawing/2014/main" id="{4E3271CD-18E8-43D4-ACAA-717F405633D7}"/>
              </a:ext>
            </a:extLst>
          </p:cNvPr>
          <p:cNvCxnSpPr>
            <a:cxnSpLocks/>
          </p:cNvCxnSpPr>
          <p:nvPr/>
        </p:nvCxnSpPr>
        <p:spPr>
          <a:xfrm>
            <a:off x="457200" y="1180822"/>
            <a:ext cx="457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Footer Placeholder 2">
            <a:extLst>
              <a:ext uri="{FF2B5EF4-FFF2-40B4-BE49-F238E27FC236}">
                <a16:creationId xmlns:a16="http://schemas.microsoft.com/office/drawing/2014/main" id="{96305B06-34D7-44C4-BDB9-236CEA5D0B76}"/>
              </a:ext>
            </a:extLst>
          </p:cNvPr>
          <p:cNvSpPr>
            <a:spLocks noGrp="1"/>
          </p:cNvSpPr>
          <p:nvPr>
            <p:ph type="ftr" sz="quarter" idx="11"/>
          </p:nvPr>
        </p:nvSpPr>
        <p:spPr>
          <a:xfrm>
            <a:off x="4565469" y="6452037"/>
            <a:ext cx="2350681" cy="365125"/>
          </a:xfrm>
        </p:spPr>
        <p:txBody>
          <a:bodyPr/>
          <a:lstStyle/>
          <a:p>
            <a:r>
              <a:rPr lang="en-US" dirty="0"/>
              <a:t>NC Governor's Crime Commission</a:t>
            </a:r>
          </a:p>
        </p:txBody>
      </p:sp>
      <p:sp>
        <p:nvSpPr>
          <p:cNvPr id="3" name="Slide Number Placeholder 2">
            <a:extLst>
              <a:ext uri="{FF2B5EF4-FFF2-40B4-BE49-F238E27FC236}">
                <a16:creationId xmlns:a16="http://schemas.microsoft.com/office/drawing/2014/main" id="{E76FDBE0-8167-4DD3-8DA5-3FF1987AD620}"/>
              </a:ext>
            </a:extLst>
          </p:cNvPr>
          <p:cNvSpPr>
            <a:spLocks noGrp="1"/>
          </p:cNvSpPr>
          <p:nvPr>
            <p:ph type="sldNum" sz="quarter" idx="12"/>
          </p:nvPr>
        </p:nvSpPr>
        <p:spPr/>
        <p:txBody>
          <a:bodyPr/>
          <a:lstStyle/>
          <a:p>
            <a:fld id="{5217D969-FAF6-4667-9EED-A6C98B22320E}" type="slidenum">
              <a:rPr lang="en-US" smtClean="0"/>
              <a:pPr/>
              <a:t>25</a:t>
            </a:fld>
            <a:endParaRPr lang="en-US" dirty="0"/>
          </a:p>
        </p:txBody>
      </p:sp>
    </p:spTree>
    <p:extLst>
      <p:ext uri="{BB962C8B-B14F-4D97-AF65-F5344CB8AC3E}">
        <p14:creationId xmlns:p14="http://schemas.microsoft.com/office/powerpoint/2010/main" val="4098223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66C4994-79BB-5ECC-C3BE-E0F2852E8B67}"/>
              </a:ext>
            </a:extLst>
          </p:cNvPr>
          <p:cNvPicPr>
            <a:picLocks noChangeAspect="1"/>
          </p:cNvPicPr>
          <p:nvPr/>
        </p:nvPicPr>
        <p:blipFill>
          <a:blip r:embed="rId3"/>
          <a:stretch>
            <a:fillRect/>
          </a:stretch>
        </p:blipFill>
        <p:spPr>
          <a:xfrm>
            <a:off x="1752600" y="994895"/>
            <a:ext cx="6172200" cy="5194425"/>
          </a:xfrm>
          <a:prstGeom prst="rect">
            <a:avLst/>
          </a:prstGeom>
        </p:spPr>
      </p:pic>
      <p:sp>
        <p:nvSpPr>
          <p:cNvPr id="10" name="Content Placeholder 1">
            <a:extLst>
              <a:ext uri="{FF2B5EF4-FFF2-40B4-BE49-F238E27FC236}">
                <a16:creationId xmlns:a16="http://schemas.microsoft.com/office/drawing/2014/main" id="{C54B236F-E4DD-4A80-89AD-B9371D428121}"/>
              </a:ext>
            </a:extLst>
          </p:cNvPr>
          <p:cNvSpPr txBox="1">
            <a:spLocks/>
          </p:cNvSpPr>
          <p:nvPr/>
        </p:nvSpPr>
        <p:spPr>
          <a:xfrm>
            <a:off x="3733800" y="4139445"/>
            <a:ext cx="8229600" cy="202650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93192" lvl="1" indent="0">
              <a:buFont typeface="Verdana"/>
              <a:buNone/>
            </a:pPr>
            <a:endParaRPr lang="en-US" dirty="0"/>
          </a:p>
          <a:p>
            <a:pPr lvl="1"/>
            <a:endParaRPr lang="en-US" dirty="0"/>
          </a:p>
        </p:txBody>
      </p:sp>
      <p:sp>
        <p:nvSpPr>
          <p:cNvPr id="15" name="Title 2">
            <a:extLst>
              <a:ext uri="{FF2B5EF4-FFF2-40B4-BE49-F238E27FC236}">
                <a16:creationId xmlns:a16="http://schemas.microsoft.com/office/drawing/2014/main" id="{233C05AA-C9E6-404D-8EEF-6C59D19AC1BA}"/>
              </a:ext>
            </a:extLst>
          </p:cNvPr>
          <p:cNvSpPr>
            <a:spLocks noGrp="1"/>
          </p:cNvSpPr>
          <p:nvPr>
            <p:ph type="title"/>
          </p:nvPr>
        </p:nvSpPr>
        <p:spPr>
          <a:xfrm>
            <a:off x="381000" y="0"/>
            <a:ext cx="8229600" cy="1143000"/>
          </a:xfrm>
        </p:spPr>
        <p:txBody>
          <a:bodyPr>
            <a:normAutofit fontScale="90000"/>
          </a:bodyPr>
          <a:lstStyle/>
          <a:p>
            <a:pPr algn="ctr"/>
            <a:r>
              <a:rPr lang="en-US" dirty="0">
                <a:solidFill>
                  <a:srgbClr val="0070C0"/>
                </a:solidFill>
              </a:rPr>
              <a:t>Match Calculator</a:t>
            </a:r>
            <a:br>
              <a:rPr lang="en-US" dirty="0">
                <a:solidFill>
                  <a:srgbClr val="0070C0"/>
                </a:solidFill>
              </a:rPr>
            </a:br>
            <a:r>
              <a:rPr lang="en-US" sz="2100" dirty="0">
                <a:solidFill>
                  <a:srgbClr val="FF0000"/>
                </a:solidFill>
              </a:rPr>
              <a:t>https://www.ncdps.gov/documents/files/match-funding-calculator/open</a:t>
            </a:r>
          </a:p>
        </p:txBody>
      </p:sp>
      <p:sp>
        <p:nvSpPr>
          <p:cNvPr id="4" name="Arrow: Right 3">
            <a:extLst>
              <a:ext uri="{FF2B5EF4-FFF2-40B4-BE49-F238E27FC236}">
                <a16:creationId xmlns:a16="http://schemas.microsoft.com/office/drawing/2014/main" id="{C2B54AC0-7B0C-404E-8924-68521773095D}"/>
              </a:ext>
            </a:extLst>
          </p:cNvPr>
          <p:cNvSpPr/>
          <p:nvPr/>
        </p:nvSpPr>
        <p:spPr>
          <a:xfrm>
            <a:off x="1219200" y="1674048"/>
            <a:ext cx="381000" cy="304800"/>
          </a:xfrm>
          <a:prstGeom prst="rightArrow">
            <a:avLst/>
          </a:prstGeom>
          <a:solidFill>
            <a:schemeClr val="bg1">
              <a:lumMod val="95000"/>
            </a:schemeClr>
          </a:solidFill>
          <a:ln cap="rnd"/>
          <a:effectLst>
            <a:outerShdw blurRad="50800" dist="50800" dir="5400000" algn="ctr" rotWithShape="0">
              <a:srgbClr val="36EA3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DDAFAD2-065D-46CF-A90A-30AF53832978}"/>
              </a:ext>
            </a:extLst>
          </p:cNvPr>
          <p:cNvSpPr/>
          <p:nvPr/>
        </p:nvSpPr>
        <p:spPr>
          <a:xfrm>
            <a:off x="1219200" y="2205096"/>
            <a:ext cx="381000" cy="304800"/>
          </a:xfrm>
          <a:prstGeom prst="rightArrow">
            <a:avLst/>
          </a:prstGeom>
          <a:solidFill>
            <a:schemeClr val="bg1">
              <a:lumMod val="95000"/>
            </a:schemeClr>
          </a:solidFill>
          <a:ln cap="rnd"/>
          <a:effectLst>
            <a:outerShdw blurRad="50800" dist="50800" dir="5400000" algn="ctr" rotWithShape="0">
              <a:srgbClr val="36EA3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9F705AB9-3315-4F79-B43E-85793C3703A2}"/>
              </a:ext>
            </a:extLst>
          </p:cNvPr>
          <p:cNvSpPr/>
          <p:nvPr/>
        </p:nvSpPr>
        <p:spPr>
          <a:xfrm rot="5400000">
            <a:off x="6813581" y="1629220"/>
            <a:ext cx="394455" cy="304800"/>
          </a:xfrm>
          <a:prstGeom prst="rightArrow">
            <a:avLst/>
          </a:prstGeom>
          <a:solidFill>
            <a:schemeClr val="bg1">
              <a:lumMod val="95000"/>
            </a:schemeClr>
          </a:solidFill>
          <a:ln cap="rnd"/>
          <a:effectLst>
            <a:outerShdw blurRad="50800" dist="50800" dir="5400000" algn="ctr" rotWithShape="0">
              <a:srgbClr val="36EA3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60DF44C-F151-4E1E-B538-55E0DAE303FE}"/>
              </a:ext>
            </a:extLst>
          </p:cNvPr>
          <p:cNvSpPr>
            <a:spLocks noGrp="1"/>
          </p:cNvSpPr>
          <p:nvPr>
            <p:ph type="ftr" sz="quarter" idx="11"/>
          </p:nvPr>
        </p:nvSpPr>
        <p:spPr/>
        <p:txBody>
          <a:bodyPr/>
          <a:lstStyle/>
          <a:p>
            <a:r>
              <a:rPr lang="en-US"/>
              <a:t>NC Governor's Crime Commission</a:t>
            </a:r>
          </a:p>
        </p:txBody>
      </p:sp>
      <p:sp>
        <p:nvSpPr>
          <p:cNvPr id="8" name="Slide Number Placeholder 7">
            <a:extLst>
              <a:ext uri="{FF2B5EF4-FFF2-40B4-BE49-F238E27FC236}">
                <a16:creationId xmlns:a16="http://schemas.microsoft.com/office/drawing/2014/main" id="{BB1DAB9A-B524-4CF4-8E6A-FC191CB164DB}"/>
              </a:ext>
            </a:extLst>
          </p:cNvPr>
          <p:cNvSpPr>
            <a:spLocks noGrp="1"/>
          </p:cNvSpPr>
          <p:nvPr>
            <p:ph type="sldNum" sz="quarter" idx="12"/>
          </p:nvPr>
        </p:nvSpPr>
        <p:spPr/>
        <p:txBody>
          <a:bodyPr/>
          <a:lstStyle/>
          <a:p>
            <a:fld id="{5217D969-FAF6-4667-9EED-A6C98B22320E}" type="slidenum">
              <a:rPr lang="en-US" smtClean="0"/>
              <a:t>26</a:t>
            </a:fld>
            <a:endParaRPr lang="en-US"/>
          </a:p>
        </p:txBody>
      </p:sp>
      <p:pic>
        <p:nvPicPr>
          <p:cNvPr id="13" name="Picture 12">
            <a:extLst>
              <a:ext uri="{FF2B5EF4-FFF2-40B4-BE49-F238E27FC236}">
                <a16:creationId xmlns:a16="http://schemas.microsoft.com/office/drawing/2014/main" id="{FC3C4F6B-6DF7-F804-1F09-5CFC88809596}"/>
              </a:ext>
            </a:extLst>
          </p:cNvPr>
          <p:cNvPicPr>
            <a:picLocks noChangeAspect="1"/>
          </p:cNvPicPr>
          <p:nvPr/>
        </p:nvPicPr>
        <p:blipFill>
          <a:blip r:embed="rId4"/>
          <a:stretch>
            <a:fillRect/>
          </a:stretch>
        </p:blipFill>
        <p:spPr>
          <a:xfrm>
            <a:off x="6727032" y="3528719"/>
            <a:ext cx="542591" cy="566977"/>
          </a:xfrm>
          <a:prstGeom prst="rect">
            <a:avLst/>
          </a:prstGeom>
        </p:spPr>
      </p:pic>
    </p:spTree>
    <p:extLst>
      <p:ext uri="{BB962C8B-B14F-4D97-AF65-F5344CB8AC3E}">
        <p14:creationId xmlns:p14="http://schemas.microsoft.com/office/powerpoint/2010/main" val="759494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5CEB886-AD0D-47D3-8A32-A18BE9D5E1CE}"/>
              </a:ext>
            </a:extLst>
          </p:cNvPr>
          <p:cNvSpPr>
            <a:spLocks noGrp="1"/>
          </p:cNvSpPr>
          <p:nvPr>
            <p:ph sz="half" idx="2"/>
          </p:nvPr>
        </p:nvSpPr>
        <p:spPr>
          <a:xfrm>
            <a:off x="4613927" y="2160344"/>
            <a:ext cx="4038600" cy="1338072"/>
          </a:xfrm>
        </p:spPr>
        <p:txBody>
          <a:bodyPr>
            <a:normAutofit/>
          </a:bodyPr>
          <a:lstStyle/>
          <a:p>
            <a:pPr>
              <a:buFont typeface="Calibri" panose="020F0502020204030204" pitchFamily="34" charset="0"/>
              <a:buChar char="$"/>
            </a:pPr>
            <a:r>
              <a:rPr lang="en-US" dirty="0">
                <a:solidFill>
                  <a:srgbClr val="00B050"/>
                </a:solidFill>
              </a:rPr>
              <a:t>Money supplied by grantee or third party</a:t>
            </a:r>
          </a:p>
          <a:p>
            <a:pPr>
              <a:buFont typeface="Calibri" panose="020F0502020204030204" pitchFamily="34" charset="0"/>
              <a:buChar char="$"/>
            </a:pPr>
            <a:endParaRPr lang="en-US" dirty="0">
              <a:solidFill>
                <a:srgbClr val="00B050"/>
              </a:solidFill>
            </a:endParaRPr>
          </a:p>
          <a:p>
            <a:pPr>
              <a:buFont typeface="Calibri" panose="020F0502020204030204" pitchFamily="34" charset="0"/>
              <a:buChar char="$"/>
            </a:pPr>
            <a:endParaRPr lang="en-US" dirty="0">
              <a:solidFill>
                <a:srgbClr val="00B050"/>
              </a:solidFill>
            </a:endParaRPr>
          </a:p>
          <a:p>
            <a:pPr marL="109728" indent="0">
              <a:buNone/>
            </a:pPr>
            <a:endParaRPr lang="en-US" dirty="0">
              <a:solidFill>
                <a:srgbClr val="00B050"/>
              </a:solidFill>
            </a:endParaRPr>
          </a:p>
          <a:p>
            <a:pPr>
              <a:buFont typeface="Calibri" panose="020F0502020204030204" pitchFamily="34" charset="0"/>
              <a:buChar char="$"/>
            </a:pPr>
            <a:endParaRPr lang="en-US" dirty="0">
              <a:solidFill>
                <a:srgbClr val="00B050"/>
              </a:solidFill>
            </a:endParaRPr>
          </a:p>
          <a:p>
            <a:pPr>
              <a:buFont typeface="Calibri" panose="020F0502020204030204" pitchFamily="34" charset="0"/>
              <a:buChar char="$"/>
            </a:pPr>
            <a:endParaRPr lang="en-US" dirty="0">
              <a:solidFill>
                <a:srgbClr val="00B050"/>
              </a:solidFill>
            </a:endParaRPr>
          </a:p>
          <a:p>
            <a:endParaRPr lang="en-US" dirty="0"/>
          </a:p>
        </p:txBody>
      </p:sp>
      <p:sp>
        <p:nvSpPr>
          <p:cNvPr id="15" name="Title 2">
            <a:extLst>
              <a:ext uri="{FF2B5EF4-FFF2-40B4-BE49-F238E27FC236}">
                <a16:creationId xmlns:a16="http://schemas.microsoft.com/office/drawing/2014/main" id="{233C05AA-C9E6-404D-8EEF-6C59D19AC1BA}"/>
              </a:ext>
            </a:extLst>
          </p:cNvPr>
          <p:cNvSpPr>
            <a:spLocks noGrp="1"/>
          </p:cNvSpPr>
          <p:nvPr>
            <p:ph type="title"/>
          </p:nvPr>
        </p:nvSpPr>
        <p:spPr/>
        <p:txBody>
          <a:bodyPr>
            <a:normAutofit/>
          </a:bodyPr>
          <a:lstStyle/>
          <a:p>
            <a:r>
              <a:rPr lang="en-US" dirty="0"/>
              <a:t>Acceptable forms of Match</a:t>
            </a:r>
          </a:p>
        </p:txBody>
      </p:sp>
      <p:sp>
        <p:nvSpPr>
          <p:cNvPr id="10" name="Content Placeholder 1">
            <a:extLst>
              <a:ext uri="{FF2B5EF4-FFF2-40B4-BE49-F238E27FC236}">
                <a16:creationId xmlns:a16="http://schemas.microsoft.com/office/drawing/2014/main" id="{C54B236F-E4DD-4A80-89AD-B9371D428121}"/>
              </a:ext>
            </a:extLst>
          </p:cNvPr>
          <p:cNvSpPr txBox="1">
            <a:spLocks/>
          </p:cNvSpPr>
          <p:nvPr/>
        </p:nvSpPr>
        <p:spPr>
          <a:xfrm>
            <a:off x="3733800" y="4139445"/>
            <a:ext cx="8229600" cy="202650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93192" lvl="1" indent="0">
              <a:buFont typeface="Verdana"/>
              <a:buNone/>
            </a:pPr>
            <a:endParaRPr lang="en-US" dirty="0"/>
          </a:p>
          <a:p>
            <a:pPr lvl="1"/>
            <a:endParaRPr lang="en-US" dirty="0"/>
          </a:p>
        </p:txBody>
      </p:sp>
      <p:sp>
        <p:nvSpPr>
          <p:cNvPr id="8" name="Title 2">
            <a:extLst>
              <a:ext uri="{FF2B5EF4-FFF2-40B4-BE49-F238E27FC236}">
                <a16:creationId xmlns:a16="http://schemas.microsoft.com/office/drawing/2014/main" id="{C151C9D2-0AD4-42A6-BAA3-31956DA6D890}"/>
              </a:ext>
            </a:extLst>
          </p:cNvPr>
          <p:cNvSpPr txBox="1">
            <a:spLocks/>
          </p:cNvSpPr>
          <p:nvPr/>
        </p:nvSpPr>
        <p:spPr>
          <a:xfrm>
            <a:off x="264486" y="419545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a:lstStyle>
          <a:p>
            <a:r>
              <a:rPr lang="en-US" dirty="0">
                <a:solidFill>
                  <a:srgbClr val="FFC000"/>
                </a:solidFill>
              </a:rPr>
              <a:t>In-Kind Match:</a:t>
            </a:r>
          </a:p>
        </p:txBody>
      </p:sp>
      <p:cxnSp>
        <p:nvCxnSpPr>
          <p:cNvPr id="11" name="Straight Connector 10">
            <a:extLst>
              <a:ext uri="{FF2B5EF4-FFF2-40B4-BE49-F238E27FC236}">
                <a16:creationId xmlns:a16="http://schemas.microsoft.com/office/drawing/2014/main" id="{0DA10F96-DDC5-40A6-B37C-96EC9D14D963}"/>
              </a:ext>
            </a:extLst>
          </p:cNvPr>
          <p:cNvCxnSpPr>
            <a:cxnSpLocks/>
          </p:cNvCxnSpPr>
          <p:nvPr/>
        </p:nvCxnSpPr>
        <p:spPr>
          <a:xfrm>
            <a:off x="385524" y="1137087"/>
            <a:ext cx="837295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9E630A1F-763A-4631-B7EB-4F53F334A103}"/>
              </a:ext>
            </a:extLst>
          </p:cNvPr>
          <p:cNvGrpSpPr/>
          <p:nvPr/>
        </p:nvGrpSpPr>
        <p:grpSpPr>
          <a:xfrm>
            <a:off x="265272" y="1156570"/>
            <a:ext cx="8229600" cy="3098475"/>
            <a:chOff x="304800" y="1137087"/>
            <a:chExt cx="8229600" cy="3098475"/>
          </a:xfrm>
        </p:grpSpPr>
        <p:sp>
          <p:nvSpPr>
            <p:cNvPr id="13" name="Title 2">
              <a:extLst>
                <a:ext uri="{FF2B5EF4-FFF2-40B4-BE49-F238E27FC236}">
                  <a16:creationId xmlns:a16="http://schemas.microsoft.com/office/drawing/2014/main" id="{7F87A99F-D40A-45DB-8148-F6A0D1EE82B3}"/>
                </a:ext>
              </a:extLst>
            </p:cNvPr>
            <p:cNvSpPr txBox="1">
              <a:spLocks/>
            </p:cNvSpPr>
            <p:nvPr/>
          </p:nvSpPr>
          <p:spPr>
            <a:xfrm>
              <a:off x="304800" y="1137087"/>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a:lstStyle>
            <a:p>
              <a:r>
                <a:rPr lang="en-US" dirty="0">
                  <a:solidFill>
                    <a:srgbClr val="00B050"/>
                  </a:solidFill>
                </a:rPr>
                <a:t>Cash Match</a:t>
              </a:r>
            </a:p>
          </p:txBody>
        </p:sp>
        <p:pic>
          <p:nvPicPr>
            <p:cNvPr id="2" name="Picture 1">
              <a:extLst>
                <a:ext uri="{FF2B5EF4-FFF2-40B4-BE49-F238E27FC236}">
                  <a16:creationId xmlns:a16="http://schemas.microsoft.com/office/drawing/2014/main" id="{A4D7907E-DD08-4FFB-B989-5EF778422720}"/>
                </a:ext>
              </a:extLst>
            </p:cNvPr>
            <p:cNvPicPr>
              <a:picLocks noChangeAspect="1"/>
            </p:cNvPicPr>
            <p:nvPr/>
          </p:nvPicPr>
          <p:blipFill>
            <a:blip r:embed="rId3"/>
            <a:stretch>
              <a:fillRect/>
            </a:stretch>
          </p:blipFill>
          <p:spPr>
            <a:xfrm>
              <a:off x="358849" y="2225787"/>
              <a:ext cx="3924300" cy="2009775"/>
            </a:xfrm>
            <a:prstGeom prst="rect">
              <a:avLst/>
            </a:prstGeom>
          </p:spPr>
        </p:pic>
      </p:grpSp>
      <p:sp>
        <p:nvSpPr>
          <p:cNvPr id="16" name="Content Placeholder 6">
            <a:extLst>
              <a:ext uri="{FF2B5EF4-FFF2-40B4-BE49-F238E27FC236}">
                <a16:creationId xmlns:a16="http://schemas.microsoft.com/office/drawing/2014/main" id="{C0D4088F-DAD1-4F55-AE39-685671FBBCE6}"/>
              </a:ext>
            </a:extLst>
          </p:cNvPr>
          <p:cNvSpPr txBox="1">
            <a:spLocks/>
          </p:cNvSpPr>
          <p:nvPr/>
        </p:nvSpPr>
        <p:spPr>
          <a:xfrm>
            <a:off x="4572000" y="4483663"/>
            <a:ext cx="4038600" cy="133807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800" kern="1200">
                <a:solidFill>
                  <a:schemeClr val="bg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400" kern="1200">
                <a:solidFill>
                  <a:schemeClr val="bg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000" kern="1200">
                <a:solidFill>
                  <a:schemeClr val="bg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800" kern="1200">
                <a:solidFill>
                  <a:schemeClr val="bg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bg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Calibri" panose="020F0502020204030204" pitchFamily="34" charset="0"/>
              <a:buChar char="$"/>
            </a:pPr>
            <a:r>
              <a:rPr lang="en-US" dirty="0">
                <a:solidFill>
                  <a:srgbClr val="00B050"/>
                </a:solidFill>
              </a:rPr>
              <a:t>Non-Cash Donations</a:t>
            </a:r>
          </a:p>
          <a:p>
            <a:pPr>
              <a:buFont typeface="Calibri" panose="020F0502020204030204" pitchFamily="34" charset="0"/>
              <a:buChar char="$"/>
            </a:pPr>
            <a:endParaRPr lang="en-US" dirty="0">
              <a:solidFill>
                <a:srgbClr val="00B050"/>
              </a:solidFill>
            </a:endParaRPr>
          </a:p>
          <a:p>
            <a:pPr>
              <a:buFont typeface="Calibri" panose="020F0502020204030204" pitchFamily="34" charset="0"/>
              <a:buChar char="$"/>
            </a:pPr>
            <a:endParaRPr lang="en-US" dirty="0">
              <a:solidFill>
                <a:srgbClr val="00B050"/>
              </a:solidFill>
            </a:endParaRPr>
          </a:p>
          <a:p>
            <a:pPr>
              <a:buFont typeface="Calibri" panose="020F0502020204030204" pitchFamily="34" charset="0"/>
              <a:buChar char="$"/>
            </a:pPr>
            <a:endParaRPr lang="en-US" dirty="0">
              <a:solidFill>
                <a:srgbClr val="00B050"/>
              </a:solidFill>
            </a:endParaRPr>
          </a:p>
          <a:p>
            <a:pPr marL="109728" indent="0">
              <a:buFont typeface="Wingdings 3"/>
              <a:buNone/>
            </a:pPr>
            <a:endParaRPr lang="en-US" dirty="0">
              <a:solidFill>
                <a:srgbClr val="00B050"/>
              </a:solidFill>
            </a:endParaRPr>
          </a:p>
          <a:p>
            <a:pPr>
              <a:buFont typeface="Calibri" panose="020F0502020204030204" pitchFamily="34" charset="0"/>
              <a:buChar char="$"/>
            </a:pPr>
            <a:endParaRPr lang="en-US" dirty="0">
              <a:solidFill>
                <a:srgbClr val="00B050"/>
              </a:solidFill>
            </a:endParaRPr>
          </a:p>
          <a:p>
            <a:pPr>
              <a:buFont typeface="Calibri" panose="020F0502020204030204" pitchFamily="34" charset="0"/>
              <a:buChar char="$"/>
            </a:pPr>
            <a:endParaRPr lang="en-US" dirty="0">
              <a:solidFill>
                <a:srgbClr val="00B050"/>
              </a:solidFill>
            </a:endParaRPr>
          </a:p>
          <a:p>
            <a:endParaRPr lang="en-US" dirty="0"/>
          </a:p>
        </p:txBody>
      </p:sp>
      <p:pic>
        <p:nvPicPr>
          <p:cNvPr id="9" name="Picture 8">
            <a:extLst>
              <a:ext uri="{FF2B5EF4-FFF2-40B4-BE49-F238E27FC236}">
                <a16:creationId xmlns:a16="http://schemas.microsoft.com/office/drawing/2014/main" id="{0A120E98-DCFF-47F6-B332-3831EE0A195E}"/>
              </a:ext>
            </a:extLst>
          </p:cNvPr>
          <p:cNvPicPr>
            <a:picLocks noChangeAspect="1"/>
          </p:cNvPicPr>
          <p:nvPr/>
        </p:nvPicPr>
        <p:blipFill>
          <a:blip r:embed="rId4"/>
          <a:stretch>
            <a:fillRect/>
          </a:stretch>
        </p:blipFill>
        <p:spPr>
          <a:xfrm>
            <a:off x="1021825" y="5104767"/>
            <a:ext cx="1390650" cy="866034"/>
          </a:xfrm>
          <a:prstGeom prst="rect">
            <a:avLst/>
          </a:prstGeom>
        </p:spPr>
      </p:pic>
      <p:pic>
        <p:nvPicPr>
          <p:cNvPr id="17" name="Picture 16">
            <a:extLst>
              <a:ext uri="{FF2B5EF4-FFF2-40B4-BE49-F238E27FC236}">
                <a16:creationId xmlns:a16="http://schemas.microsoft.com/office/drawing/2014/main" id="{DCDE2AF0-1067-4030-80B6-D8017B8DE50A}"/>
              </a:ext>
            </a:extLst>
          </p:cNvPr>
          <p:cNvPicPr>
            <a:picLocks noChangeAspect="1"/>
          </p:cNvPicPr>
          <p:nvPr/>
        </p:nvPicPr>
        <p:blipFill>
          <a:blip r:embed="rId5"/>
          <a:stretch>
            <a:fillRect/>
          </a:stretch>
        </p:blipFill>
        <p:spPr>
          <a:xfrm>
            <a:off x="3209342" y="5075140"/>
            <a:ext cx="1048916" cy="1058628"/>
          </a:xfrm>
          <a:prstGeom prst="rect">
            <a:avLst/>
          </a:prstGeom>
        </p:spPr>
      </p:pic>
      <p:pic>
        <p:nvPicPr>
          <p:cNvPr id="18" name="Picture 17">
            <a:extLst>
              <a:ext uri="{FF2B5EF4-FFF2-40B4-BE49-F238E27FC236}">
                <a16:creationId xmlns:a16="http://schemas.microsoft.com/office/drawing/2014/main" id="{4520C803-7744-4784-92FD-B1B24D4EEF4B}"/>
              </a:ext>
            </a:extLst>
          </p:cNvPr>
          <p:cNvPicPr>
            <a:picLocks noChangeAspect="1"/>
          </p:cNvPicPr>
          <p:nvPr/>
        </p:nvPicPr>
        <p:blipFill>
          <a:blip r:embed="rId6"/>
          <a:stretch>
            <a:fillRect/>
          </a:stretch>
        </p:blipFill>
        <p:spPr>
          <a:xfrm>
            <a:off x="5044724" y="5004358"/>
            <a:ext cx="1583248" cy="1029544"/>
          </a:xfrm>
          <a:prstGeom prst="rect">
            <a:avLst/>
          </a:prstGeom>
        </p:spPr>
      </p:pic>
      <p:pic>
        <p:nvPicPr>
          <p:cNvPr id="20" name="Picture 19">
            <a:extLst>
              <a:ext uri="{FF2B5EF4-FFF2-40B4-BE49-F238E27FC236}">
                <a16:creationId xmlns:a16="http://schemas.microsoft.com/office/drawing/2014/main" id="{A22E05F0-265E-4AFA-928E-5F9261CEB646}"/>
              </a:ext>
            </a:extLst>
          </p:cNvPr>
          <p:cNvPicPr>
            <a:picLocks noChangeAspect="1"/>
          </p:cNvPicPr>
          <p:nvPr/>
        </p:nvPicPr>
        <p:blipFill>
          <a:blip r:embed="rId7"/>
          <a:stretch>
            <a:fillRect/>
          </a:stretch>
        </p:blipFill>
        <p:spPr>
          <a:xfrm>
            <a:off x="7242642" y="5053714"/>
            <a:ext cx="1444158" cy="1053468"/>
          </a:xfrm>
          <a:prstGeom prst="rect">
            <a:avLst/>
          </a:prstGeom>
        </p:spPr>
      </p:pic>
      <p:sp>
        <p:nvSpPr>
          <p:cNvPr id="19" name="Footer Placeholder 2">
            <a:extLst>
              <a:ext uri="{FF2B5EF4-FFF2-40B4-BE49-F238E27FC236}">
                <a16:creationId xmlns:a16="http://schemas.microsoft.com/office/drawing/2014/main" id="{DF82842E-D066-42F1-9E10-31A8BFFC2257}"/>
              </a:ext>
            </a:extLst>
          </p:cNvPr>
          <p:cNvSpPr>
            <a:spLocks noGrp="1"/>
          </p:cNvSpPr>
          <p:nvPr>
            <p:ph type="ftr" sz="quarter" idx="11"/>
          </p:nvPr>
        </p:nvSpPr>
        <p:spPr>
          <a:xfrm>
            <a:off x="4487555" y="6458788"/>
            <a:ext cx="2350681" cy="365125"/>
          </a:xfrm>
        </p:spPr>
        <p:txBody>
          <a:bodyPr/>
          <a:lstStyle/>
          <a:p>
            <a:r>
              <a:rPr lang="en-US" dirty="0"/>
              <a:t>NC Governor's Crime Commission</a:t>
            </a:r>
          </a:p>
        </p:txBody>
      </p:sp>
      <p:sp>
        <p:nvSpPr>
          <p:cNvPr id="5" name="Slide Number Placeholder 4">
            <a:extLst>
              <a:ext uri="{FF2B5EF4-FFF2-40B4-BE49-F238E27FC236}">
                <a16:creationId xmlns:a16="http://schemas.microsoft.com/office/drawing/2014/main" id="{91AD9BD8-812F-4755-B3C9-B46BF7C83EA1}"/>
              </a:ext>
            </a:extLst>
          </p:cNvPr>
          <p:cNvSpPr>
            <a:spLocks noGrp="1"/>
          </p:cNvSpPr>
          <p:nvPr>
            <p:ph type="sldNum" sz="quarter" idx="12"/>
          </p:nvPr>
        </p:nvSpPr>
        <p:spPr/>
        <p:txBody>
          <a:bodyPr/>
          <a:lstStyle/>
          <a:p>
            <a:fld id="{5217D969-FAF6-4667-9EED-A6C98B22320E}" type="slidenum">
              <a:rPr lang="en-US" smtClean="0"/>
              <a:pPr/>
              <a:t>27</a:t>
            </a:fld>
            <a:endParaRPr lang="en-US" dirty="0"/>
          </a:p>
        </p:txBody>
      </p:sp>
    </p:spTree>
    <p:extLst>
      <p:ext uri="{BB962C8B-B14F-4D97-AF65-F5344CB8AC3E}">
        <p14:creationId xmlns:p14="http://schemas.microsoft.com/office/powerpoint/2010/main" val="569170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AC8F32FA-1AE5-479D-91EA-2B7E4F2B9BCC}"/>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Title 5">
            <a:extLst>
              <a:ext uri="{FF2B5EF4-FFF2-40B4-BE49-F238E27FC236}">
                <a16:creationId xmlns:a16="http://schemas.microsoft.com/office/drawing/2014/main" id="{F9B74B1D-D0FF-4A53-AC5A-35E3455E5A5F}"/>
              </a:ext>
            </a:extLst>
          </p:cNvPr>
          <p:cNvSpPr>
            <a:spLocks noGrp="1"/>
          </p:cNvSpPr>
          <p:nvPr>
            <p:ph type="title"/>
          </p:nvPr>
        </p:nvSpPr>
        <p:spPr>
          <a:xfrm>
            <a:off x="86220" y="257983"/>
            <a:ext cx="8229600" cy="1143000"/>
          </a:xfrm>
        </p:spPr>
        <p:txBody>
          <a:bodyPr>
            <a:normAutofit/>
          </a:bodyPr>
          <a:lstStyle/>
          <a:p>
            <a:pPr algn="ctr"/>
            <a:r>
              <a:rPr lang="en-US" sz="3000" dirty="0"/>
              <a:t>Match Summarize &amp; Review</a:t>
            </a:r>
          </a:p>
        </p:txBody>
      </p:sp>
      <p:sp>
        <p:nvSpPr>
          <p:cNvPr id="47" name="Rectangle 46">
            <a:extLst>
              <a:ext uri="{FF2B5EF4-FFF2-40B4-BE49-F238E27FC236}">
                <a16:creationId xmlns:a16="http://schemas.microsoft.com/office/drawing/2014/main" id="{52428939-3C3B-46E7-BBBA-D30C60B813DC}"/>
              </a:ext>
            </a:extLst>
          </p:cNvPr>
          <p:cNvSpPr/>
          <p:nvPr/>
        </p:nvSpPr>
        <p:spPr>
          <a:xfrm>
            <a:off x="3472827" y="3501156"/>
            <a:ext cx="2612767" cy="369332"/>
          </a:xfrm>
          <a:prstGeom prst="rect">
            <a:avLst/>
          </a:prstGeom>
        </p:spPr>
        <p:txBody>
          <a:bodyPr wrap="none">
            <a:spAutoFit/>
          </a:bodyPr>
          <a:lstStyle/>
          <a:p>
            <a:pPr>
              <a:defRPr/>
            </a:pPr>
            <a:r>
              <a:rPr lang="en-US" dirty="0">
                <a:solidFill>
                  <a:schemeClr val="tx2">
                    <a:lumMod val="50000"/>
                  </a:schemeClr>
                </a:solidFill>
              </a:rPr>
              <a:t>Match Share Contribution</a:t>
            </a:r>
          </a:p>
        </p:txBody>
      </p:sp>
      <p:sp>
        <p:nvSpPr>
          <p:cNvPr id="54" name="Rectangle 53">
            <a:extLst>
              <a:ext uri="{FF2B5EF4-FFF2-40B4-BE49-F238E27FC236}">
                <a16:creationId xmlns:a16="http://schemas.microsoft.com/office/drawing/2014/main" id="{475B8609-40D0-40F8-B5F9-8E7B340F1BF1}"/>
              </a:ext>
            </a:extLst>
          </p:cNvPr>
          <p:cNvSpPr/>
          <p:nvPr/>
        </p:nvSpPr>
        <p:spPr>
          <a:xfrm>
            <a:off x="6777252" y="3479002"/>
            <a:ext cx="1595886" cy="369332"/>
          </a:xfrm>
          <a:prstGeom prst="rect">
            <a:avLst/>
          </a:prstGeom>
        </p:spPr>
        <p:txBody>
          <a:bodyPr wrap="none">
            <a:spAutoFit/>
          </a:bodyPr>
          <a:lstStyle/>
          <a:p>
            <a:pPr>
              <a:defRPr/>
            </a:pPr>
            <a:r>
              <a:rPr lang="en-US" dirty="0">
                <a:solidFill>
                  <a:schemeClr val="tx2">
                    <a:lumMod val="50000"/>
                  </a:schemeClr>
                </a:solidFill>
              </a:rPr>
              <a:t>Cash vs In-Kind</a:t>
            </a:r>
          </a:p>
        </p:txBody>
      </p:sp>
      <p:sp>
        <p:nvSpPr>
          <p:cNvPr id="55" name="Rectangle 54">
            <a:extLst>
              <a:ext uri="{FF2B5EF4-FFF2-40B4-BE49-F238E27FC236}">
                <a16:creationId xmlns:a16="http://schemas.microsoft.com/office/drawing/2014/main" id="{6812CDC5-3509-4E5A-83D0-C77A68C2077D}"/>
              </a:ext>
            </a:extLst>
          </p:cNvPr>
          <p:cNvSpPr/>
          <p:nvPr/>
        </p:nvSpPr>
        <p:spPr>
          <a:xfrm>
            <a:off x="312739" y="5699744"/>
            <a:ext cx="2441053" cy="369332"/>
          </a:xfrm>
          <a:prstGeom prst="rect">
            <a:avLst/>
          </a:prstGeom>
        </p:spPr>
        <p:txBody>
          <a:bodyPr wrap="none">
            <a:spAutoFit/>
          </a:bodyPr>
          <a:lstStyle/>
          <a:p>
            <a:pPr>
              <a:defRPr/>
            </a:pPr>
            <a:r>
              <a:rPr lang="en-US" dirty="0">
                <a:solidFill>
                  <a:schemeClr val="tx2">
                    <a:lumMod val="50000"/>
                  </a:schemeClr>
                </a:solidFill>
              </a:rPr>
              <a:t>Document Match in EBS</a:t>
            </a:r>
          </a:p>
        </p:txBody>
      </p:sp>
      <p:sp>
        <p:nvSpPr>
          <p:cNvPr id="56" name="Rectangle 55">
            <a:extLst>
              <a:ext uri="{FF2B5EF4-FFF2-40B4-BE49-F238E27FC236}">
                <a16:creationId xmlns:a16="http://schemas.microsoft.com/office/drawing/2014/main" id="{667DFE74-2B72-41FD-AACA-6432EC184035}"/>
              </a:ext>
            </a:extLst>
          </p:cNvPr>
          <p:cNvSpPr/>
          <p:nvPr/>
        </p:nvSpPr>
        <p:spPr>
          <a:xfrm>
            <a:off x="775889" y="3551539"/>
            <a:ext cx="1591974" cy="369332"/>
          </a:xfrm>
          <a:prstGeom prst="rect">
            <a:avLst/>
          </a:prstGeom>
        </p:spPr>
        <p:txBody>
          <a:bodyPr wrap="none">
            <a:spAutoFit/>
          </a:bodyPr>
          <a:lstStyle/>
          <a:p>
            <a:pPr>
              <a:defRPr/>
            </a:pPr>
            <a:r>
              <a:rPr lang="en-US" dirty="0">
                <a:solidFill>
                  <a:schemeClr val="tx2">
                    <a:lumMod val="50000"/>
                  </a:schemeClr>
                </a:solidFill>
              </a:rPr>
              <a:t>Match Funding</a:t>
            </a:r>
          </a:p>
        </p:txBody>
      </p:sp>
      <p:sp>
        <p:nvSpPr>
          <p:cNvPr id="57" name="Rectangle 56">
            <a:extLst>
              <a:ext uri="{FF2B5EF4-FFF2-40B4-BE49-F238E27FC236}">
                <a16:creationId xmlns:a16="http://schemas.microsoft.com/office/drawing/2014/main" id="{5D76E33A-16DB-48BC-B873-7FC5FDCF3CBB}"/>
              </a:ext>
            </a:extLst>
          </p:cNvPr>
          <p:cNvSpPr/>
          <p:nvPr/>
        </p:nvSpPr>
        <p:spPr>
          <a:xfrm>
            <a:off x="7428058" y="5743794"/>
            <a:ext cx="588494" cy="369332"/>
          </a:xfrm>
          <a:prstGeom prst="rect">
            <a:avLst/>
          </a:prstGeom>
        </p:spPr>
        <p:txBody>
          <a:bodyPr wrap="none">
            <a:spAutoFit/>
          </a:bodyPr>
          <a:lstStyle/>
          <a:p>
            <a:pPr>
              <a:defRPr/>
            </a:pPr>
            <a:r>
              <a:rPr lang="en-US" dirty="0">
                <a:solidFill>
                  <a:schemeClr val="tx2">
                    <a:lumMod val="50000"/>
                  </a:schemeClr>
                </a:solidFill>
              </a:rPr>
              <a:t>RFA </a:t>
            </a:r>
          </a:p>
        </p:txBody>
      </p:sp>
      <p:sp>
        <p:nvSpPr>
          <p:cNvPr id="58" name="Rectangle 57">
            <a:extLst>
              <a:ext uri="{FF2B5EF4-FFF2-40B4-BE49-F238E27FC236}">
                <a16:creationId xmlns:a16="http://schemas.microsoft.com/office/drawing/2014/main" id="{8814051D-6958-4302-9E98-65E8474AFA24}"/>
              </a:ext>
            </a:extLst>
          </p:cNvPr>
          <p:cNvSpPr/>
          <p:nvPr/>
        </p:nvSpPr>
        <p:spPr>
          <a:xfrm>
            <a:off x="3849469" y="5778275"/>
            <a:ext cx="2307683" cy="369332"/>
          </a:xfrm>
          <a:prstGeom prst="rect">
            <a:avLst/>
          </a:prstGeom>
        </p:spPr>
        <p:txBody>
          <a:bodyPr wrap="none">
            <a:spAutoFit/>
          </a:bodyPr>
          <a:lstStyle/>
          <a:p>
            <a:pPr>
              <a:defRPr/>
            </a:pPr>
            <a:r>
              <a:rPr lang="en-US" dirty="0">
                <a:solidFill>
                  <a:schemeClr val="tx2">
                    <a:lumMod val="50000"/>
                  </a:schemeClr>
                </a:solidFill>
              </a:rPr>
              <a:t>Match Waiver Request</a:t>
            </a:r>
          </a:p>
        </p:txBody>
      </p:sp>
      <p:pic>
        <p:nvPicPr>
          <p:cNvPr id="3" name="Picture 2">
            <a:extLst>
              <a:ext uri="{FF2B5EF4-FFF2-40B4-BE49-F238E27FC236}">
                <a16:creationId xmlns:a16="http://schemas.microsoft.com/office/drawing/2014/main" id="{E67FF785-409A-4D32-8BDD-1EB47B385CAA}"/>
              </a:ext>
            </a:extLst>
          </p:cNvPr>
          <p:cNvPicPr>
            <a:picLocks noChangeAspect="1"/>
          </p:cNvPicPr>
          <p:nvPr/>
        </p:nvPicPr>
        <p:blipFill>
          <a:blip r:embed="rId3"/>
          <a:stretch>
            <a:fillRect/>
          </a:stretch>
        </p:blipFill>
        <p:spPr>
          <a:xfrm>
            <a:off x="658215" y="1730152"/>
            <a:ext cx="1875464" cy="1694169"/>
          </a:xfrm>
          <a:prstGeom prst="rect">
            <a:avLst/>
          </a:prstGeom>
        </p:spPr>
      </p:pic>
      <p:pic>
        <p:nvPicPr>
          <p:cNvPr id="10" name="Picture 9">
            <a:extLst>
              <a:ext uri="{FF2B5EF4-FFF2-40B4-BE49-F238E27FC236}">
                <a16:creationId xmlns:a16="http://schemas.microsoft.com/office/drawing/2014/main" id="{4C9F3132-FDCF-4CF2-AD9E-89E04C2D69CB}"/>
              </a:ext>
            </a:extLst>
          </p:cNvPr>
          <p:cNvPicPr>
            <a:picLocks noChangeAspect="1"/>
          </p:cNvPicPr>
          <p:nvPr/>
        </p:nvPicPr>
        <p:blipFill>
          <a:blip r:embed="rId4"/>
          <a:stretch>
            <a:fillRect/>
          </a:stretch>
        </p:blipFill>
        <p:spPr>
          <a:xfrm>
            <a:off x="6885365" y="4131020"/>
            <a:ext cx="1968533" cy="1612774"/>
          </a:xfrm>
          <a:prstGeom prst="rect">
            <a:avLst/>
          </a:prstGeom>
        </p:spPr>
      </p:pic>
      <p:sp>
        <p:nvSpPr>
          <p:cNvPr id="4" name="TextBox 3">
            <a:extLst>
              <a:ext uri="{FF2B5EF4-FFF2-40B4-BE49-F238E27FC236}">
                <a16:creationId xmlns:a16="http://schemas.microsoft.com/office/drawing/2014/main" id="{CE724A29-D9EB-4CA2-BA72-157810416B6F}"/>
              </a:ext>
            </a:extLst>
          </p:cNvPr>
          <p:cNvSpPr txBox="1"/>
          <p:nvPr/>
        </p:nvSpPr>
        <p:spPr>
          <a:xfrm>
            <a:off x="2971800" y="2471685"/>
            <a:ext cx="301686" cy="369332"/>
          </a:xfrm>
          <a:prstGeom prst="rect">
            <a:avLst/>
          </a:prstGeom>
          <a:noFill/>
        </p:spPr>
        <p:txBody>
          <a:bodyPr wrap="none" rtlCol="0">
            <a:spAutoFit/>
          </a:bodyPr>
          <a:lstStyle/>
          <a:p>
            <a:r>
              <a:rPr lang="en-US" dirty="0">
                <a:solidFill>
                  <a:srgbClr val="00B050"/>
                </a:solidFill>
              </a:rPr>
              <a:t>$</a:t>
            </a:r>
          </a:p>
        </p:txBody>
      </p:sp>
      <p:sp>
        <p:nvSpPr>
          <p:cNvPr id="30" name="TextBox 29">
            <a:extLst>
              <a:ext uri="{FF2B5EF4-FFF2-40B4-BE49-F238E27FC236}">
                <a16:creationId xmlns:a16="http://schemas.microsoft.com/office/drawing/2014/main" id="{87249C5A-C213-40C3-86F4-4F5C00BD087D}"/>
              </a:ext>
            </a:extLst>
          </p:cNvPr>
          <p:cNvSpPr txBox="1"/>
          <p:nvPr/>
        </p:nvSpPr>
        <p:spPr>
          <a:xfrm>
            <a:off x="5941665" y="2453799"/>
            <a:ext cx="301686" cy="369332"/>
          </a:xfrm>
          <a:prstGeom prst="rect">
            <a:avLst/>
          </a:prstGeom>
          <a:noFill/>
        </p:spPr>
        <p:txBody>
          <a:bodyPr wrap="none" rtlCol="0">
            <a:spAutoFit/>
          </a:bodyPr>
          <a:lstStyle/>
          <a:p>
            <a:r>
              <a:rPr lang="en-US" dirty="0">
                <a:solidFill>
                  <a:srgbClr val="00B050"/>
                </a:solidFill>
              </a:rPr>
              <a:t>$</a:t>
            </a:r>
          </a:p>
        </p:txBody>
      </p:sp>
      <p:pic>
        <p:nvPicPr>
          <p:cNvPr id="34" name="Picture 33">
            <a:extLst>
              <a:ext uri="{FF2B5EF4-FFF2-40B4-BE49-F238E27FC236}">
                <a16:creationId xmlns:a16="http://schemas.microsoft.com/office/drawing/2014/main" id="{D6445148-9AC3-48D8-9B66-EA8994B3E2AA}"/>
              </a:ext>
            </a:extLst>
          </p:cNvPr>
          <p:cNvPicPr>
            <a:picLocks noChangeAspect="1"/>
          </p:cNvPicPr>
          <p:nvPr/>
        </p:nvPicPr>
        <p:blipFill>
          <a:blip r:embed="rId5">
            <a:alphaModFix amt="26000"/>
          </a:blip>
          <a:stretch>
            <a:fillRect/>
          </a:stretch>
        </p:blipFill>
        <p:spPr>
          <a:xfrm>
            <a:off x="3289947" y="1725704"/>
            <a:ext cx="2629366" cy="1805335"/>
          </a:xfrm>
          <a:prstGeom prst="rect">
            <a:avLst/>
          </a:prstGeom>
        </p:spPr>
      </p:pic>
      <p:pic>
        <p:nvPicPr>
          <p:cNvPr id="35" name="Picture 34">
            <a:extLst>
              <a:ext uri="{FF2B5EF4-FFF2-40B4-BE49-F238E27FC236}">
                <a16:creationId xmlns:a16="http://schemas.microsoft.com/office/drawing/2014/main" id="{9460A5EC-DE40-4E71-B30D-240972F2F3A6}"/>
              </a:ext>
            </a:extLst>
          </p:cNvPr>
          <p:cNvPicPr>
            <a:picLocks noChangeAspect="1"/>
          </p:cNvPicPr>
          <p:nvPr/>
        </p:nvPicPr>
        <p:blipFill>
          <a:blip r:embed="rId6"/>
          <a:stretch>
            <a:fillRect/>
          </a:stretch>
        </p:blipFill>
        <p:spPr>
          <a:xfrm>
            <a:off x="6584095" y="1944383"/>
            <a:ext cx="2231823" cy="1142997"/>
          </a:xfrm>
          <a:prstGeom prst="rect">
            <a:avLst/>
          </a:prstGeom>
        </p:spPr>
      </p:pic>
      <p:grpSp>
        <p:nvGrpSpPr>
          <p:cNvPr id="37" name="Group 36">
            <a:extLst>
              <a:ext uri="{FF2B5EF4-FFF2-40B4-BE49-F238E27FC236}">
                <a16:creationId xmlns:a16="http://schemas.microsoft.com/office/drawing/2014/main" id="{E3395CCF-0A63-494D-81C3-D104F6D24EB0}"/>
              </a:ext>
            </a:extLst>
          </p:cNvPr>
          <p:cNvGrpSpPr/>
          <p:nvPr/>
        </p:nvGrpSpPr>
        <p:grpSpPr>
          <a:xfrm>
            <a:off x="3687348" y="3930980"/>
            <a:ext cx="2077846" cy="1892672"/>
            <a:chOff x="5778374" y="3614307"/>
            <a:chExt cx="2518073" cy="2253094"/>
          </a:xfrm>
        </p:grpSpPr>
        <p:sp>
          <p:nvSpPr>
            <p:cNvPr id="40" name="Partial Circle 39">
              <a:extLst>
                <a:ext uri="{FF2B5EF4-FFF2-40B4-BE49-F238E27FC236}">
                  <a16:creationId xmlns:a16="http://schemas.microsoft.com/office/drawing/2014/main" id="{B5435E34-0D8D-4932-BB9B-BD8A39B6F6E6}"/>
                </a:ext>
              </a:extLst>
            </p:cNvPr>
            <p:cNvSpPr/>
            <p:nvPr/>
          </p:nvSpPr>
          <p:spPr>
            <a:xfrm>
              <a:off x="5778374" y="3741951"/>
              <a:ext cx="2438400" cy="2125450"/>
            </a:xfrm>
            <a:prstGeom prst="pie">
              <a:avLst>
                <a:gd name="adj1" fmla="val 19919765"/>
                <a:gd name="adj2" fmla="val 16200000"/>
              </a:avLst>
            </a:prstGeom>
            <a:solidFill>
              <a:srgbClr val="0070C0"/>
            </a:solidFill>
            <a:ln cap="rnd">
              <a:noFill/>
            </a:ln>
            <a:effectLst>
              <a:outerShdw blurRad="50800" dist="50800" dir="5400000" sx="1000" sy="1000" algn="ctr" rotWithShape="0">
                <a:srgbClr val="36EA3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bg1">
                      <a:lumMod val="95000"/>
                    </a:schemeClr>
                  </a:solidFill>
                </a:rPr>
                <a:t>GCC</a:t>
              </a:r>
            </a:p>
            <a:p>
              <a:pPr algn="ctr"/>
              <a:r>
                <a:rPr lang="en-US" dirty="0">
                  <a:solidFill>
                    <a:schemeClr val="bg1">
                      <a:lumMod val="95000"/>
                    </a:schemeClr>
                  </a:solidFill>
                </a:rPr>
                <a:t>80%</a:t>
              </a:r>
            </a:p>
          </p:txBody>
        </p:sp>
        <p:sp>
          <p:nvSpPr>
            <p:cNvPr id="45" name="Partial Circle 44">
              <a:extLst>
                <a:ext uri="{FF2B5EF4-FFF2-40B4-BE49-F238E27FC236}">
                  <a16:creationId xmlns:a16="http://schemas.microsoft.com/office/drawing/2014/main" id="{26CE4C03-E837-46CF-897C-57CFAB47FF76}"/>
                </a:ext>
              </a:extLst>
            </p:cNvPr>
            <p:cNvSpPr/>
            <p:nvPr/>
          </p:nvSpPr>
          <p:spPr>
            <a:xfrm rot="224010">
              <a:off x="5821678" y="3614307"/>
              <a:ext cx="2474769" cy="2221754"/>
            </a:xfrm>
            <a:prstGeom prst="pie">
              <a:avLst>
                <a:gd name="adj1" fmla="val 15975339"/>
                <a:gd name="adj2" fmla="val 19616423"/>
              </a:avLst>
            </a:prstGeom>
            <a:solidFill>
              <a:schemeClr val="accent3">
                <a:lumMod val="20000"/>
                <a:lumOff val="80000"/>
              </a:schemeClr>
            </a:solidFill>
            <a:ln cap="rnd">
              <a:noFill/>
            </a:ln>
            <a:effectLst>
              <a:outerShdw blurRad="50800" dist="50800" dir="5400000" sx="1000" sy="1000" algn="ctr" rotWithShape="0">
                <a:srgbClr val="36EA3A"/>
              </a:outerShdw>
            </a:effectLst>
          </p:spPr>
          <p:style>
            <a:lnRef idx="2">
              <a:schemeClr val="accent1">
                <a:shade val="50000"/>
              </a:schemeClr>
            </a:lnRef>
            <a:fillRef idx="1">
              <a:schemeClr val="accent1"/>
            </a:fillRef>
            <a:effectRef idx="0">
              <a:schemeClr val="accent1"/>
            </a:effectRef>
            <a:fontRef idx="minor">
              <a:schemeClr val="lt1"/>
            </a:fontRef>
          </p:style>
          <p:txBody>
            <a:bodyPr lIns="0" rIns="914400" rtlCol="0" anchor="t" anchorCtr="0">
              <a:noAutofit/>
            </a:bodyPr>
            <a:lstStyle/>
            <a:p>
              <a:r>
                <a:rPr lang="en-US" dirty="0">
                  <a:solidFill>
                    <a:srgbClr val="0070C0"/>
                  </a:solidFill>
                </a:rPr>
                <a:t>$200K</a:t>
              </a:r>
            </a:p>
          </p:txBody>
        </p:sp>
      </p:grpSp>
      <p:sp>
        <p:nvSpPr>
          <p:cNvPr id="46" name="TextBox 45">
            <a:extLst>
              <a:ext uri="{FF2B5EF4-FFF2-40B4-BE49-F238E27FC236}">
                <a16:creationId xmlns:a16="http://schemas.microsoft.com/office/drawing/2014/main" id="{F1A2936E-A6C0-469A-9860-F5EE946BDAFB}"/>
              </a:ext>
            </a:extLst>
          </p:cNvPr>
          <p:cNvSpPr txBox="1"/>
          <p:nvPr/>
        </p:nvSpPr>
        <p:spPr>
          <a:xfrm>
            <a:off x="2820957" y="4746262"/>
            <a:ext cx="301686" cy="369332"/>
          </a:xfrm>
          <a:prstGeom prst="rect">
            <a:avLst/>
          </a:prstGeom>
          <a:noFill/>
        </p:spPr>
        <p:txBody>
          <a:bodyPr wrap="none" rtlCol="0">
            <a:spAutoFit/>
          </a:bodyPr>
          <a:lstStyle/>
          <a:p>
            <a:r>
              <a:rPr lang="en-US" dirty="0">
                <a:solidFill>
                  <a:srgbClr val="00B050"/>
                </a:solidFill>
              </a:rPr>
              <a:t>$</a:t>
            </a:r>
          </a:p>
        </p:txBody>
      </p:sp>
      <p:sp>
        <p:nvSpPr>
          <p:cNvPr id="48" name="TextBox 47">
            <a:extLst>
              <a:ext uri="{FF2B5EF4-FFF2-40B4-BE49-F238E27FC236}">
                <a16:creationId xmlns:a16="http://schemas.microsoft.com/office/drawing/2014/main" id="{F171DB21-A354-4C11-B760-97AE8799D4F7}"/>
              </a:ext>
            </a:extLst>
          </p:cNvPr>
          <p:cNvSpPr txBox="1"/>
          <p:nvPr/>
        </p:nvSpPr>
        <p:spPr>
          <a:xfrm>
            <a:off x="6219807" y="4611398"/>
            <a:ext cx="301686" cy="369332"/>
          </a:xfrm>
          <a:prstGeom prst="rect">
            <a:avLst/>
          </a:prstGeom>
          <a:noFill/>
        </p:spPr>
        <p:txBody>
          <a:bodyPr wrap="none" rtlCol="0">
            <a:spAutoFit/>
          </a:bodyPr>
          <a:lstStyle/>
          <a:p>
            <a:r>
              <a:rPr lang="en-US" dirty="0">
                <a:solidFill>
                  <a:srgbClr val="00B050"/>
                </a:solidFill>
              </a:rPr>
              <a:t>$</a:t>
            </a:r>
          </a:p>
        </p:txBody>
      </p:sp>
      <p:sp>
        <p:nvSpPr>
          <p:cNvPr id="31" name="Footer Placeholder 2">
            <a:extLst>
              <a:ext uri="{FF2B5EF4-FFF2-40B4-BE49-F238E27FC236}">
                <a16:creationId xmlns:a16="http://schemas.microsoft.com/office/drawing/2014/main" id="{7DCA6D74-9083-475B-BA53-F64BC017F297}"/>
              </a:ext>
            </a:extLst>
          </p:cNvPr>
          <p:cNvSpPr>
            <a:spLocks noGrp="1"/>
          </p:cNvSpPr>
          <p:nvPr>
            <p:ph type="ftr" sz="quarter" idx="11"/>
          </p:nvPr>
        </p:nvSpPr>
        <p:spPr>
          <a:xfrm>
            <a:off x="5077377" y="6467737"/>
            <a:ext cx="2350681" cy="365125"/>
          </a:xfrm>
        </p:spPr>
        <p:txBody>
          <a:bodyPr/>
          <a:lstStyle/>
          <a:p>
            <a:r>
              <a:rPr lang="en-US" dirty="0"/>
              <a:t>NC Governor's Crime Commission</a:t>
            </a:r>
          </a:p>
        </p:txBody>
      </p:sp>
      <p:sp>
        <p:nvSpPr>
          <p:cNvPr id="5" name="Slide Number Placeholder 4">
            <a:extLst>
              <a:ext uri="{FF2B5EF4-FFF2-40B4-BE49-F238E27FC236}">
                <a16:creationId xmlns:a16="http://schemas.microsoft.com/office/drawing/2014/main" id="{318AE157-B1CC-4EA6-8B90-23AE55109C45}"/>
              </a:ext>
            </a:extLst>
          </p:cNvPr>
          <p:cNvSpPr>
            <a:spLocks noGrp="1"/>
          </p:cNvSpPr>
          <p:nvPr>
            <p:ph type="sldNum" sz="quarter" idx="12"/>
          </p:nvPr>
        </p:nvSpPr>
        <p:spPr/>
        <p:txBody>
          <a:bodyPr/>
          <a:lstStyle/>
          <a:p>
            <a:fld id="{5217D969-FAF6-4667-9EED-A6C98B22320E}" type="slidenum">
              <a:rPr lang="en-US" smtClean="0"/>
              <a:t>28</a:t>
            </a:fld>
            <a:endParaRPr lang="en-US"/>
          </a:p>
        </p:txBody>
      </p:sp>
      <p:pic>
        <p:nvPicPr>
          <p:cNvPr id="6" name="Picture 5">
            <a:extLst>
              <a:ext uri="{FF2B5EF4-FFF2-40B4-BE49-F238E27FC236}">
                <a16:creationId xmlns:a16="http://schemas.microsoft.com/office/drawing/2014/main" id="{63BF8D6C-0D5C-5F91-344D-C3D61D114EE2}"/>
              </a:ext>
            </a:extLst>
          </p:cNvPr>
          <p:cNvPicPr>
            <a:picLocks noChangeAspect="1"/>
          </p:cNvPicPr>
          <p:nvPr/>
        </p:nvPicPr>
        <p:blipFill>
          <a:blip r:embed="rId7"/>
          <a:stretch>
            <a:fillRect/>
          </a:stretch>
        </p:blipFill>
        <p:spPr>
          <a:xfrm>
            <a:off x="369634" y="4611398"/>
            <a:ext cx="2370095" cy="845570"/>
          </a:xfrm>
          <a:prstGeom prst="rect">
            <a:avLst/>
          </a:prstGeom>
        </p:spPr>
      </p:pic>
    </p:spTree>
    <p:extLst>
      <p:ext uri="{BB962C8B-B14F-4D97-AF65-F5344CB8AC3E}">
        <p14:creationId xmlns:p14="http://schemas.microsoft.com/office/powerpoint/2010/main" val="223765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D1FB01-CAC7-48CF-8A04-D10A12D901C4}"/>
              </a:ext>
            </a:extLst>
          </p:cNvPr>
          <p:cNvSpPr>
            <a:spLocks noGrp="1"/>
          </p:cNvSpPr>
          <p:nvPr>
            <p:ph idx="1"/>
          </p:nvPr>
        </p:nvSpPr>
        <p:spPr>
          <a:xfrm>
            <a:off x="457200" y="1447801"/>
            <a:ext cx="8430126" cy="3076073"/>
          </a:xfrm>
        </p:spPr>
        <p:txBody>
          <a:bodyPr>
            <a:normAutofit fontScale="85000" lnSpcReduction="20000"/>
          </a:bodyPr>
          <a:lstStyle/>
          <a:p>
            <a:pPr>
              <a:lnSpc>
                <a:spcPct val="110000"/>
              </a:lnSpc>
              <a:spcBef>
                <a:spcPts val="0"/>
              </a:spcBef>
              <a:spcAft>
                <a:spcPts val="600"/>
              </a:spcAft>
            </a:pPr>
            <a:r>
              <a:rPr lang="en-US" sz="3500" dirty="0"/>
              <a:t>There are </a:t>
            </a:r>
            <a:r>
              <a:rPr lang="en-US" sz="3500" u="sng" dirty="0"/>
              <a:t>two</a:t>
            </a:r>
            <a:r>
              <a:rPr lang="en-US" sz="3500" dirty="0"/>
              <a:t> types</a:t>
            </a:r>
          </a:p>
          <a:p>
            <a:pPr marL="109728" indent="0">
              <a:lnSpc>
                <a:spcPct val="110000"/>
              </a:lnSpc>
              <a:spcBef>
                <a:spcPts val="0"/>
              </a:spcBef>
              <a:spcAft>
                <a:spcPts val="600"/>
              </a:spcAft>
              <a:buNone/>
            </a:pPr>
            <a:endParaRPr lang="en-US" sz="3500" dirty="0"/>
          </a:p>
          <a:p>
            <a:pPr lvl="1">
              <a:lnSpc>
                <a:spcPct val="110000"/>
              </a:lnSpc>
              <a:spcBef>
                <a:spcPts val="0"/>
              </a:spcBef>
              <a:spcAft>
                <a:spcPts val="600"/>
              </a:spcAft>
            </a:pPr>
            <a:r>
              <a:rPr lang="en-US" sz="3800" dirty="0"/>
              <a:t>De Minimis</a:t>
            </a:r>
          </a:p>
          <a:p>
            <a:pPr marL="393192" lvl="1" indent="0">
              <a:lnSpc>
                <a:spcPct val="110000"/>
              </a:lnSpc>
              <a:spcBef>
                <a:spcPts val="0"/>
              </a:spcBef>
              <a:spcAft>
                <a:spcPts val="600"/>
              </a:spcAft>
              <a:buNone/>
            </a:pPr>
            <a:endParaRPr lang="en-US" sz="3800" dirty="0"/>
          </a:p>
          <a:p>
            <a:pPr lvl="1">
              <a:lnSpc>
                <a:spcPct val="110000"/>
              </a:lnSpc>
              <a:spcBef>
                <a:spcPts val="0"/>
              </a:spcBef>
              <a:spcAft>
                <a:spcPts val="600"/>
              </a:spcAft>
            </a:pPr>
            <a:r>
              <a:rPr lang="en-US" sz="3800" dirty="0"/>
              <a:t>Federally Negotiated Indirect Cost Rate Agreement (NICRA)</a:t>
            </a:r>
          </a:p>
          <a:p>
            <a:pPr lvl="1">
              <a:lnSpc>
                <a:spcPct val="110000"/>
              </a:lnSpc>
              <a:spcBef>
                <a:spcPts val="0"/>
              </a:spcBef>
              <a:spcAft>
                <a:spcPts val="600"/>
              </a:spcAft>
            </a:pPr>
            <a:endParaRPr lang="en-US" sz="3800" dirty="0"/>
          </a:p>
        </p:txBody>
      </p:sp>
      <p:sp>
        <p:nvSpPr>
          <p:cNvPr id="5" name="Title 4">
            <a:extLst>
              <a:ext uri="{FF2B5EF4-FFF2-40B4-BE49-F238E27FC236}">
                <a16:creationId xmlns:a16="http://schemas.microsoft.com/office/drawing/2014/main" id="{2D439E62-8A89-4169-B27E-2A89A7E9D508}"/>
              </a:ext>
            </a:extLst>
          </p:cNvPr>
          <p:cNvSpPr>
            <a:spLocks noGrp="1"/>
          </p:cNvSpPr>
          <p:nvPr>
            <p:ph type="title"/>
          </p:nvPr>
        </p:nvSpPr>
        <p:spPr/>
        <p:txBody>
          <a:bodyPr/>
          <a:lstStyle/>
          <a:p>
            <a:r>
              <a:rPr lang="en-US" dirty="0"/>
              <a:t>Indirect Costs</a:t>
            </a:r>
          </a:p>
        </p:txBody>
      </p:sp>
      <p:sp>
        <p:nvSpPr>
          <p:cNvPr id="3" name="Footer Placeholder 2">
            <a:extLst>
              <a:ext uri="{FF2B5EF4-FFF2-40B4-BE49-F238E27FC236}">
                <a16:creationId xmlns:a16="http://schemas.microsoft.com/office/drawing/2014/main" id="{CAAD8D10-C00D-4B5F-B03A-1F30B3B6DCCA}"/>
              </a:ext>
            </a:extLst>
          </p:cNvPr>
          <p:cNvSpPr>
            <a:spLocks noGrp="1"/>
          </p:cNvSpPr>
          <p:nvPr>
            <p:ph type="ftr" sz="quarter" idx="11"/>
          </p:nvPr>
        </p:nvSpPr>
        <p:spPr>
          <a:xfrm>
            <a:off x="4376351" y="6434070"/>
            <a:ext cx="2350681" cy="365125"/>
          </a:xfrm>
        </p:spPr>
        <p:txBody>
          <a:bodyPr/>
          <a:lstStyle/>
          <a:p>
            <a:r>
              <a:rPr lang="en-US" dirty="0"/>
              <a:t>NC Governor's Crime Commission</a:t>
            </a:r>
          </a:p>
        </p:txBody>
      </p:sp>
      <p:sp>
        <p:nvSpPr>
          <p:cNvPr id="9" name="Slide Number Placeholder 8">
            <a:extLst>
              <a:ext uri="{FF2B5EF4-FFF2-40B4-BE49-F238E27FC236}">
                <a16:creationId xmlns:a16="http://schemas.microsoft.com/office/drawing/2014/main" id="{26AF10D2-1758-4949-8A41-6FDCC1C5E8F1}"/>
              </a:ext>
            </a:extLst>
          </p:cNvPr>
          <p:cNvSpPr>
            <a:spLocks noGrp="1"/>
          </p:cNvSpPr>
          <p:nvPr>
            <p:ph type="sldNum" sz="quarter" idx="12"/>
          </p:nvPr>
        </p:nvSpPr>
        <p:spPr/>
        <p:txBody>
          <a:bodyPr/>
          <a:lstStyle/>
          <a:p>
            <a:fld id="{5217D969-FAF6-4667-9EED-A6C98B22320E}" type="slidenum">
              <a:rPr lang="en-US" smtClean="0"/>
              <a:t>29</a:t>
            </a:fld>
            <a:endParaRPr lang="en-US"/>
          </a:p>
        </p:txBody>
      </p:sp>
    </p:spTree>
    <p:extLst>
      <p:ext uri="{BB962C8B-B14F-4D97-AF65-F5344CB8AC3E}">
        <p14:creationId xmlns:p14="http://schemas.microsoft.com/office/powerpoint/2010/main" val="413545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5E9928F-F47D-4C19-9B5F-23286D1CAD1A}"/>
              </a:ext>
            </a:extLst>
          </p:cNvPr>
          <p:cNvSpPr>
            <a:spLocks noGrp="1"/>
          </p:cNvSpPr>
          <p:nvPr>
            <p:ph type="ftr" sz="quarter" idx="11"/>
          </p:nvPr>
        </p:nvSpPr>
        <p:spPr>
          <a:xfrm>
            <a:off x="130968" y="6391467"/>
            <a:ext cx="2350681" cy="365125"/>
          </a:xfrm>
        </p:spPr>
        <p:txBody>
          <a:bodyPr/>
          <a:lstStyle/>
          <a:p>
            <a:r>
              <a:rPr lang="en-US" dirty="0"/>
              <a:t>NC Governor's Crime Commission</a:t>
            </a:r>
          </a:p>
        </p:txBody>
      </p:sp>
      <p:sp>
        <p:nvSpPr>
          <p:cNvPr id="10" name="TextBox 9">
            <a:extLst>
              <a:ext uri="{FF2B5EF4-FFF2-40B4-BE49-F238E27FC236}">
                <a16:creationId xmlns:a16="http://schemas.microsoft.com/office/drawing/2014/main" id="{9D894F89-F274-49CA-AF3F-B6EF6BAFF021}"/>
              </a:ext>
            </a:extLst>
          </p:cNvPr>
          <p:cNvSpPr txBox="1"/>
          <p:nvPr/>
        </p:nvSpPr>
        <p:spPr>
          <a:xfrm>
            <a:off x="545977" y="1367343"/>
            <a:ext cx="8116728" cy="646331"/>
          </a:xfrm>
          <a:prstGeom prst="rect">
            <a:avLst/>
          </a:prstGeom>
          <a:noFill/>
        </p:spPr>
        <p:txBody>
          <a:bodyPr wrap="square" rtlCol="0">
            <a:spAutoFit/>
          </a:bodyPr>
          <a:lstStyle/>
          <a:p>
            <a:pPr algn="ctr"/>
            <a:r>
              <a:rPr lang="en-US" sz="3600" b="1" dirty="0"/>
              <a:t>GCC Planning Teams</a:t>
            </a:r>
          </a:p>
        </p:txBody>
      </p:sp>
      <p:sp>
        <p:nvSpPr>
          <p:cNvPr id="3" name="Slide Number Placeholder 2">
            <a:extLst>
              <a:ext uri="{FF2B5EF4-FFF2-40B4-BE49-F238E27FC236}">
                <a16:creationId xmlns:a16="http://schemas.microsoft.com/office/drawing/2014/main" id="{97703AD3-6C73-44ED-ACA5-4840E5BAAD93}"/>
              </a:ext>
            </a:extLst>
          </p:cNvPr>
          <p:cNvSpPr>
            <a:spLocks noGrp="1"/>
          </p:cNvSpPr>
          <p:nvPr>
            <p:ph type="sldNum" sz="quarter" idx="12"/>
          </p:nvPr>
        </p:nvSpPr>
        <p:spPr/>
        <p:txBody>
          <a:bodyPr/>
          <a:lstStyle/>
          <a:p>
            <a:fld id="{5217D969-FAF6-4667-9EED-A6C98B22320E}" type="slidenum">
              <a:rPr lang="en-US" smtClean="0"/>
              <a:pPr/>
              <a:t>3</a:t>
            </a:fld>
            <a:endParaRPr lang="en-US" dirty="0"/>
          </a:p>
        </p:txBody>
      </p:sp>
      <p:graphicFrame>
        <p:nvGraphicFramePr>
          <p:cNvPr id="12" name="Table 11">
            <a:extLst>
              <a:ext uri="{FF2B5EF4-FFF2-40B4-BE49-F238E27FC236}">
                <a16:creationId xmlns:a16="http://schemas.microsoft.com/office/drawing/2014/main" id="{ADE144A9-A845-47C0-A5EE-10193CCF035F}"/>
              </a:ext>
            </a:extLst>
          </p:cNvPr>
          <p:cNvGraphicFramePr>
            <a:graphicFrameLocks noGrp="1"/>
          </p:cNvGraphicFramePr>
          <p:nvPr>
            <p:extLst>
              <p:ext uri="{D42A27DB-BD31-4B8C-83A1-F6EECF244321}">
                <p14:modId xmlns:p14="http://schemas.microsoft.com/office/powerpoint/2010/main" val="1878750798"/>
              </p:ext>
            </p:extLst>
          </p:nvPr>
        </p:nvGraphicFramePr>
        <p:xfrm>
          <a:off x="489541" y="2014309"/>
          <a:ext cx="8229600" cy="4044942"/>
        </p:xfrm>
        <a:graphic>
          <a:graphicData uri="http://schemas.openxmlformats.org/drawingml/2006/table">
            <a:tbl>
              <a:tblPr firstRow="1" firstCol="1" bandRow="1"/>
              <a:tblGrid>
                <a:gridCol w="2371917">
                  <a:extLst>
                    <a:ext uri="{9D8B030D-6E8A-4147-A177-3AD203B41FA5}">
                      <a16:colId xmlns:a16="http://schemas.microsoft.com/office/drawing/2014/main" val="2591848425"/>
                    </a:ext>
                  </a:extLst>
                </a:gridCol>
                <a:gridCol w="1939142">
                  <a:extLst>
                    <a:ext uri="{9D8B030D-6E8A-4147-A177-3AD203B41FA5}">
                      <a16:colId xmlns:a16="http://schemas.microsoft.com/office/drawing/2014/main" val="2806765123"/>
                    </a:ext>
                  </a:extLst>
                </a:gridCol>
                <a:gridCol w="2148042">
                  <a:extLst>
                    <a:ext uri="{9D8B030D-6E8A-4147-A177-3AD203B41FA5}">
                      <a16:colId xmlns:a16="http://schemas.microsoft.com/office/drawing/2014/main" val="3111733168"/>
                    </a:ext>
                  </a:extLst>
                </a:gridCol>
                <a:gridCol w="1770499">
                  <a:extLst>
                    <a:ext uri="{9D8B030D-6E8A-4147-A177-3AD203B41FA5}">
                      <a16:colId xmlns:a16="http://schemas.microsoft.com/office/drawing/2014/main" val="3740118113"/>
                    </a:ext>
                  </a:extLst>
                </a:gridCol>
              </a:tblGrid>
              <a:tr h="412708">
                <a:tc>
                  <a:txBody>
                    <a:bodyPr/>
                    <a:lstStyle/>
                    <a:p>
                      <a:pPr marL="0" marR="0" algn="ctr">
                        <a:lnSpc>
                          <a:spcPct val="100000"/>
                        </a:lnSpc>
                        <a:spcBef>
                          <a:spcPts val="60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Criminal Justice Improvement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60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(CJI)</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60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Juvenile Justice</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60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(JJ)</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marL="0" marR="0" algn="ctr">
                        <a:lnSpc>
                          <a:spcPct val="100000"/>
                        </a:lnSpc>
                        <a:spcBef>
                          <a:spcPts val="60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Crime Victim Services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60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(CVS)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2294598703"/>
                  </a:ext>
                </a:extLst>
              </a:tr>
              <a:tr h="659718">
                <a:tc>
                  <a:txBody>
                    <a:bodyPr/>
                    <a:lstStyle/>
                    <a:p>
                      <a:pPr marL="0" marR="0">
                        <a:lnSpc>
                          <a:spcPct val="10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Byrne JAG, JAG PREA, RSAT, CSEF, JRJ, Coverdell, SORNA, NCHIP, SCIP, CVI</a:t>
                      </a: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Juvenile Justice (JJ), JJ PREA, and CJA</a:t>
                      </a: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Violence Against Women Act</a:t>
                      </a:r>
                    </a:p>
                    <a:p>
                      <a:pPr marL="0" marR="0">
                        <a:lnSpc>
                          <a:spcPct val="10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(VAWA)</a:t>
                      </a:r>
                    </a:p>
                    <a:p>
                      <a:pPr marL="0" marR="0">
                        <a:lnSpc>
                          <a:spcPct val="10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STOP and SASP</a:t>
                      </a: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Victims of Crime Act</a:t>
                      </a:r>
                    </a:p>
                    <a:p>
                      <a:pPr marL="0" marR="0">
                        <a:lnSpc>
                          <a:spcPct val="10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(VOCA)</a:t>
                      </a:r>
                    </a:p>
                    <a:p>
                      <a:pPr marL="0" marR="0">
                        <a:lnSpc>
                          <a:spcPct val="10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Victim Assistance</a:t>
                      </a: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708001"/>
                  </a:ext>
                </a:extLst>
              </a:tr>
              <a:tr h="659718">
                <a:tc>
                  <a:txBody>
                    <a:bodyPr/>
                    <a:lstStyle/>
                    <a:p>
                      <a:pPr marL="0" marR="0" algn="ctr">
                        <a:lnSpc>
                          <a:spcPct val="10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Lead CJI Planner</a:t>
                      </a:r>
                    </a:p>
                    <a:p>
                      <a:pPr marL="0" marR="0" algn="ctr">
                        <a:lnSpc>
                          <a:spcPct val="10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Navin Puri</a:t>
                      </a: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Lead JJ Planner</a:t>
                      </a:r>
                    </a:p>
                    <a:p>
                      <a:pPr marL="0" marR="0" algn="ctr">
                        <a:lnSpc>
                          <a:spcPct val="10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Adonicca McAllister</a:t>
                      </a:r>
                    </a:p>
                    <a:p>
                      <a:pPr marL="0" marR="0">
                        <a:lnSpc>
                          <a:spcPct val="10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Lead CVS Planner</a:t>
                      </a:r>
                    </a:p>
                    <a:p>
                      <a:pPr marL="0" marR="0" algn="ctr">
                        <a:lnSpc>
                          <a:spcPct val="10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Sandy Dixon</a:t>
                      </a: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4941454"/>
                  </a:ext>
                </a:extLst>
              </a:tr>
              <a:tr h="1179822">
                <a:tc>
                  <a:txBody>
                    <a:bodyPr/>
                    <a:lstStyle/>
                    <a:p>
                      <a:pPr marL="0" marR="0">
                        <a:lnSpc>
                          <a:spcPct val="10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Keyon Ashe – Planner</a:t>
                      </a:r>
                    </a:p>
                    <a:p>
                      <a:pPr marL="0" marR="0">
                        <a:lnSpc>
                          <a:spcPct val="10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Matt Stuart – Planner/Grant Administrator</a:t>
                      </a:r>
                    </a:p>
                    <a:p>
                      <a:pPr marL="0" marR="0">
                        <a:lnSpc>
                          <a:spcPct val="10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Keith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Bugner</a:t>
                      </a:r>
                      <a:r>
                        <a:rPr lang="en-US" sz="1100" dirty="0">
                          <a:effectLst/>
                          <a:latin typeface="Calibri" panose="020F0502020204030204" pitchFamily="34" charset="0"/>
                          <a:ea typeface="Calibri" panose="020F0502020204030204" pitchFamily="34" charset="0"/>
                          <a:cs typeface="Times New Roman" panose="02020603050405020304" pitchFamily="18" charset="0"/>
                        </a:rPr>
                        <a:t> – Grant Administrator</a:t>
                      </a: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Toni Lockley - Planner</a:t>
                      </a: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Daun</a:t>
                      </a:r>
                      <a:r>
                        <a:rPr lang="en-US" sz="1100" dirty="0">
                          <a:effectLst/>
                          <a:latin typeface="Calibri" panose="020F0502020204030204" pitchFamily="34" charset="0"/>
                          <a:ea typeface="Calibri" panose="020F0502020204030204" pitchFamily="34" charset="0"/>
                          <a:cs typeface="Times New Roman" panose="02020603050405020304" pitchFamily="18" charset="0"/>
                        </a:rPr>
                        <a:t> Brown-Hairston – Lead VAWA Planner</a:t>
                      </a:r>
                    </a:p>
                    <a:p>
                      <a:pPr marL="0" marR="0">
                        <a:lnSpc>
                          <a:spcPct val="10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Amanda Endicott – VAWA Planner</a:t>
                      </a: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Lindsay Bohan – Lead VOCA Planner</a:t>
                      </a:r>
                    </a:p>
                    <a:p>
                      <a:pPr marL="0" marR="0">
                        <a:lnSpc>
                          <a:spcPct val="10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Jordan Mayer– VOCA Planner</a:t>
                      </a:r>
                    </a:p>
                    <a:p>
                      <a:pPr marL="0" marR="0">
                        <a:lnSpc>
                          <a:spcPct val="10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VACANT– VOCA Planner</a:t>
                      </a: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092137"/>
                  </a:ext>
                </a:extLst>
              </a:tr>
              <a:tr h="412708">
                <a:tc>
                  <a:txBody>
                    <a:bodyPr/>
                    <a:lstStyle/>
                    <a:p>
                      <a:pPr marL="0" marR="0" algn="ctr">
                        <a:lnSpc>
                          <a:spcPct val="10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MK Smith</a:t>
                      </a:r>
                    </a:p>
                    <a:p>
                      <a:pPr marL="0" marR="0" algn="ctr">
                        <a:lnSpc>
                          <a:spcPct val="10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Administrative assistance</a:t>
                      </a: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Grace Clougherty</a:t>
                      </a:r>
                    </a:p>
                    <a:p>
                      <a:pPr marL="0" marR="0" algn="ctr">
                        <a:lnSpc>
                          <a:spcPct val="100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Program Assistant</a:t>
                      </a:r>
                    </a:p>
                  </a:txBody>
                  <a:tcPr marL="66279" marR="66279"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05875872"/>
                  </a:ext>
                </a:extLst>
              </a:tr>
            </a:tbl>
          </a:graphicData>
        </a:graphic>
      </p:graphicFrame>
    </p:spTree>
    <p:extLst>
      <p:ext uri="{BB962C8B-B14F-4D97-AF65-F5344CB8AC3E}">
        <p14:creationId xmlns:p14="http://schemas.microsoft.com/office/powerpoint/2010/main" val="1280337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D1FB01-CAC7-48CF-8A04-D10A12D901C4}"/>
              </a:ext>
            </a:extLst>
          </p:cNvPr>
          <p:cNvSpPr>
            <a:spLocks noGrp="1"/>
          </p:cNvSpPr>
          <p:nvPr>
            <p:ph idx="1"/>
          </p:nvPr>
        </p:nvSpPr>
        <p:spPr>
          <a:xfrm>
            <a:off x="457200" y="1219201"/>
            <a:ext cx="8430126" cy="4724400"/>
          </a:xfrm>
        </p:spPr>
        <p:txBody>
          <a:bodyPr>
            <a:normAutofit fontScale="92500" lnSpcReduction="10000"/>
          </a:bodyPr>
          <a:lstStyle/>
          <a:p>
            <a:pPr>
              <a:lnSpc>
                <a:spcPct val="110000"/>
              </a:lnSpc>
              <a:spcBef>
                <a:spcPts val="0"/>
              </a:spcBef>
              <a:spcAft>
                <a:spcPts val="600"/>
              </a:spcAft>
            </a:pPr>
            <a:r>
              <a:rPr lang="en-US" sz="2200" u="sng" dirty="0"/>
              <a:t>Changed from 10% to </a:t>
            </a:r>
            <a:r>
              <a:rPr lang="en-US" sz="2200" u="sng" dirty="0">
                <a:solidFill>
                  <a:srgbClr val="FFC000"/>
                </a:solidFill>
              </a:rPr>
              <a:t>15%</a:t>
            </a:r>
            <a:r>
              <a:rPr lang="en-US" sz="2200" u="sng" dirty="0"/>
              <a:t> </a:t>
            </a:r>
            <a:r>
              <a:rPr lang="en-US" sz="2200" dirty="0"/>
              <a:t>for new applications starting 10/1/2024</a:t>
            </a:r>
          </a:p>
          <a:p>
            <a:pPr>
              <a:lnSpc>
                <a:spcPct val="110000"/>
              </a:lnSpc>
              <a:spcBef>
                <a:spcPts val="0"/>
              </a:spcBef>
              <a:spcAft>
                <a:spcPts val="600"/>
              </a:spcAft>
            </a:pPr>
            <a:r>
              <a:rPr lang="en-US" sz="2200" kern="100" dirty="0">
                <a:effectLst/>
                <a:ea typeface="Calibri" panose="020F0502020204030204" pitchFamily="34" charset="0"/>
                <a:cs typeface="Times New Roman" panose="02020603050405020304" pitchFamily="18" charset="0"/>
              </a:rPr>
              <a:t>The </a:t>
            </a:r>
            <a:r>
              <a:rPr lang="en-US" sz="2200" i="1" kern="100" dirty="0">
                <a:effectLst/>
                <a:ea typeface="Calibri" panose="020F0502020204030204" pitchFamily="34" charset="0"/>
                <a:cs typeface="Times New Roman" panose="02020603050405020304" pitchFamily="18" charset="0"/>
              </a:rPr>
              <a:t>de</a:t>
            </a:r>
            <a:r>
              <a:rPr lang="en-US" sz="2200" kern="100" dirty="0">
                <a:effectLst/>
                <a:ea typeface="Calibri" panose="020F0502020204030204" pitchFamily="34" charset="0"/>
                <a:cs typeface="Times New Roman" panose="02020603050405020304" pitchFamily="18" charset="0"/>
              </a:rPr>
              <a:t> </a:t>
            </a:r>
            <a:r>
              <a:rPr lang="en-US" sz="2200" i="1" kern="100" dirty="0">
                <a:effectLst/>
                <a:ea typeface="Calibri" panose="020F0502020204030204" pitchFamily="34" charset="0"/>
                <a:cs typeface="Times New Roman" panose="02020603050405020304" pitchFamily="18" charset="0"/>
              </a:rPr>
              <a:t>minimis</a:t>
            </a:r>
            <a:r>
              <a:rPr lang="en-US" sz="2200" kern="100" dirty="0">
                <a:effectLst/>
                <a:ea typeface="Calibri" panose="020F0502020204030204" pitchFamily="34" charset="0"/>
                <a:cs typeface="Times New Roman" panose="02020603050405020304" pitchFamily="18" charset="0"/>
              </a:rPr>
              <a:t> rate is 15% of modified total direct costs (MTDC)</a:t>
            </a:r>
          </a:p>
          <a:p>
            <a:pPr>
              <a:lnSpc>
                <a:spcPct val="110000"/>
              </a:lnSpc>
              <a:spcBef>
                <a:spcPts val="0"/>
              </a:spcBef>
              <a:spcAft>
                <a:spcPts val="600"/>
              </a:spcAft>
            </a:pPr>
            <a:r>
              <a:rPr lang="en-US" sz="2200" kern="100" dirty="0">
                <a:effectLst/>
                <a:ea typeface="Calibri" panose="020F0502020204030204" pitchFamily="34" charset="0"/>
                <a:cs typeface="Times New Roman" panose="02020603050405020304" pitchFamily="18" charset="0"/>
              </a:rPr>
              <a:t>The MTDC base includes: salary and wages, fringe benefits, materials and supplies, services, travel, and the first $50,000 </a:t>
            </a:r>
            <a:r>
              <a:rPr lang="en-US" sz="2200" kern="100" dirty="0">
                <a:solidFill>
                  <a:srgbClr val="FFC000"/>
                </a:solidFill>
                <a:effectLst/>
                <a:ea typeface="Calibri" panose="020F0502020204030204" pitchFamily="34" charset="0"/>
                <a:cs typeface="Times New Roman" panose="02020603050405020304" pitchFamily="18" charset="0"/>
              </a:rPr>
              <a:t>*UPDATED* </a:t>
            </a:r>
            <a:r>
              <a:rPr lang="en-US" sz="2200" kern="100" dirty="0">
                <a:effectLst/>
                <a:ea typeface="Calibri" panose="020F0502020204030204" pitchFamily="34" charset="0"/>
                <a:cs typeface="Times New Roman" panose="02020603050405020304" pitchFamily="18" charset="0"/>
              </a:rPr>
              <a:t>of each contract.</a:t>
            </a:r>
          </a:p>
          <a:p>
            <a:pPr>
              <a:lnSpc>
                <a:spcPct val="110000"/>
              </a:lnSpc>
              <a:spcBef>
                <a:spcPts val="0"/>
              </a:spcBef>
              <a:spcAft>
                <a:spcPts val="600"/>
              </a:spcAft>
            </a:pPr>
            <a:r>
              <a:rPr lang="en-US" sz="2200" dirty="0">
                <a:effectLst/>
                <a:ea typeface="Times New Roman" panose="02020603050405020304" pitchFamily="18" charset="0"/>
                <a:cs typeface="Times New Roman" panose="02020603050405020304" pitchFamily="18" charset="0"/>
              </a:rPr>
              <a:t>Excluded from the MTDC calculation is: equipment, capital expenditures, charges for patient care, tuition remission, rental costs, scholarships, and the portion of any contracts in excess of $</a:t>
            </a:r>
            <a:r>
              <a:rPr lang="en-US" sz="2200" dirty="0">
                <a:ea typeface="Times New Roman" panose="02020603050405020304" pitchFamily="18" charset="0"/>
                <a:cs typeface="Times New Roman" panose="02020603050405020304" pitchFamily="18" charset="0"/>
              </a:rPr>
              <a:t>50</a:t>
            </a:r>
            <a:r>
              <a:rPr lang="en-US" sz="2200" dirty="0">
                <a:effectLst/>
                <a:ea typeface="Times New Roman" panose="02020603050405020304" pitchFamily="18" charset="0"/>
                <a:cs typeface="Times New Roman" panose="02020603050405020304" pitchFamily="18" charset="0"/>
              </a:rPr>
              <a:t>,000.</a:t>
            </a:r>
          </a:p>
          <a:p>
            <a:pPr>
              <a:lnSpc>
                <a:spcPct val="110000"/>
              </a:lnSpc>
              <a:spcBef>
                <a:spcPts val="0"/>
              </a:spcBef>
              <a:spcAft>
                <a:spcPts val="600"/>
              </a:spcAft>
            </a:pPr>
            <a:r>
              <a:rPr lang="en-US" sz="2200" dirty="0">
                <a:effectLst/>
                <a:ea typeface="Arial" panose="020B0604020202020204" pitchFamily="34" charset="0"/>
                <a:cs typeface="Times New Roman" panose="02020603050405020304" pitchFamily="18" charset="0"/>
              </a:rPr>
              <a:t>If you elect to use de minimis in your projects, you must submit and upload a certification to the Organization Documents.  If you are using direct costs only then upload a “does not apply” statement to the Organization Documents section in EBS. The De Minimis Certification Form can be found: </a:t>
            </a:r>
          </a:p>
          <a:p>
            <a:pPr marL="914400" indent="0" algn="just">
              <a:spcBef>
                <a:spcPts val="0"/>
              </a:spcBef>
              <a:buNone/>
            </a:pPr>
            <a:r>
              <a:rPr lang="en-US" sz="2200" u="sng" dirty="0">
                <a:solidFill>
                  <a:srgbClr val="FFC000"/>
                </a:solidFill>
                <a:effectLst/>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https://www.ncdps.gov/about-dps/boards-and-commissions/governors-crime-commission/grant-forms#application</a:t>
            </a:r>
            <a:endParaRPr lang="en-US" sz="2200" dirty="0">
              <a:solidFill>
                <a:srgbClr val="FFC000"/>
              </a:solidFill>
              <a:effectLst/>
              <a:ea typeface="Arial" panose="020B0604020202020204" pitchFamily="34" charset="0"/>
              <a:cs typeface="Times New Roman" panose="02020603050405020304" pitchFamily="18" charset="0"/>
            </a:endParaRPr>
          </a:p>
          <a:p>
            <a:pPr>
              <a:lnSpc>
                <a:spcPct val="110000"/>
              </a:lnSpc>
              <a:spcBef>
                <a:spcPts val="0"/>
              </a:spcBef>
              <a:spcAft>
                <a:spcPts val="6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600"/>
              </a:spcAft>
            </a:pPr>
            <a:endParaRPr lang="en-US" dirty="0"/>
          </a:p>
          <a:p>
            <a:pPr>
              <a:lnSpc>
                <a:spcPct val="110000"/>
              </a:lnSpc>
              <a:spcBef>
                <a:spcPts val="0"/>
              </a:spcBef>
              <a:spcAft>
                <a:spcPts val="600"/>
              </a:spcAft>
            </a:pPr>
            <a:endParaRPr lang="en-US" dirty="0"/>
          </a:p>
          <a:p>
            <a:pPr>
              <a:lnSpc>
                <a:spcPct val="110000"/>
              </a:lnSpc>
              <a:spcBef>
                <a:spcPts val="0"/>
              </a:spcBef>
              <a:spcAft>
                <a:spcPts val="600"/>
              </a:spcAft>
            </a:pPr>
            <a:endParaRPr lang="en-US" dirty="0"/>
          </a:p>
        </p:txBody>
      </p:sp>
      <p:sp>
        <p:nvSpPr>
          <p:cNvPr id="5" name="Title 4">
            <a:extLst>
              <a:ext uri="{FF2B5EF4-FFF2-40B4-BE49-F238E27FC236}">
                <a16:creationId xmlns:a16="http://schemas.microsoft.com/office/drawing/2014/main" id="{2D439E62-8A89-4169-B27E-2A89A7E9D508}"/>
              </a:ext>
            </a:extLst>
          </p:cNvPr>
          <p:cNvSpPr>
            <a:spLocks noGrp="1"/>
          </p:cNvSpPr>
          <p:nvPr>
            <p:ph type="title"/>
          </p:nvPr>
        </p:nvSpPr>
        <p:spPr>
          <a:xfrm>
            <a:off x="457200" y="274638"/>
            <a:ext cx="8229600" cy="868362"/>
          </a:xfrm>
        </p:spPr>
        <p:txBody>
          <a:bodyPr/>
          <a:lstStyle/>
          <a:p>
            <a:r>
              <a:rPr lang="en-US" dirty="0"/>
              <a:t>Indirect costs – De Minimis</a:t>
            </a:r>
          </a:p>
        </p:txBody>
      </p:sp>
      <p:sp>
        <p:nvSpPr>
          <p:cNvPr id="3" name="Footer Placeholder 2">
            <a:extLst>
              <a:ext uri="{FF2B5EF4-FFF2-40B4-BE49-F238E27FC236}">
                <a16:creationId xmlns:a16="http://schemas.microsoft.com/office/drawing/2014/main" id="{CAAD8D10-C00D-4B5F-B03A-1F30B3B6DCCA}"/>
              </a:ext>
            </a:extLst>
          </p:cNvPr>
          <p:cNvSpPr>
            <a:spLocks noGrp="1"/>
          </p:cNvSpPr>
          <p:nvPr>
            <p:ph type="ftr" sz="quarter" idx="11"/>
          </p:nvPr>
        </p:nvSpPr>
        <p:spPr>
          <a:xfrm>
            <a:off x="4376351" y="6434070"/>
            <a:ext cx="2350681" cy="365125"/>
          </a:xfrm>
        </p:spPr>
        <p:txBody>
          <a:bodyPr/>
          <a:lstStyle/>
          <a:p>
            <a:r>
              <a:rPr lang="en-US" dirty="0"/>
              <a:t>NC Governor's Crime Commission</a:t>
            </a:r>
          </a:p>
        </p:txBody>
      </p:sp>
      <p:sp>
        <p:nvSpPr>
          <p:cNvPr id="9" name="Slide Number Placeholder 8">
            <a:extLst>
              <a:ext uri="{FF2B5EF4-FFF2-40B4-BE49-F238E27FC236}">
                <a16:creationId xmlns:a16="http://schemas.microsoft.com/office/drawing/2014/main" id="{26AF10D2-1758-4949-8A41-6FDCC1C5E8F1}"/>
              </a:ext>
            </a:extLst>
          </p:cNvPr>
          <p:cNvSpPr>
            <a:spLocks noGrp="1"/>
          </p:cNvSpPr>
          <p:nvPr>
            <p:ph type="sldNum" sz="quarter" idx="12"/>
          </p:nvPr>
        </p:nvSpPr>
        <p:spPr/>
        <p:txBody>
          <a:bodyPr/>
          <a:lstStyle/>
          <a:p>
            <a:fld id="{5217D969-FAF6-4667-9EED-A6C98B22320E}" type="slidenum">
              <a:rPr lang="en-US" smtClean="0"/>
              <a:t>30</a:t>
            </a:fld>
            <a:endParaRPr lang="en-US"/>
          </a:p>
        </p:txBody>
      </p:sp>
    </p:spTree>
    <p:extLst>
      <p:ext uri="{BB962C8B-B14F-4D97-AF65-F5344CB8AC3E}">
        <p14:creationId xmlns:p14="http://schemas.microsoft.com/office/powerpoint/2010/main" val="2143424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D1FB01-CAC7-48CF-8A04-D10A12D901C4}"/>
              </a:ext>
            </a:extLst>
          </p:cNvPr>
          <p:cNvSpPr>
            <a:spLocks noGrp="1"/>
          </p:cNvSpPr>
          <p:nvPr>
            <p:ph idx="1"/>
          </p:nvPr>
        </p:nvSpPr>
        <p:spPr>
          <a:xfrm>
            <a:off x="457200" y="1447801"/>
            <a:ext cx="8430126" cy="4495799"/>
          </a:xfrm>
        </p:spPr>
        <p:txBody>
          <a:bodyPr>
            <a:normAutofit lnSpcReduction="10000"/>
          </a:bodyPr>
          <a:lstStyle/>
          <a:p>
            <a:pPr>
              <a:lnSpc>
                <a:spcPct val="110000"/>
              </a:lnSpc>
              <a:spcBef>
                <a:spcPts val="0"/>
              </a:spcBef>
              <a:spcAft>
                <a:spcPts val="600"/>
              </a:spcAft>
            </a:pPr>
            <a:r>
              <a:rPr lang="en-US" sz="3300" dirty="0">
                <a:effectLst/>
                <a:latin typeface="Arial" panose="020B0604020202020204" pitchFamily="34" charset="0"/>
                <a:ea typeface="Arial" panose="020B0604020202020204" pitchFamily="34" charset="0"/>
                <a:cs typeface="Arial" panose="020B0604020202020204" pitchFamily="34" charset="0"/>
              </a:rPr>
              <a:t>To use a federally negotiated indirect cost rate - NICRA:</a:t>
            </a:r>
          </a:p>
          <a:p>
            <a:pPr marL="109728" indent="0">
              <a:lnSpc>
                <a:spcPct val="110000"/>
              </a:lnSpc>
              <a:spcBef>
                <a:spcPts val="0"/>
              </a:spcBef>
              <a:spcAft>
                <a:spcPts val="600"/>
              </a:spcAft>
              <a:buNone/>
            </a:pPr>
            <a:endParaRPr lang="en-US" sz="3300" dirty="0">
              <a:effectLst/>
              <a:latin typeface="Arial" panose="020B0604020202020204" pitchFamily="34" charset="0"/>
              <a:ea typeface="Arial" panose="020B0604020202020204" pitchFamily="34" charset="0"/>
              <a:cs typeface="Arial" panose="020B0604020202020204" pitchFamily="34" charset="0"/>
            </a:endParaRPr>
          </a:p>
          <a:p>
            <a:pPr lvl="1">
              <a:lnSpc>
                <a:spcPct val="110000"/>
              </a:lnSpc>
              <a:spcBef>
                <a:spcPts val="0"/>
              </a:spcBef>
              <a:spcAft>
                <a:spcPts val="600"/>
              </a:spcAft>
            </a:pPr>
            <a:r>
              <a:rPr lang="en-US" sz="2000" dirty="0">
                <a:effectLst/>
                <a:latin typeface="Arial" panose="020B0604020202020204" pitchFamily="34" charset="0"/>
                <a:ea typeface="Arial" panose="020B0604020202020204" pitchFamily="34" charset="0"/>
                <a:cs typeface="Arial" panose="020B0604020202020204" pitchFamily="34" charset="0"/>
              </a:rPr>
              <a:t>Your organization must have a current, signed, federally approved indirect cost rate agreement with the </a:t>
            </a:r>
            <a:r>
              <a:rPr lang="en-US" sz="2000" u="sng" dirty="0">
                <a:effectLst/>
                <a:latin typeface="Arial" panose="020B0604020202020204" pitchFamily="34" charset="0"/>
                <a:ea typeface="Arial" panose="020B0604020202020204" pitchFamily="34" charset="0"/>
                <a:cs typeface="Arial" panose="020B0604020202020204" pitchFamily="34" charset="0"/>
              </a:rPr>
              <a:t>cognizant federal agency</a:t>
            </a:r>
            <a:endParaRPr lang="en-US" sz="2000" u="sng" dirty="0">
              <a:latin typeface="Arial" panose="020B0604020202020204" pitchFamily="34" charset="0"/>
              <a:ea typeface="Arial" panose="020B0604020202020204" pitchFamily="34" charset="0"/>
              <a:cs typeface="Arial" panose="020B0604020202020204" pitchFamily="34" charset="0"/>
            </a:endParaRPr>
          </a:p>
          <a:p>
            <a:pPr lvl="2">
              <a:lnSpc>
                <a:spcPct val="110000"/>
              </a:lnSpc>
              <a:spcBef>
                <a:spcPts val="0"/>
              </a:spcBef>
              <a:spcAft>
                <a:spcPts val="600"/>
              </a:spcAft>
            </a:pPr>
            <a:r>
              <a:rPr lang="en-US" sz="1800" dirty="0">
                <a:solidFill>
                  <a:srgbClr val="FFC000"/>
                </a:solidFill>
                <a:effectLst/>
                <a:latin typeface="Arial" panose="020B0604020202020204" pitchFamily="34" charset="0"/>
                <a:ea typeface="Arial" panose="020B0604020202020204" pitchFamily="34" charset="0"/>
                <a:cs typeface="Arial" panose="020B0604020202020204" pitchFamily="34" charset="0"/>
              </a:rPr>
              <a:t>the federal agency from which the subrecipient receives the most funds</a:t>
            </a:r>
          </a:p>
          <a:p>
            <a:pPr lvl="1">
              <a:lnSpc>
                <a:spcPct val="110000"/>
              </a:lnSpc>
              <a:spcBef>
                <a:spcPts val="0"/>
              </a:spcBef>
              <a:spcAft>
                <a:spcPts val="600"/>
              </a:spcAft>
            </a:pPr>
            <a:endParaRPr lang="en-US" sz="2000" dirty="0">
              <a:latin typeface="Arial" panose="020B0604020202020204" pitchFamily="34" charset="0"/>
              <a:ea typeface="Arial" panose="020B0604020202020204" pitchFamily="34" charset="0"/>
              <a:cs typeface="Arial" panose="020B0604020202020204" pitchFamily="34" charset="0"/>
            </a:endParaRPr>
          </a:p>
          <a:p>
            <a:pPr lvl="1">
              <a:lnSpc>
                <a:spcPct val="110000"/>
              </a:lnSpc>
              <a:spcBef>
                <a:spcPts val="0"/>
              </a:spcBef>
              <a:spcAft>
                <a:spcPts val="600"/>
              </a:spcAft>
            </a:pPr>
            <a:r>
              <a:rPr lang="en-US" sz="2000" dirty="0">
                <a:latin typeface="Arial" panose="020B0604020202020204" pitchFamily="34" charset="0"/>
                <a:cs typeface="Arial" panose="020B0604020202020204" pitchFamily="34" charset="0"/>
              </a:rPr>
              <a:t>Upload the NICRA to the Organization Documents in EBS</a:t>
            </a:r>
          </a:p>
          <a:p>
            <a:pPr marL="393192" lvl="1" indent="0">
              <a:lnSpc>
                <a:spcPct val="110000"/>
              </a:lnSpc>
              <a:spcBef>
                <a:spcPts val="0"/>
              </a:spcBef>
              <a:spcAft>
                <a:spcPts val="600"/>
              </a:spcAft>
              <a:buNone/>
            </a:pPr>
            <a:endParaRPr lang="en-US" sz="2000" dirty="0">
              <a:latin typeface="Arial" panose="020B0604020202020204" pitchFamily="34" charset="0"/>
              <a:cs typeface="Arial" panose="020B0604020202020204" pitchFamily="34" charset="0"/>
            </a:endParaRPr>
          </a:p>
          <a:p>
            <a:pPr lvl="1">
              <a:lnSpc>
                <a:spcPct val="110000"/>
              </a:lnSpc>
              <a:spcBef>
                <a:spcPts val="0"/>
              </a:spcBef>
              <a:spcAft>
                <a:spcPts val="600"/>
              </a:spcAft>
            </a:pPr>
            <a:r>
              <a:rPr lang="en-US" sz="2000" dirty="0">
                <a:latin typeface="Arial" panose="020B0604020202020204" pitchFamily="34" charset="0"/>
                <a:cs typeface="Arial" panose="020B0604020202020204" pitchFamily="34" charset="0"/>
              </a:rPr>
              <a:t>If your NICRA has expired you may use the 15% de minimis rate.</a:t>
            </a:r>
          </a:p>
        </p:txBody>
      </p:sp>
      <p:sp>
        <p:nvSpPr>
          <p:cNvPr id="5" name="Title 4">
            <a:extLst>
              <a:ext uri="{FF2B5EF4-FFF2-40B4-BE49-F238E27FC236}">
                <a16:creationId xmlns:a16="http://schemas.microsoft.com/office/drawing/2014/main" id="{2D439E62-8A89-4169-B27E-2A89A7E9D508}"/>
              </a:ext>
            </a:extLst>
          </p:cNvPr>
          <p:cNvSpPr>
            <a:spLocks noGrp="1"/>
          </p:cNvSpPr>
          <p:nvPr>
            <p:ph type="title"/>
          </p:nvPr>
        </p:nvSpPr>
        <p:spPr/>
        <p:txBody>
          <a:bodyPr/>
          <a:lstStyle/>
          <a:p>
            <a:r>
              <a:rPr lang="en-US" dirty="0"/>
              <a:t>Indirect Costs - NICRA</a:t>
            </a:r>
          </a:p>
        </p:txBody>
      </p:sp>
      <p:sp>
        <p:nvSpPr>
          <p:cNvPr id="3" name="Footer Placeholder 2">
            <a:extLst>
              <a:ext uri="{FF2B5EF4-FFF2-40B4-BE49-F238E27FC236}">
                <a16:creationId xmlns:a16="http://schemas.microsoft.com/office/drawing/2014/main" id="{CAAD8D10-C00D-4B5F-B03A-1F30B3B6DCCA}"/>
              </a:ext>
            </a:extLst>
          </p:cNvPr>
          <p:cNvSpPr>
            <a:spLocks noGrp="1"/>
          </p:cNvSpPr>
          <p:nvPr>
            <p:ph type="ftr" sz="quarter" idx="11"/>
          </p:nvPr>
        </p:nvSpPr>
        <p:spPr>
          <a:xfrm>
            <a:off x="4376351" y="6434070"/>
            <a:ext cx="2350681" cy="365125"/>
          </a:xfrm>
        </p:spPr>
        <p:txBody>
          <a:bodyPr/>
          <a:lstStyle/>
          <a:p>
            <a:r>
              <a:rPr lang="en-US" dirty="0"/>
              <a:t>NC Governor's Crime Commission</a:t>
            </a:r>
          </a:p>
        </p:txBody>
      </p:sp>
      <p:sp>
        <p:nvSpPr>
          <p:cNvPr id="9" name="Slide Number Placeholder 8">
            <a:extLst>
              <a:ext uri="{FF2B5EF4-FFF2-40B4-BE49-F238E27FC236}">
                <a16:creationId xmlns:a16="http://schemas.microsoft.com/office/drawing/2014/main" id="{26AF10D2-1758-4949-8A41-6FDCC1C5E8F1}"/>
              </a:ext>
            </a:extLst>
          </p:cNvPr>
          <p:cNvSpPr>
            <a:spLocks noGrp="1"/>
          </p:cNvSpPr>
          <p:nvPr>
            <p:ph type="sldNum" sz="quarter" idx="12"/>
          </p:nvPr>
        </p:nvSpPr>
        <p:spPr/>
        <p:txBody>
          <a:bodyPr/>
          <a:lstStyle/>
          <a:p>
            <a:fld id="{5217D969-FAF6-4667-9EED-A6C98B22320E}" type="slidenum">
              <a:rPr lang="en-US" smtClean="0"/>
              <a:t>31</a:t>
            </a:fld>
            <a:endParaRPr lang="en-US"/>
          </a:p>
        </p:txBody>
      </p:sp>
    </p:spTree>
    <p:extLst>
      <p:ext uri="{BB962C8B-B14F-4D97-AF65-F5344CB8AC3E}">
        <p14:creationId xmlns:p14="http://schemas.microsoft.com/office/powerpoint/2010/main" val="2100790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3C673B-B8D7-C309-FBE8-16D76E859251}"/>
              </a:ext>
            </a:extLst>
          </p:cNvPr>
          <p:cNvSpPr>
            <a:spLocks noGrp="1"/>
          </p:cNvSpPr>
          <p:nvPr>
            <p:ph idx="1"/>
          </p:nvPr>
        </p:nvSpPr>
        <p:spPr>
          <a:xfrm>
            <a:off x="1219200" y="1481328"/>
            <a:ext cx="7467600" cy="4525963"/>
          </a:xfrm>
        </p:spPr>
        <p:txBody>
          <a:bodyPr/>
          <a:lstStyle/>
          <a:p>
            <a:pPr>
              <a:spcBef>
                <a:spcPts val="0"/>
              </a:spcBef>
              <a:spcAft>
                <a:spcPts val="900"/>
              </a:spcAft>
            </a:pPr>
            <a:r>
              <a:rPr lang="en-US" dirty="0"/>
              <a:t>GCC Committees and staff responsible for application questions</a:t>
            </a:r>
          </a:p>
          <a:p>
            <a:pPr>
              <a:spcBef>
                <a:spcPts val="0"/>
              </a:spcBef>
              <a:spcAft>
                <a:spcPts val="900"/>
              </a:spcAft>
            </a:pPr>
            <a:r>
              <a:rPr lang="en-US" dirty="0"/>
              <a:t>Budget categories and the details required for each budget line</a:t>
            </a:r>
          </a:p>
          <a:p>
            <a:pPr>
              <a:spcBef>
                <a:spcPts val="0"/>
              </a:spcBef>
              <a:spcAft>
                <a:spcPts val="900"/>
              </a:spcAft>
            </a:pPr>
            <a:r>
              <a:rPr lang="en-US" dirty="0"/>
              <a:t>Match  -  </a:t>
            </a:r>
            <a:r>
              <a:rPr lang="en-US" sz="2000" dirty="0"/>
              <a:t>it may or may not be required by the funding source, so read the RFAs</a:t>
            </a:r>
          </a:p>
          <a:p>
            <a:pPr>
              <a:spcBef>
                <a:spcPts val="0"/>
              </a:spcBef>
              <a:spcAft>
                <a:spcPts val="900"/>
              </a:spcAft>
            </a:pPr>
            <a:r>
              <a:rPr lang="en-US" dirty="0"/>
              <a:t>Indirect Costs changes</a:t>
            </a:r>
          </a:p>
        </p:txBody>
      </p:sp>
      <p:sp>
        <p:nvSpPr>
          <p:cNvPr id="4" name="Footer Placeholder 3">
            <a:extLst>
              <a:ext uri="{FF2B5EF4-FFF2-40B4-BE49-F238E27FC236}">
                <a16:creationId xmlns:a16="http://schemas.microsoft.com/office/drawing/2014/main" id="{79178B89-3A2F-B326-43DD-9A0757F6278C}"/>
              </a:ext>
            </a:extLst>
          </p:cNvPr>
          <p:cNvSpPr>
            <a:spLocks noGrp="1"/>
          </p:cNvSpPr>
          <p:nvPr>
            <p:ph type="ftr" sz="quarter" idx="11"/>
          </p:nvPr>
        </p:nvSpPr>
        <p:spPr/>
        <p:txBody>
          <a:bodyPr/>
          <a:lstStyle/>
          <a:p>
            <a:r>
              <a:rPr lang="en-US"/>
              <a:t>NC Governor's Crime Commission</a:t>
            </a:r>
          </a:p>
        </p:txBody>
      </p:sp>
      <p:sp>
        <p:nvSpPr>
          <p:cNvPr id="5" name="Slide Number Placeholder 4">
            <a:extLst>
              <a:ext uri="{FF2B5EF4-FFF2-40B4-BE49-F238E27FC236}">
                <a16:creationId xmlns:a16="http://schemas.microsoft.com/office/drawing/2014/main" id="{E20589B8-2BC0-B7AC-BC4E-8C11AFDC44A2}"/>
              </a:ext>
            </a:extLst>
          </p:cNvPr>
          <p:cNvSpPr>
            <a:spLocks noGrp="1"/>
          </p:cNvSpPr>
          <p:nvPr>
            <p:ph type="sldNum" sz="quarter" idx="12"/>
          </p:nvPr>
        </p:nvSpPr>
        <p:spPr/>
        <p:txBody>
          <a:bodyPr/>
          <a:lstStyle/>
          <a:p>
            <a:fld id="{5217D969-FAF6-4667-9EED-A6C98B22320E}" type="slidenum">
              <a:rPr lang="en-US" smtClean="0"/>
              <a:t>32</a:t>
            </a:fld>
            <a:endParaRPr lang="en-US"/>
          </a:p>
        </p:txBody>
      </p:sp>
      <p:sp>
        <p:nvSpPr>
          <p:cNvPr id="6" name="Title 5">
            <a:extLst>
              <a:ext uri="{FF2B5EF4-FFF2-40B4-BE49-F238E27FC236}">
                <a16:creationId xmlns:a16="http://schemas.microsoft.com/office/drawing/2014/main" id="{0F556583-BCBD-8F3E-A1EA-DFD3D4CBDAA3}"/>
              </a:ext>
            </a:extLst>
          </p:cNvPr>
          <p:cNvSpPr>
            <a:spLocks noGrp="1"/>
          </p:cNvSpPr>
          <p:nvPr>
            <p:ph type="title"/>
          </p:nvPr>
        </p:nvSpPr>
        <p:spPr/>
        <p:txBody>
          <a:bodyPr/>
          <a:lstStyle/>
          <a:p>
            <a:r>
              <a:rPr lang="en-US" dirty="0"/>
              <a:t>We have reviewed…</a:t>
            </a:r>
          </a:p>
        </p:txBody>
      </p:sp>
    </p:spTree>
    <p:extLst>
      <p:ext uri="{BB962C8B-B14F-4D97-AF65-F5344CB8AC3E}">
        <p14:creationId xmlns:p14="http://schemas.microsoft.com/office/powerpoint/2010/main" val="4169743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060970"/>
            <a:ext cx="7772400" cy="1829761"/>
          </a:xfrm>
        </p:spPr>
        <p:txBody>
          <a:bodyPr>
            <a:normAutofit/>
          </a:bodyPr>
          <a:lstStyle/>
          <a:p>
            <a:pPr algn="ctr"/>
            <a:r>
              <a:rPr lang="en-US" dirty="0">
                <a:latin typeface="Arial" panose="020B0604020202020204" pitchFamily="34" charset="0"/>
              </a:rPr>
              <a:t>Thank you!</a:t>
            </a:r>
          </a:p>
        </p:txBody>
      </p:sp>
      <p:pic>
        <p:nvPicPr>
          <p:cNvPr id="9" name="Graphic 8" descr="Classroom">
            <a:extLst>
              <a:ext uri="{FF2B5EF4-FFF2-40B4-BE49-F238E27FC236}">
                <a16:creationId xmlns:a16="http://schemas.microsoft.com/office/drawing/2014/main" id="{A5F7DE11-D86B-4916-854F-6A602A8394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43300" y="3882150"/>
            <a:ext cx="2573960" cy="2573960"/>
          </a:xfrm>
          <a:prstGeom prst="rect">
            <a:avLst/>
          </a:prstGeom>
        </p:spPr>
      </p:pic>
      <p:sp>
        <p:nvSpPr>
          <p:cNvPr id="4" name="Footer Placeholder 3">
            <a:extLst>
              <a:ext uri="{FF2B5EF4-FFF2-40B4-BE49-F238E27FC236}">
                <a16:creationId xmlns:a16="http://schemas.microsoft.com/office/drawing/2014/main" id="{6B222C5A-FD6F-48DA-9EB9-CEF53C58D1BC}"/>
              </a:ext>
            </a:extLst>
          </p:cNvPr>
          <p:cNvSpPr>
            <a:spLocks noGrp="1"/>
          </p:cNvSpPr>
          <p:nvPr>
            <p:ph type="ftr" sz="quarter" idx="11"/>
          </p:nvPr>
        </p:nvSpPr>
        <p:spPr/>
        <p:txBody>
          <a:bodyPr/>
          <a:lstStyle/>
          <a:p>
            <a:r>
              <a:rPr lang="en-US"/>
              <a:t>NC Governor's Crime Commission</a:t>
            </a:r>
            <a:endParaRPr lang="en-US" dirty="0"/>
          </a:p>
        </p:txBody>
      </p:sp>
      <p:sp>
        <p:nvSpPr>
          <p:cNvPr id="8" name="Slide Number Placeholder 7">
            <a:extLst>
              <a:ext uri="{FF2B5EF4-FFF2-40B4-BE49-F238E27FC236}">
                <a16:creationId xmlns:a16="http://schemas.microsoft.com/office/drawing/2014/main" id="{C4FE49F4-F0C5-4CFA-B080-5927E6938AEF}"/>
              </a:ext>
            </a:extLst>
          </p:cNvPr>
          <p:cNvSpPr>
            <a:spLocks noGrp="1"/>
          </p:cNvSpPr>
          <p:nvPr>
            <p:ph type="sldNum" sz="quarter" idx="12"/>
          </p:nvPr>
        </p:nvSpPr>
        <p:spPr/>
        <p:txBody>
          <a:bodyPr/>
          <a:lstStyle/>
          <a:p>
            <a:fld id="{5217D969-FAF6-4667-9EED-A6C98B22320E}" type="slidenum">
              <a:rPr lang="en-US" smtClean="0"/>
              <a:t>33</a:t>
            </a:fld>
            <a:endParaRPr lang="en-US" dirty="0"/>
          </a:p>
        </p:txBody>
      </p:sp>
    </p:spTree>
    <p:extLst>
      <p:ext uri="{BB962C8B-B14F-4D97-AF65-F5344CB8AC3E}">
        <p14:creationId xmlns:p14="http://schemas.microsoft.com/office/powerpoint/2010/main" val="4085530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5E9928F-F47D-4C19-9B5F-23286D1CAD1A}"/>
              </a:ext>
            </a:extLst>
          </p:cNvPr>
          <p:cNvSpPr>
            <a:spLocks noGrp="1"/>
          </p:cNvSpPr>
          <p:nvPr>
            <p:ph type="ftr" sz="quarter" idx="11"/>
          </p:nvPr>
        </p:nvSpPr>
        <p:spPr>
          <a:xfrm>
            <a:off x="130968" y="6391467"/>
            <a:ext cx="2350681" cy="365125"/>
          </a:xfrm>
        </p:spPr>
        <p:txBody>
          <a:bodyPr/>
          <a:lstStyle/>
          <a:p>
            <a:r>
              <a:rPr lang="en-US" dirty="0"/>
              <a:t>NC Governor's Crime Commission</a:t>
            </a:r>
          </a:p>
        </p:txBody>
      </p:sp>
      <p:sp>
        <p:nvSpPr>
          <p:cNvPr id="10" name="TextBox 9">
            <a:extLst>
              <a:ext uri="{FF2B5EF4-FFF2-40B4-BE49-F238E27FC236}">
                <a16:creationId xmlns:a16="http://schemas.microsoft.com/office/drawing/2014/main" id="{9D894F89-F274-49CA-AF3F-B6EF6BAFF021}"/>
              </a:ext>
            </a:extLst>
          </p:cNvPr>
          <p:cNvSpPr txBox="1"/>
          <p:nvPr/>
        </p:nvSpPr>
        <p:spPr>
          <a:xfrm>
            <a:off x="228600" y="1378045"/>
            <a:ext cx="8116728" cy="646331"/>
          </a:xfrm>
          <a:prstGeom prst="rect">
            <a:avLst/>
          </a:prstGeom>
          <a:noFill/>
        </p:spPr>
        <p:txBody>
          <a:bodyPr wrap="square" rtlCol="0">
            <a:spAutoFit/>
          </a:bodyPr>
          <a:lstStyle/>
          <a:p>
            <a:r>
              <a:rPr lang="en-US" sz="3600" dirty="0">
                <a:solidFill>
                  <a:schemeClr val="tx1"/>
                </a:solidFill>
                <a:latin typeface="+mn-lt"/>
                <a:ea typeface="+mn-ea"/>
                <a:cs typeface="+mn-cs"/>
              </a:rPr>
              <a:t>Federal Requirements</a:t>
            </a:r>
            <a:endParaRPr lang="en-US" sz="3600" b="1" dirty="0"/>
          </a:p>
        </p:txBody>
      </p:sp>
      <p:sp>
        <p:nvSpPr>
          <p:cNvPr id="7" name="Content Placeholder 7">
            <a:extLst>
              <a:ext uri="{FF2B5EF4-FFF2-40B4-BE49-F238E27FC236}">
                <a16:creationId xmlns:a16="http://schemas.microsoft.com/office/drawing/2014/main" id="{FDFF8EAC-7686-4574-9586-6BC823DD1057}"/>
              </a:ext>
            </a:extLst>
          </p:cNvPr>
          <p:cNvSpPr txBox="1">
            <a:spLocks/>
          </p:cNvSpPr>
          <p:nvPr/>
        </p:nvSpPr>
        <p:spPr>
          <a:xfrm>
            <a:off x="713424" y="3099073"/>
            <a:ext cx="7391400" cy="1143000"/>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endParaRPr lang="en-US" dirty="0"/>
          </a:p>
          <a:p>
            <a:pPr marL="109728"/>
            <a:endParaRPr lang="en-US" dirty="0"/>
          </a:p>
        </p:txBody>
      </p:sp>
      <p:sp>
        <p:nvSpPr>
          <p:cNvPr id="2" name="Slide Number Placeholder 1">
            <a:extLst>
              <a:ext uri="{FF2B5EF4-FFF2-40B4-BE49-F238E27FC236}">
                <a16:creationId xmlns:a16="http://schemas.microsoft.com/office/drawing/2014/main" id="{52A6BBE2-7CF9-48EA-AACD-D8C3F21A8D3D}"/>
              </a:ext>
            </a:extLst>
          </p:cNvPr>
          <p:cNvSpPr>
            <a:spLocks noGrp="1"/>
          </p:cNvSpPr>
          <p:nvPr>
            <p:ph type="sldNum" sz="quarter" idx="12"/>
          </p:nvPr>
        </p:nvSpPr>
        <p:spPr/>
        <p:txBody>
          <a:bodyPr/>
          <a:lstStyle/>
          <a:p>
            <a:fld id="{5217D969-FAF6-4667-9EED-A6C98B22320E}" type="slidenum">
              <a:rPr lang="en-US" smtClean="0"/>
              <a:pPr/>
              <a:t>4</a:t>
            </a:fld>
            <a:endParaRPr lang="en-US" dirty="0"/>
          </a:p>
        </p:txBody>
      </p:sp>
      <p:sp>
        <p:nvSpPr>
          <p:cNvPr id="9" name="TextBox 8">
            <a:extLst>
              <a:ext uri="{FF2B5EF4-FFF2-40B4-BE49-F238E27FC236}">
                <a16:creationId xmlns:a16="http://schemas.microsoft.com/office/drawing/2014/main" id="{44F9E8AD-D8F2-6676-717C-71A4E7BB6312}"/>
              </a:ext>
            </a:extLst>
          </p:cNvPr>
          <p:cNvSpPr txBox="1"/>
          <p:nvPr/>
        </p:nvSpPr>
        <p:spPr>
          <a:xfrm>
            <a:off x="1306308" y="2541867"/>
            <a:ext cx="7391400" cy="3416320"/>
          </a:xfrm>
          <a:prstGeom prst="rect">
            <a:avLst/>
          </a:prstGeom>
          <a:noFill/>
        </p:spPr>
        <p:txBody>
          <a:bodyPr wrap="square" rtlCol="0">
            <a:spAutoFit/>
          </a:bodyPr>
          <a:lstStyle/>
          <a:p>
            <a:pPr marL="854075" indent="-571500">
              <a:buFont typeface="Arial" panose="020B0604020202020204" pitchFamily="34" charset="0"/>
              <a:buChar char="•"/>
            </a:pPr>
            <a:r>
              <a:rPr lang="en-US" sz="3600" dirty="0">
                <a:solidFill>
                  <a:srgbClr val="C00000"/>
                </a:solidFill>
              </a:rPr>
              <a:t>Obtain UEI number</a:t>
            </a:r>
          </a:p>
          <a:p>
            <a:pPr marL="1768475" lvl="2" indent="-571500">
              <a:buFont typeface="Arial" panose="020B0604020202020204" pitchFamily="34" charset="0"/>
              <a:buChar char="•"/>
            </a:pPr>
            <a:r>
              <a:rPr lang="en-US" dirty="0">
                <a:latin typeface="Calibri" panose="020F0502020204030204" pitchFamily="34" charset="0"/>
              </a:rPr>
              <a:t>former DUNS number is no longer used</a:t>
            </a:r>
          </a:p>
          <a:p>
            <a:pPr marL="854075" indent="-571500">
              <a:buFont typeface="Arial" panose="020B0604020202020204" pitchFamily="34" charset="0"/>
              <a:buChar char="•"/>
            </a:pPr>
            <a:r>
              <a:rPr lang="en-US" sz="3600" dirty="0">
                <a:solidFill>
                  <a:srgbClr val="C00000"/>
                </a:solidFill>
              </a:rPr>
              <a:t>Log into SAM.GOV</a:t>
            </a:r>
          </a:p>
          <a:p>
            <a:pPr marL="854075" indent="-571500">
              <a:buFont typeface="Arial" panose="020B0604020202020204" pitchFamily="34" charset="0"/>
              <a:buChar char="•"/>
            </a:pPr>
            <a:r>
              <a:rPr lang="en-US" sz="3600" dirty="0">
                <a:solidFill>
                  <a:srgbClr val="C00000"/>
                </a:solidFill>
                <a:latin typeface="+mn-lt"/>
                <a:ea typeface="+mn-ea"/>
                <a:cs typeface="+mn-cs"/>
              </a:rPr>
              <a:t>NEW USERS</a:t>
            </a:r>
          </a:p>
          <a:p>
            <a:pPr marL="1768475" lvl="2" indent="-57150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New entities can get their UEI at SAM.gov and, if required, complete an entity registration. </a:t>
            </a:r>
            <a:r>
              <a:rPr lang="en-US" sz="1800" dirty="0">
                <a:solidFill>
                  <a:srgbClr val="0000FF"/>
                </a:solidFill>
                <a:effectLst/>
                <a:latin typeface="Calibri" panose="020F0502020204030204" pitchFamily="34" charset="0"/>
                <a:ea typeface="Times New Roman" panose="02020603050405020304" pitchFamily="18" charset="0"/>
              </a:rPr>
              <a:t>https://sam.gov/content/duns-uei</a:t>
            </a:r>
            <a:endParaRPr lang="en-US" sz="3600" dirty="0">
              <a:solidFill>
                <a:srgbClr val="C00000"/>
              </a:solidFill>
              <a:latin typeface="+mn-lt"/>
              <a:ea typeface="+mn-ea"/>
              <a:cs typeface="+mn-cs"/>
            </a:endParaRPr>
          </a:p>
          <a:p>
            <a:pPr marL="854075" indent="-571500">
              <a:buFont typeface="Arial" panose="020B0604020202020204" pitchFamily="34" charset="0"/>
              <a:buChar char="•"/>
            </a:pPr>
            <a:endParaRPr lang="en-US" sz="3600" b="1" dirty="0">
              <a:solidFill>
                <a:srgbClr val="C00000"/>
              </a:solidFill>
            </a:endParaRPr>
          </a:p>
        </p:txBody>
      </p:sp>
    </p:spTree>
    <p:extLst>
      <p:ext uri="{BB962C8B-B14F-4D97-AF65-F5344CB8AC3E}">
        <p14:creationId xmlns:p14="http://schemas.microsoft.com/office/powerpoint/2010/main" val="319670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5E9928F-F47D-4C19-9B5F-23286D1CAD1A}"/>
              </a:ext>
            </a:extLst>
          </p:cNvPr>
          <p:cNvSpPr>
            <a:spLocks noGrp="1"/>
          </p:cNvSpPr>
          <p:nvPr>
            <p:ph type="ftr" sz="quarter" idx="11"/>
          </p:nvPr>
        </p:nvSpPr>
        <p:spPr>
          <a:xfrm>
            <a:off x="130968" y="6391467"/>
            <a:ext cx="2350681" cy="365125"/>
          </a:xfrm>
        </p:spPr>
        <p:txBody>
          <a:bodyPr/>
          <a:lstStyle/>
          <a:p>
            <a:r>
              <a:rPr lang="en-US" dirty="0"/>
              <a:t>NC Governor's Crime Commission</a:t>
            </a:r>
          </a:p>
        </p:txBody>
      </p:sp>
      <p:sp>
        <p:nvSpPr>
          <p:cNvPr id="10" name="TextBox 9">
            <a:extLst>
              <a:ext uri="{FF2B5EF4-FFF2-40B4-BE49-F238E27FC236}">
                <a16:creationId xmlns:a16="http://schemas.microsoft.com/office/drawing/2014/main" id="{9D894F89-F274-49CA-AF3F-B6EF6BAFF021}"/>
              </a:ext>
            </a:extLst>
          </p:cNvPr>
          <p:cNvSpPr txBox="1"/>
          <p:nvPr/>
        </p:nvSpPr>
        <p:spPr>
          <a:xfrm>
            <a:off x="228600" y="1296760"/>
            <a:ext cx="8116728" cy="1200329"/>
          </a:xfrm>
          <a:prstGeom prst="rect">
            <a:avLst/>
          </a:prstGeom>
          <a:noFill/>
        </p:spPr>
        <p:txBody>
          <a:bodyPr wrap="square" rtlCol="0">
            <a:spAutoFit/>
          </a:bodyPr>
          <a:lstStyle/>
          <a:p>
            <a:r>
              <a:rPr lang="en-US" sz="3600" dirty="0">
                <a:solidFill>
                  <a:schemeClr val="tx1"/>
                </a:solidFill>
                <a:latin typeface="+mn-lt"/>
                <a:ea typeface="+mn-ea"/>
                <a:cs typeface="+mn-cs"/>
              </a:rPr>
              <a:t>Request </a:t>
            </a:r>
            <a:r>
              <a:rPr lang="en-US" sz="3600" dirty="0"/>
              <a:t>Access to </a:t>
            </a:r>
            <a:r>
              <a:rPr lang="en-US" sz="3600" dirty="0">
                <a:solidFill>
                  <a:srgbClr val="C00000"/>
                </a:solidFill>
                <a:latin typeface="+mn-lt"/>
                <a:ea typeface="+mn-ea"/>
                <a:cs typeface="+mn-cs"/>
              </a:rPr>
              <a:t>EBS</a:t>
            </a:r>
            <a:r>
              <a:rPr lang="en-US" sz="3600" dirty="0">
                <a:solidFill>
                  <a:schemeClr val="tx1"/>
                </a:solidFill>
                <a:latin typeface="+mn-lt"/>
                <a:ea typeface="+mn-ea"/>
                <a:cs typeface="+mn-cs"/>
              </a:rPr>
              <a:t> – GCC’s new grant management system – </a:t>
            </a:r>
            <a:r>
              <a:rPr lang="en-US" sz="3600" dirty="0">
                <a:solidFill>
                  <a:srgbClr val="C00000"/>
                </a:solidFill>
                <a:latin typeface="+mn-lt"/>
                <a:ea typeface="+mn-ea"/>
                <a:cs typeface="+mn-cs"/>
              </a:rPr>
              <a:t>www.ebs.nc.gov</a:t>
            </a:r>
            <a:endParaRPr lang="en-US" sz="3600" b="1" dirty="0">
              <a:solidFill>
                <a:srgbClr val="C00000"/>
              </a:solidFill>
            </a:endParaRPr>
          </a:p>
        </p:txBody>
      </p:sp>
      <p:sp>
        <p:nvSpPr>
          <p:cNvPr id="7" name="Content Placeholder 7">
            <a:extLst>
              <a:ext uri="{FF2B5EF4-FFF2-40B4-BE49-F238E27FC236}">
                <a16:creationId xmlns:a16="http://schemas.microsoft.com/office/drawing/2014/main" id="{FDFF8EAC-7686-4574-9586-6BC823DD1057}"/>
              </a:ext>
            </a:extLst>
          </p:cNvPr>
          <p:cNvSpPr txBox="1">
            <a:spLocks/>
          </p:cNvSpPr>
          <p:nvPr/>
        </p:nvSpPr>
        <p:spPr>
          <a:xfrm>
            <a:off x="713424" y="3099073"/>
            <a:ext cx="7391400" cy="1143000"/>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endParaRPr lang="en-US" dirty="0"/>
          </a:p>
          <a:p>
            <a:pPr marL="109728"/>
            <a:endParaRPr lang="en-US" dirty="0"/>
          </a:p>
        </p:txBody>
      </p:sp>
      <p:sp>
        <p:nvSpPr>
          <p:cNvPr id="2" name="Slide Number Placeholder 1">
            <a:extLst>
              <a:ext uri="{FF2B5EF4-FFF2-40B4-BE49-F238E27FC236}">
                <a16:creationId xmlns:a16="http://schemas.microsoft.com/office/drawing/2014/main" id="{52A6BBE2-7CF9-48EA-AACD-D8C3F21A8D3D}"/>
              </a:ext>
            </a:extLst>
          </p:cNvPr>
          <p:cNvSpPr>
            <a:spLocks noGrp="1"/>
          </p:cNvSpPr>
          <p:nvPr>
            <p:ph type="sldNum" sz="quarter" idx="12"/>
          </p:nvPr>
        </p:nvSpPr>
        <p:spPr/>
        <p:txBody>
          <a:bodyPr/>
          <a:lstStyle/>
          <a:p>
            <a:fld id="{5217D969-FAF6-4667-9EED-A6C98B22320E}" type="slidenum">
              <a:rPr lang="en-US" smtClean="0"/>
              <a:pPr/>
              <a:t>5</a:t>
            </a:fld>
            <a:endParaRPr lang="en-US" dirty="0"/>
          </a:p>
        </p:txBody>
      </p:sp>
      <p:sp>
        <p:nvSpPr>
          <p:cNvPr id="11" name="TextBox 10">
            <a:extLst>
              <a:ext uri="{FF2B5EF4-FFF2-40B4-BE49-F238E27FC236}">
                <a16:creationId xmlns:a16="http://schemas.microsoft.com/office/drawing/2014/main" id="{D1F62ED1-361E-C0A5-DF17-43A887FC8B66}"/>
              </a:ext>
            </a:extLst>
          </p:cNvPr>
          <p:cNvSpPr txBox="1"/>
          <p:nvPr/>
        </p:nvSpPr>
        <p:spPr>
          <a:xfrm>
            <a:off x="114300" y="2452469"/>
            <a:ext cx="8915400" cy="4647426"/>
          </a:xfrm>
          <a:prstGeom prst="rect">
            <a:avLst/>
          </a:prstGeom>
          <a:noFill/>
        </p:spPr>
        <p:txBody>
          <a:bodyPr wrap="square" rtlCol="0">
            <a:spAutoFit/>
          </a:bodyPr>
          <a:lstStyle/>
          <a:p>
            <a:pPr marL="854075" indent="-571500">
              <a:buFont typeface="Arial" panose="020B0604020202020204" pitchFamily="34" charset="0"/>
              <a:buChar char="•"/>
            </a:pPr>
            <a:r>
              <a:rPr lang="en-US" sz="3600" dirty="0">
                <a:solidFill>
                  <a:srgbClr val="C00000"/>
                </a:solidFill>
              </a:rPr>
              <a:t>All applications MUST be submitted in EBS</a:t>
            </a:r>
          </a:p>
          <a:p>
            <a:pPr marL="854075" indent="-571500">
              <a:buFont typeface="Arial" panose="020B0604020202020204" pitchFamily="34" charset="0"/>
              <a:buChar char="•"/>
            </a:pPr>
            <a:r>
              <a:rPr lang="en-US" sz="3600" dirty="0">
                <a:solidFill>
                  <a:srgbClr val="C00000"/>
                </a:solidFill>
              </a:rPr>
              <a:t>Users MUST obtain an NCID</a:t>
            </a:r>
          </a:p>
          <a:p>
            <a:pPr marL="1311275" lvl="1" indent="-571500">
              <a:buFont typeface="Arial" panose="020B0604020202020204" pitchFamily="34" charset="0"/>
              <a:buChar char="•"/>
            </a:pPr>
            <a:r>
              <a:rPr lang="en-US" sz="3600" dirty="0">
                <a:solidFill>
                  <a:srgbClr val="C00000"/>
                </a:solidFill>
              </a:rPr>
              <a:t>MYNCID.GOV </a:t>
            </a:r>
            <a:r>
              <a:rPr lang="en-US" sz="2000" dirty="0">
                <a:solidFill>
                  <a:srgbClr val="C00000"/>
                </a:solidFill>
              </a:rPr>
              <a:t>(individuals)</a:t>
            </a:r>
          </a:p>
          <a:p>
            <a:pPr marL="1311275" lvl="1" indent="-571500">
              <a:buFont typeface="Arial" panose="020B0604020202020204" pitchFamily="34" charset="0"/>
              <a:buChar char="•"/>
            </a:pPr>
            <a:r>
              <a:rPr lang="en-US" sz="3600" dirty="0">
                <a:solidFill>
                  <a:srgbClr val="C00000"/>
                </a:solidFill>
              </a:rPr>
              <a:t>NCID.GOV </a:t>
            </a:r>
            <a:r>
              <a:rPr lang="en-US" sz="2000" dirty="0">
                <a:solidFill>
                  <a:srgbClr val="C00000"/>
                </a:solidFill>
              </a:rPr>
              <a:t>(state government employees)</a:t>
            </a:r>
          </a:p>
          <a:p>
            <a:pPr marL="854075" lvl="1" indent="-571500">
              <a:buFont typeface="Arial" panose="020B0604020202020204" pitchFamily="34" charset="0"/>
              <a:buChar char="•"/>
            </a:pPr>
            <a:r>
              <a:rPr lang="en-US" sz="3600" dirty="0">
                <a:solidFill>
                  <a:srgbClr val="C00000"/>
                </a:solidFill>
              </a:rPr>
              <a:t>Once you obtain an NCID, complete the EBS Access form </a:t>
            </a:r>
            <a:r>
              <a:rPr lang="en-US" sz="2000" dirty="0">
                <a:solidFill>
                  <a:schemeClr val="tx1">
                    <a:lumMod val="75000"/>
                  </a:schemeClr>
                </a:solidFill>
                <a:hlinkClick r:id="rId3"/>
              </a:rPr>
              <a:t>https://www.ebs.nc.gov/sap/crmaccess/</a:t>
            </a:r>
            <a:endParaRPr lang="en-US" sz="2000" dirty="0">
              <a:solidFill>
                <a:schemeClr val="tx1">
                  <a:lumMod val="75000"/>
                </a:schemeClr>
              </a:solidFill>
            </a:endParaRPr>
          </a:p>
          <a:p>
            <a:pPr marL="282575" lvl="1"/>
            <a:endParaRPr lang="en-US" sz="2000" dirty="0">
              <a:solidFill>
                <a:srgbClr val="C00000"/>
              </a:solidFill>
            </a:endParaRPr>
          </a:p>
          <a:p>
            <a:pPr marL="282575" lvl="1" algn="ctr"/>
            <a:r>
              <a:rPr lang="en-US" sz="2000" dirty="0">
                <a:solidFill>
                  <a:srgbClr val="C00000"/>
                </a:solidFill>
              </a:rPr>
              <a:t>This will be explained in more detail in the EBS presentation later today.</a:t>
            </a:r>
          </a:p>
          <a:p>
            <a:pPr marL="854075" lvl="1" indent="-571500">
              <a:buFont typeface="Arial" panose="020B0604020202020204" pitchFamily="34" charset="0"/>
              <a:buChar char="•"/>
            </a:pPr>
            <a:endParaRPr lang="en-US" sz="2000" dirty="0">
              <a:solidFill>
                <a:schemeClr val="tx1">
                  <a:lumMod val="75000"/>
                </a:schemeClr>
              </a:solidFill>
            </a:endParaRPr>
          </a:p>
          <a:p>
            <a:pPr marL="0" lvl="1"/>
            <a:endParaRPr lang="en-US" sz="2000" dirty="0">
              <a:solidFill>
                <a:srgbClr val="C00000"/>
              </a:solidFill>
            </a:endParaRPr>
          </a:p>
        </p:txBody>
      </p:sp>
    </p:spTree>
    <p:extLst>
      <p:ext uri="{BB962C8B-B14F-4D97-AF65-F5344CB8AC3E}">
        <p14:creationId xmlns:p14="http://schemas.microsoft.com/office/powerpoint/2010/main" val="41264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63" y="2427514"/>
            <a:ext cx="9143999" cy="3969544"/>
          </a:xfrm>
        </p:spPr>
        <p:txBody>
          <a:bodyPr>
            <a:normAutofit/>
          </a:bodyPr>
          <a:lstStyle/>
          <a:p>
            <a:pPr algn="ctr">
              <a:spcAft>
                <a:spcPts val="3000"/>
              </a:spcAft>
            </a:pPr>
            <a:r>
              <a:rPr lang="en-US" dirty="0">
                <a:solidFill>
                  <a:srgbClr val="FFC000"/>
                </a:solidFill>
                <a:latin typeface="Arial" panose="020B0604020202020204" pitchFamily="34" charset="0"/>
              </a:rPr>
              <a:t>GCC Project Budget</a:t>
            </a:r>
            <a:br>
              <a:rPr lang="en-US" dirty="0">
                <a:latin typeface="Arial" panose="020B0604020202020204" pitchFamily="34" charset="0"/>
              </a:rPr>
            </a:br>
            <a:br>
              <a:rPr lang="en-US" sz="1600" dirty="0">
                <a:latin typeface="Arial" panose="020B0604020202020204" pitchFamily="34" charset="0"/>
              </a:rPr>
            </a:br>
            <a:r>
              <a:rPr lang="en-US" sz="3600" dirty="0">
                <a:latin typeface="Arial" panose="020B0604020202020204" pitchFamily="34" charset="0"/>
              </a:rPr>
              <a:t>Budget Categories</a:t>
            </a:r>
            <a:br>
              <a:rPr lang="en-US" sz="3600" dirty="0">
                <a:latin typeface="Arial" panose="020B0604020202020204" pitchFamily="34" charset="0"/>
              </a:rPr>
            </a:br>
            <a:r>
              <a:rPr lang="en-US" sz="3600" dirty="0">
                <a:latin typeface="Arial" panose="020B0604020202020204" pitchFamily="34" charset="0"/>
              </a:rPr>
              <a:t>&amp;</a:t>
            </a:r>
            <a:br>
              <a:rPr lang="en-US" sz="3600" dirty="0">
                <a:latin typeface="Arial" panose="020B0604020202020204" pitchFamily="34" charset="0"/>
              </a:rPr>
            </a:br>
            <a:r>
              <a:rPr lang="en-US" sz="3600" dirty="0">
                <a:latin typeface="Arial" panose="020B0604020202020204" pitchFamily="34" charset="0"/>
              </a:rPr>
              <a:t>Allowable Expenses</a:t>
            </a:r>
            <a:br>
              <a:rPr lang="en-US" dirty="0">
                <a:latin typeface="Arial" panose="020B0604020202020204" pitchFamily="34" charset="0"/>
              </a:rPr>
            </a:br>
            <a:r>
              <a:rPr lang="en-US" dirty="0">
                <a:latin typeface="Arial" panose="020B0604020202020204" pitchFamily="34" charset="0"/>
              </a:rPr>
              <a:t> </a:t>
            </a:r>
          </a:p>
        </p:txBody>
      </p:sp>
      <p:sp>
        <p:nvSpPr>
          <p:cNvPr id="7" name="Title 1">
            <a:extLst>
              <a:ext uri="{FF2B5EF4-FFF2-40B4-BE49-F238E27FC236}">
                <a16:creationId xmlns:a16="http://schemas.microsoft.com/office/drawing/2014/main" id="{F2FB3011-DA37-4F77-AE4F-E377F0F10C1A}"/>
              </a:ext>
            </a:extLst>
          </p:cNvPr>
          <p:cNvSpPr txBox="1">
            <a:spLocks/>
          </p:cNvSpPr>
          <p:nvPr/>
        </p:nvSpPr>
        <p:spPr>
          <a:xfrm>
            <a:off x="672737" y="3401784"/>
            <a:ext cx="7772400" cy="1829761"/>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bg1"/>
                </a:solidFill>
                <a:effectLst>
                  <a:outerShdw blurRad="31750" dist="25400" dir="5400000" algn="tl" rotWithShape="0">
                    <a:srgbClr val="000000">
                      <a:alpha val="25000"/>
                    </a:srgbClr>
                  </a:outerShdw>
                </a:effectLst>
                <a:latin typeface="+mj-lt"/>
                <a:ea typeface="+mj-ea"/>
                <a:cs typeface="Arial" pitchFamily="34" charset="0"/>
              </a:defRPr>
            </a:lvl1pPr>
            <a:extLst/>
          </a:lstStyle>
          <a:p>
            <a:pPr algn="ctr"/>
            <a:endParaRPr lang="en-US" b="0" dirty="0">
              <a:latin typeface="Arial" panose="020B0604020202020204" pitchFamily="34" charset="0"/>
            </a:endParaRPr>
          </a:p>
        </p:txBody>
      </p:sp>
      <p:sp>
        <p:nvSpPr>
          <p:cNvPr id="10" name="TextBox 9">
            <a:extLst>
              <a:ext uri="{FF2B5EF4-FFF2-40B4-BE49-F238E27FC236}">
                <a16:creationId xmlns:a16="http://schemas.microsoft.com/office/drawing/2014/main" id="{1C7D3FFB-1417-46FE-A195-552CEE1C27D1}"/>
              </a:ext>
            </a:extLst>
          </p:cNvPr>
          <p:cNvSpPr txBox="1"/>
          <p:nvPr/>
        </p:nvSpPr>
        <p:spPr>
          <a:xfrm>
            <a:off x="707232" y="1441789"/>
            <a:ext cx="7010400" cy="369332"/>
          </a:xfrm>
          <a:prstGeom prst="rect">
            <a:avLst/>
          </a:prstGeom>
          <a:noFill/>
        </p:spPr>
        <p:txBody>
          <a:bodyPr wrap="square" rtlCol="0">
            <a:spAutoFit/>
          </a:bodyPr>
          <a:lstStyle/>
          <a:p>
            <a:r>
              <a:rPr lang="en-US" dirty="0">
                <a:solidFill>
                  <a:schemeClr val="bg1"/>
                </a:solidFill>
                <a:latin typeface="Arial" panose="020B0604020202020204" pitchFamily="34" charset="0"/>
              </a:rPr>
              <a:t>Governor’s Crime Commission - Grant Writing Workshop</a:t>
            </a:r>
            <a:endParaRPr lang="en-US" dirty="0">
              <a:solidFill>
                <a:schemeClr val="bg1"/>
              </a:solidFill>
            </a:endParaRPr>
          </a:p>
        </p:txBody>
      </p:sp>
      <p:sp>
        <p:nvSpPr>
          <p:cNvPr id="11" name="Slide Number Placeholder 10">
            <a:extLst>
              <a:ext uri="{FF2B5EF4-FFF2-40B4-BE49-F238E27FC236}">
                <a16:creationId xmlns:a16="http://schemas.microsoft.com/office/drawing/2014/main" id="{F6B2A7E5-4063-42F7-B877-273499BCBFBF}"/>
              </a:ext>
            </a:extLst>
          </p:cNvPr>
          <p:cNvSpPr>
            <a:spLocks noGrp="1"/>
          </p:cNvSpPr>
          <p:nvPr>
            <p:ph type="sldNum" sz="quarter" idx="12"/>
          </p:nvPr>
        </p:nvSpPr>
        <p:spPr/>
        <p:txBody>
          <a:bodyPr/>
          <a:lstStyle/>
          <a:p>
            <a:fld id="{5217D969-FAF6-4667-9EED-A6C98B22320E}" type="slidenum">
              <a:rPr lang="en-US" smtClean="0"/>
              <a:t>6</a:t>
            </a:fld>
            <a:endParaRPr lang="en-US" dirty="0"/>
          </a:p>
        </p:txBody>
      </p:sp>
    </p:spTree>
    <p:extLst>
      <p:ext uri="{BB962C8B-B14F-4D97-AF65-F5344CB8AC3E}">
        <p14:creationId xmlns:p14="http://schemas.microsoft.com/office/powerpoint/2010/main" val="383105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249B99A-83D4-41A3-9668-26663D340E69}"/>
              </a:ext>
            </a:extLst>
          </p:cNvPr>
          <p:cNvSpPr/>
          <p:nvPr/>
        </p:nvSpPr>
        <p:spPr>
          <a:xfrm>
            <a:off x="8854" y="1137693"/>
            <a:ext cx="483029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All Budget Lines:</a:t>
            </a:r>
          </a:p>
        </p:txBody>
      </p:sp>
      <p:sp>
        <p:nvSpPr>
          <p:cNvPr id="13" name="TextBox 12">
            <a:extLst>
              <a:ext uri="{FF2B5EF4-FFF2-40B4-BE49-F238E27FC236}">
                <a16:creationId xmlns:a16="http://schemas.microsoft.com/office/drawing/2014/main" id="{16818275-2479-4AC8-B895-74950FAC6D7D}"/>
              </a:ext>
            </a:extLst>
          </p:cNvPr>
          <p:cNvSpPr txBox="1"/>
          <p:nvPr/>
        </p:nvSpPr>
        <p:spPr>
          <a:xfrm>
            <a:off x="4343400" y="2286000"/>
            <a:ext cx="4423625" cy="3801041"/>
          </a:xfrm>
          <a:prstGeom prst="rect">
            <a:avLst/>
          </a:prstGeom>
          <a:noFill/>
        </p:spPr>
        <p:txBody>
          <a:bodyPr wrap="square" rtlCol="0">
            <a:spAutoFit/>
          </a:bodyPr>
          <a:lstStyle/>
          <a:p>
            <a:pPr marL="115888">
              <a:spcAft>
                <a:spcPts val="600"/>
              </a:spcAft>
            </a:pPr>
            <a:r>
              <a:rPr lang="en-US" dirty="0"/>
              <a:t>All budget lines must be described in the narrative, including</a:t>
            </a:r>
          </a:p>
          <a:p>
            <a:pPr marL="630238" indent="-346075">
              <a:spcAft>
                <a:spcPts val="600"/>
              </a:spcAft>
            </a:pPr>
            <a:r>
              <a:rPr lang="en-US" dirty="0"/>
              <a:t>	1.	name of the item or position</a:t>
            </a:r>
          </a:p>
          <a:p>
            <a:pPr marL="630238" indent="-346075">
              <a:spcAft>
                <a:spcPts val="600"/>
              </a:spcAft>
            </a:pPr>
            <a:r>
              <a:rPr lang="en-US" dirty="0"/>
              <a:t>	2.	a general description about how 	the item or position will support 	the project</a:t>
            </a:r>
          </a:p>
          <a:p>
            <a:pPr marL="630238" indent="-346075">
              <a:spcAft>
                <a:spcPts val="600"/>
              </a:spcAft>
            </a:pPr>
            <a:r>
              <a:rPr lang="en-US" dirty="0"/>
              <a:t>	3.	and the percent of time or value 	that is charged to the project.</a:t>
            </a:r>
          </a:p>
          <a:p>
            <a:pPr marL="630238" indent="-346075">
              <a:spcAft>
                <a:spcPts val="600"/>
              </a:spcAft>
            </a:pPr>
            <a:endParaRPr lang="en-US" dirty="0"/>
          </a:p>
          <a:p>
            <a:pPr marL="630238" indent="-346075">
              <a:spcAft>
                <a:spcPts val="600"/>
              </a:spcAft>
            </a:pPr>
            <a:r>
              <a:rPr lang="en-US" dirty="0">
                <a:solidFill>
                  <a:srgbClr val="C00000"/>
                </a:solidFill>
              </a:rPr>
              <a:t>Ex. “Victim advocate #1 will dedicate 50% of their FTE hours to serving this project by…..”</a:t>
            </a:r>
          </a:p>
        </p:txBody>
      </p:sp>
      <p:sp>
        <p:nvSpPr>
          <p:cNvPr id="22" name="Footer Placeholder 4">
            <a:extLst>
              <a:ext uri="{FF2B5EF4-FFF2-40B4-BE49-F238E27FC236}">
                <a16:creationId xmlns:a16="http://schemas.microsoft.com/office/drawing/2014/main" id="{8EB69E13-6B6E-4E39-834B-F2319A42B8D4}"/>
              </a:ext>
            </a:extLst>
          </p:cNvPr>
          <p:cNvSpPr>
            <a:spLocks noGrp="1"/>
          </p:cNvSpPr>
          <p:nvPr>
            <p:ph type="ftr" sz="quarter" idx="11"/>
          </p:nvPr>
        </p:nvSpPr>
        <p:spPr>
          <a:xfrm>
            <a:off x="130968" y="6417593"/>
            <a:ext cx="2350681" cy="365125"/>
          </a:xfrm>
        </p:spPr>
        <p:txBody>
          <a:bodyPr/>
          <a:lstStyle/>
          <a:p>
            <a:r>
              <a:rPr lang="en-US" dirty="0"/>
              <a:t>NC Governor's Crime Commission</a:t>
            </a:r>
          </a:p>
        </p:txBody>
      </p:sp>
      <p:sp>
        <p:nvSpPr>
          <p:cNvPr id="2" name="Slide Number Placeholder 1">
            <a:extLst>
              <a:ext uri="{FF2B5EF4-FFF2-40B4-BE49-F238E27FC236}">
                <a16:creationId xmlns:a16="http://schemas.microsoft.com/office/drawing/2014/main" id="{EFED33FE-ADD0-4EE3-BA44-57061B40F361}"/>
              </a:ext>
            </a:extLst>
          </p:cNvPr>
          <p:cNvSpPr>
            <a:spLocks noGrp="1"/>
          </p:cNvSpPr>
          <p:nvPr>
            <p:ph type="sldNum" sz="quarter" idx="12"/>
          </p:nvPr>
        </p:nvSpPr>
        <p:spPr/>
        <p:txBody>
          <a:bodyPr/>
          <a:lstStyle/>
          <a:p>
            <a:fld id="{5217D969-FAF6-4667-9EED-A6C98B22320E}" type="slidenum">
              <a:rPr lang="en-US" smtClean="0"/>
              <a:pPr/>
              <a:t>7</a:t>
            </a:fld>
            <a:endParaRPr lang="en-US" dirty="0"/>
          </a:p>
        </p:txBody>
      </p:sp>
      <p:pic>
        <p:nvPicPr>
          <p:cNvPr id="4" name="Picture 3" descr="Calculator keypad">
            <a:extLst>
              <a:ext uri="{FF2B5EF4-FFF2-40B4-BE49-F238E27FC236}">
                <a16:creationId xmlns:a16="http://schemas.microsoft.com/office/drawing/2014/main" id="{A714C3E1-BBEE-E740-291C-225255819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00438">
            <a:off x="444545" y="3736530"/>
            <a:ext cx="3233950" cy="2031325"/>
          </a:xfrm>
          <a:prstGeom prst="rect">
            <a:avLst/>
          </a:prstGeom>
        </p:spPr>
      </p:pic>
    </p:spTree>
    <p:extLst>
      <p:ext uri="{BB962C8B-B14F-4D97-AF65-F5344CB8AC3E}">
        <p14:creationId xmlns:p14="http://schemas.microsoft.com/office/powerpoint/2010/main" val="347998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3C446BE-C163-C002-A652-739C978D2FCB}"/>
              </a:ext>
            </a:extLst>
          </p:cNvPr>
          <p:cNvSpPr>
            <a:spLocks noGrp="1"/>
          </p:cNvSpPr>
          <p:nvPr>
            <p:ph type="ftr" sz="quarter" idx="11"/>
          </p:nvPr>
        </p:nvSpPr>
        <p:spPr/>
        <p:txBody>
          <a:bodyPr/>
          <a:lstStyle/>
          <a:p>
            <a:r>
              <a:rPr lang="en-US"/>
              <a:t>NC Governor's Crime Commission</a:t>
            </a:r>
          </a:p>
        </p:txBody>
      </p:sp>
      <p:sp>
        <p:nvSpPr>
          <p:cNvPr id="5" name="Slide Number Placeholder 4">
            <a:extLst>
              <a:ext uri="{FF2B5EF4-FFF2-40B4-BE49-F238E27FC236}">
                <a16:creationId xmlns:a16="http://schemas.microsoft.com/office/drawing/2014/main" id="{B1A81C89-26BE-7AAA-CA85-ABDEFF506AFC}"/>
              </a:ext>
            </a:extLst>
          </p:cNvPr>
          <p:cNvSpPr>
            <a:spLocks noGrp="1"/>
          </p:cNvSpPr>
          <p:nvPr>
            <p:ph type="sldNum" sz="quarter" idx="12"/>
          </p:nvPr>
        </p:nvSpPr>
        <p:spPr/>
        <p:txBody>
          <a:bodyPr/>
          <a:lstStyle/>
          <a:p>
            <a:fld id="{5217D969-FAF6-4667-9EED-A6C98B22320E}" type="slidenum">
              <a:rPr lang="en-US" smtClean="0"/>
              <a:t>8</a:t>
            </a:fld>
            <a:endParaRPr lang="en-US"/>
          </a:p>
        </p:txBody>
      </p:sp>
      <p:sp>
        <p:nvSpPr>
          <p:cNvPr id="6" name="Title 5">
            <a:extLst>
              <a:ext uri="{FF2B5EF4-FFF2-40B4-BE49-F238E27FC236}">
                <a16:creationId xmlns:a16="http://schemas.microsoft.com/office/drawing/2014/main" id="{27A28C0A-1D57-6914-17D5-24EEB74F7029}"/>
              </a:ext>
            </a:extLst>
          </p:cNvPr>
          <p:cNvSpPr>
            <a:spLocks noGrp="1"/>
          </p:cNvSpPr>
          <p:nvPr>
            <p:ph type="title"/>
          </p:nvPr>
        </p:nvSpPr>
        <p:spPr/>
        <p:txBody>
          <a:bodyPr>
            <a:normAutofit/>
          </a:bodyPr>
          <a:lstStyle/>
          <a:p>
            <a:r>
              <a:rPr lang="en-US" sz="3000" dirty="0"/>
              <a:t>Show calculations in the </a:t>
            </a:r>
            <a:r>
              <a:rPr lang="en-US" sz="3000" u="sng" dirty="0"/>
              <a:t>Detailed Description</a:t>
            </a:r>
            <a:r>
              <a:rPr lang="en-US" sz="3000" dirty="0"/>
              <a:t>:</a:t>
            </a:r>
            <a:br>
              <a:rPr lang="en-US" sz="3000" dirty="0"/>
            </a:br>
            <a:r>
              <a:rPr lang="en-US" sz="3000" dirty="0"/>
              <a:t># of travelers, # of nights, location, rates</a:t>
            </a:r>
          </a:p>
        </p:txBody>
      </p:sp>
      <p:sp>
        <p:nvSpPr>
          <p:cNvPr id="10" name="Content Placeholder 9">
            <a:extLst>
              <a:ext uri="{FF2B5EF4-FFF2-40B4-BE49-F238E27FC236}">
                <a16:creationId xmlns:a16="http://schemas.microsoft.com/office/drawing/2014/main" id="{49F07DCE-D959-A2E1-E835-06AFCBA509B0}"/>
              </a:ext>
            </a:extLst>
          </p:cNvPr>
          <p:cNvSpPr>
            <a:spLocks noGrp="1"/>
          </p:cNvSpPr>
          <p:nvPr>
            <p:ph idx="1"/>
          </p:nvPr>
        </p:nvSpPr>
        <p:spPr/>
        <p:txBody>
          <a:bodyPr/>
          <a:lstStyle/>
          <a:p>
            <a:endParaRPr lang="en-US"/>
          </a:p>
        </p:txBody>
      </p:sp>
      <p:pic>
        <p:nvPicPr>
          <p:cNvPr id="12" name="Picture 11">
            <a:extLst>
              <a:ext uri="{FF2B5EF4-FFF2-40B4-BE49-F238E27FC236}">
                <a16:creationId xmlns:a16="http://schemas.microsoft.com/office/drawing/2014/main" id="{2C068D56-1D73-935D-D348-BEF43BF583A3}"/>
              </a:ext>
            </a:extLst>
          </p:cNvPr>
          <p:cNvPicPr>
            <a:picLocks noChangeAspect="1"/>
          </p:cNvPicPr>
          <p:nvPr/>
        </p:nvPicPr>
        <p:blipFill>
          <a:blip r:embed="rId3"/>
          <a:stretch>
            <a:fillRect/>
          </a:stretch>
        </p:blipFill>
        <p:spPr>
          <a:xfrm>
            <a:off x="1143000" y="1497340"/>
            <a:ext cx="6934200" cy="4710277"/>
          </a:xfrm>
          <a:prstGeom prst="rect">
            <a:avLst/>
          </a:prstGeom>
        </p:spPr>
      </p:pic>
    </p:spTree>
    <p:extLst>
      <p:ext uri="{BB962C8B-B14F-4D97-AF65-F5344CB8AC3E}">
        <p14:creationId xmlns:p14="http://schemas.microsoft.com/office/powerpoint/2010/main" val="297159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Whale looking at scuba diver">
            <a:extLst>
              <a:ext uri="{FF2B5EF4-FFF2-40B4-BE49-F238E27FC236}">
                <a16:creationId xmlns:a16="http://schemas.microsoft.com/office/drawing/2014/main" id="{4E595ACC-49AC-947B-6CBE-0AF715F0813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08071" y="1481138"/>
            <a:ext cx="4527858" cy="4525962"/>
          </a:xfrm>
        </p:spPr>
      </p:pic>
      <p:sp>
        <p:nvSpPr>
          <p:cNvPr id="4" name="Footer Placeholder 3">
            <a:extLst>
              <a:ext uri="{FF2B5EF4-FFF2-40B4-BE49-F238E27FC236}">
                <a16:creationId xmlns:a16="http://schemas.microsoft.com/office/drawing/2014/main" id="{322C7BAF-CC60-8A75-4FCD-7B0248AF32F0}"/>
              </a:ext>
            </a:extLst>
          </p:cNvPr>
          <p:cNvSpPr>
            <a:spLocks noGrp="1"/>
          </p:cNvSpPr>
          <p:nvPr>
            <p:ph type="ftr" sz="quarter" idx="11"/>
          </p:nvPr>
        </p:nvSpPr>
        <p:spPr/>
        <p:txBody>
          <a:bodyPr/>
          <a:lstStyle/>
          <a:p>
            <a:r>
              <a:rPr lang="en-US"/>
              <a:t>NC Governor's Crime Commission</a:t>
            </a:r>
          </a:p>
        </p:txBody>
      </p:sp>
      <p:sp>
        <p:nvSpPr>
          <p:cNvPr id="5" name="Slide Number Placeholder 4">
            <a:extLst>
              <a:ext uri="{FF2B5EF4-FFF2-40B4-BE49-F238E27FC236}">
                <a16:creationId xmlns:a16="http://schemas.microsoft.com/office/drawing/2014/main" id="{067AAD1A-AA27-628C-7C4A-7593A6D3588B}"/>
              </a:ext>
            </a:extLst>
          </p:cNvPr>
          <p:cNvSpPr>
            <a:spLocks noGrp="1"/>
          </p:cNvSpPr>
          <p:nvPr>
            <p:ph type="sldNum" sz="quarter" idx="12"/>
          </p:nvPr>
        </p:nvSpPr>
        <p:spPr/>
        <p:txBody>
          <a:bodyPr/>
          <a:lstStyle/>
          <a:p>
            <a:fld id="{5217D969-FAF6-4667-9EED-A6C98B22320E}" type="slidenum">
              <a:rPr lang="en-US" smtClean="0"/>
              <a:t>9</a:t>
            </a:fld>
            <a:endParaRPr lang="en-US"/>
          </a:p>
        </p:txBody>
      </p:sp>
      <p:sp>
        <p:nvSpPr>
          <p:cNvPr id="6" name="Title 5">
            <a:extLst>
              <a:ext uri="{FF2B5EF4-FFF2-40B4-BE49-F238E27FC236}">
                <a16:creationId xmlns:a16="http://schemas.microsoft.com/office/drawing/2014/main" id="{251C32E7-36A7-2C74-B77C-2E85297B7E54}"/>
              </a:ext>
            </a:extLst>
          </p:cNvPr>
          <p:cNvSpPr>
            <a:spLocks noGrp="1"/>
          </p:cNvSpPr>
          <p:nvPr>
            <p:ph type="title"/>
          </p:nvPr>
        </p:nvSpPr>
        <p:spPr/>
        <p:txBody>
          <a:bodyPr/>
          <a:lstStyle/>
          <a:p>
            <a:r>
              <a:rPr lang="en-US" dirty="0"/>
              <a:t>Deeper dive into Budget Categories</a:t>
            </a:r>
          </a:p>
        </p:txBody>
      </p:sp>
    </p:spTree>
    <p:extLst>
      <p:ext uri="{BB962C8B-B14F-4D97-AF65-F5344CB8AC3E}">
        <p14:creationId xmlns:p14="http://schemas.microsoft.com/office/powerpoint/2010/main" val="1440566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Stheme">
  <a:themeElements>
    <a:clrScheme name="Custom 2">
      <a:dk1>
        <a:srgbClr val="39639D"/>
      </a:dk1>
      <a:lt1>
        <a:sysClr val="window" lastClr="FFFFFF"/>
      </a:lt1>
      <a:dk2>
        <a:srgbClr val="464646"/>
      </a:dk2>
      <a:lt2>
        <a:srgbClr val="DEF5FA"/>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solidFill>
          <a:schemeClr val="bg1">
            <a:lumMod val="95000"/>
          </a:schemeClr>
        </a:solidFill>
        <a:ln cap="rnd"/>
        <a:effectLst>
          <a:outerShdw blurRad="50800" dist="50800" dir="5400000" algn="ctr" rotWithShape="0">
            <a:srgbClr val="36EA3A"/>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53C39EF1114D4F8E7A9FE78ABD89EA" ma:contentTypeVersion="14" ma:contentTypeDescription="Create a new document." ma:contentTypeScope="" ma:versionID="48be3135f2c1740726ce013cf3ff0184">
  <xsd:schema xmlns:xsd="http://www.w3.org/2001/XMLSchema" xmlns:xs="http://www.w3.org/2001/XMLSchema" xmlns:p="http://schemas.microsoft.com/office/2006/metadata/properties" xmlns:ns2="f797936c-5bab-486f-b602-f66e524a2321" xmlns:ns3="82e8b66b-77c7-4e81-a05f-0d25e975c8aa" targetNamespace="http://schemas.microsoft.com/office/2006/metadata/properties" ma:root="true" ma:fieldsID="da73c94ec54fbd5b8c8efd30cca46b1a" ns2:_="" ns3:_="">
    <xsd:import namespace="f797936c-5bab-486f-b602-f66e524a2321"/>
    <xsd:import namespace="82e8b66b-77c7-4e81-a05f-0d25e975c8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97936c-5bab-486f-b602-f66e524a2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DateandTime" ma:index="21" nillable="true" ma:displayName="Date and Time" ma:description="Date and Time" ma:format="DateTime"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2e8b66b-77c7-4e81-a05f-0d25e975c8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496a249-1db4-4250-bcf8-987fb11f43e6}" ma:internalName="TaxCatchAll" ma:showField="CatchAllData" ma:web="82e8b66b-77c7-4e81-a05f-0d25e975c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andTime xmlns="f797936c-5bab-486f-b602-f66e524a2321" xsi:nil="true"/>
    <lcf76f155ced4ddcb4097134ff3c332f xmlns="f797936c-5bab-486f-b602-f66e524a2321">
      <Terms xmlns="http://schemas.microsoft.com/office/infopath/2007/PartnerControls"/>
    </lcf76f155ced4ddcb4097134ff3c332f>
    <TaxCatchAll xmlns="82e8b66b-77c7-4e81-a05f-0d25e975c8aa" xsi:nil="true"/>
  </documentManagement>
</p:properties>
</file>

<file path=customXml/itemProps1.xml><?xml version="1.0" encoding="utf-8"?>
<ds:datastoreItem xmlns:ds="http://schemas.openxmlformats.org/officeDocument/2006/customXml" ds:itemID="{F746312F-6AF8-4705-89BA-B959124830AB}">
  <ds:schemaRefs>
    <ds:schemaRef ds:uri="http://schemas.microsoft.com/sharepoint/v3/contenttype/forms"/>
  </ds:schemaRefs>
</ds:datastoreItem>
</file>

<file path=customXml/itemProps2.xml><?xml version="1.0" encoding="utf-8"?>
<ds:datastoreItem xmlns:ds="http://schemas.openxmlformats.org/officeDocument/2006/customXml" ds:itemID="{2D945F63-B1E2-4063-A3F8-42F7AD8696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97936c-5bab-486f-b602-f66e524a2321"/>
    <ds:schemaRef ds:uri="82e8b66b-77c7-4e81-a05f-0d25e975c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D9AD49-95E9-4A82-ADFC-F0A7B815727F}">
  <ds:schemaRefs>
    <ds:schemaRef ds:uri="http://schemas.microsoft.com/office/2006/documentManagement/types"/>
    <ds:schemaRef ds:uri="f797936c-5bab-486f-b602-f66e524a2321"/>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82e8b66b-77c7-4e81-a05f-0d25e975c8a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DPStheme</Template>
  <TotalTime>59265</TotalTime>
  <Words>5360</Words>
  <Application>Microsoft Office PowerPoint</Application>
  <PresentationFormat>On-screen Show (4:3)</PresentationFormat>
  <Paragraphs>628</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Calibri Light</vt:lpstr>
      <vt:lpstr>Symbol</vt:lpstr>
      <vt:lpstr>Times New Roman</vt:lpstr>
      <vt:lpstr>Verdana</vt:lpstr>
      <vt:lpstr>Wingdings</vt:lpstr>
      <vt:lpstr>Wingdings 2</vt:lpstr>
      <vt:lpstr>Wingdings 3</vt:lpstr>
      <vt:lpstr>DPStheme</vt:lpstr>
      <vt:lpstr>US Department of Justice Pre-award Requirements   October 30, 2024  </vt:lpstr>
      <vt:lpstr>PowerPoint Presentation</vt:lpstr>
      <vt:lpstr>PowerPoint Presentation</vt:lpstr>
      <vt:lpstr>PowerPoint Presentation</vt:lpstr>
      <vt:lpstr>PowerPoint Presentation</vt:lpstr>
      <vt:lpstr>GCC Project Budget  Budget Categories &amp; Allowable Expenses  </vt:lpstr>
      <vt:lpstr>PowerPoint Presentation</vt:lpstr>
      <vt:lpstr>Show calculations in the Detailed Description: # of travelers, # of nights, location, rates</vt:lpstr>
      <vt:lpstr>Deeper dive into Budget Categories</vt:lpstr>
      <vt:lpstr>PowerPoint Presentation</vt:lpstr>
      <vt:lpstr>Budget Category:  Personnel</vt:lpstr>
      <vt:lpstr>PowerPoint Presentation</vt:lpstr>
      <vt:lpstr>Budget Category:  Travel</vt:lpstr>
      <vt:lpstr>PowerPoint Presentation</vt:lpstr>
      <vt:lpstr>Budget Category:  Equipment</vt:lpstr>
      <vt:lpstr>PowerPoint Presentation</vt:lpstr>
      <vt:lpstr>Budget Category:  Supplies</vt:lpstr>
      <vt:lpstr>PowerPoint Presentation</vt:lpstr>
      <vt:lpstr>PowerPoint Presentation</vt:lpstr>
      <vt:lpstr>Conference Planning</vt:lpstr>
      <vt:lpstr> Governor’s Crime Commission’s  Match Funding Requirement  </vt:lpstr>
      <vt:lpstr>Match Funding</vt:lpstr>
      <vt:lpstr>Match Funding</vt:lpstr>
      <vt:lpstr>Match Requirements</vt:lpstr>
      <vt:lpstr>Calculating Match</vt:lpstr>
      <vt:lpstr>Match Calculator https://www.ncdps.gov/documents/files/match-funding-calculator/open</vt:lpstr>
      <vt:lpstr>Acceptable forms of Match</vt:lpstr>
      <vt:lpstr>Match Summarize &amp; Review</vt:lpstr>
      <vt:lpstr>Indirect Costs</vt:lpstr>
      <vt:lpstr>Indirect costs – De Minimis</vt:lpstr>
      <vt:lpstr>Indirect Costs - NICRA</vt:lpstr>
      <vt:lpstr>We have reviewed…</vt:lpstr>
      <vt:lpstr>Thank you!</vt:lpstr>
    </vt:vector>
  </TitlesOfParts>
  <Company>NC CC&amp;PS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Kathy</dc:creator>
  <cp:lastModifiedBy>Smith, Mary Kathryn</cp:lastModifiedBy>
  <cp:revision>702</cp:revision>
  <cp:lastPrinted>2024-10-22T22:08:05Z</cp:lastPrinted>
  <dcterms:created xsi:type="dcterms:W3CDTF">2012-07-26T16:23:26Z</dcterms:created>
  <dcterms:modified xsi:type="dcterms:W3CDTF">2024-10-29T17:19:05Z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0x0101006553C39EF1114D4F8E7A9FE78ABD89EA</vt:lpwstr>
  </property>
  <property fmtid="{D5CDD505-2E9C-101B-9397-08002B2CF9AE}" pid="3" name="MediaServiceImageTags">
    <vt:lpwstr/>
  </property>
</Properties>
</file>