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media/image25.jpg" ContentType="image/jpg"/>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ink/ink1.xml" ContentType="application/inkml+xml"/>
  <Override PartName="/ppt/notesSlides/notesSlide56.xml" ContentType="application/vnd.openxmlformats-officedocument.presentationml.notesSlide+xml"/>
  <Override PartName="/ppt/ink/ink2.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61" r:id="rId5"/>
  </p:sldMasterIdLst>
  <p:notesMasterIdLst>
    <p:notesMasterId r:id="rId90"/>
  </p:notesMasterIdLst>
  <p:sldIdLst>
    <p:sldId id="356" r:id="rId6"/>
    <p:sldId id="275" r:id="rId7"/>
    <p:sldId id="357" r:id="rId8"/>
    <p:sldId id="276" r:id="rId9"/>
    <p:sldId id="359" r:id="rId10"/>
    <p:sldId id="323" r:id="rId11"/>
    <p:sldId id="366" r:id="rId12"/>
    <p:sldId id="365" r:id="rId13"/>
    <p:sldId id="358" r:id="rId14"/>
    <p:sldId id="427" r:id="rId15"/>
    <p:sldId id="464" r:id="rId16"/>
    <p:sldId id="439" r:id="rId17"/>
    <p:sldId id="440" r:id="rId18"/>
    <p:sldId id="277" r:id="rId19"/>
    <p:sldId id="456" r:id="rId20"/>
    <p:sldId id="457" r:id="rId21"/>
    <p:sldId id="458" r:id="rId22"/>
    <p:sldId id="278" r:id="rId23"/>
    <p:sldId id="279" r:id="rId24"/>
    <p:sldId id="281" r:id="rId25"/>
    <p:sldId id="262" r:id="rId26"/>
    <p:sldId id="388" r:id="rId27"/>
    <p:sldId id="372" r:id="rId28"/>
    <p:sldId id="349" r:id="rId29"/>
    <p:sldId id="390" r:id="rId30"/>
    <p:sldId id="391" r:id="rId31"/>
    <p:sldId id="392" r:id="rId32"/>
    <p:sldId id="393" r:id="rId33"/>
    <p:sldId id="394" r:id="rId34"/>
    <p:sldId id="376" r:id="rId35"/>
    <p:sldId id="395" r:id="rId36"/>
    <p:sldId id="472" r:id="rId37"/>
    <p:sldId id="473" r:id="rId38"/>
    <p:sldId id="396" r:id="rId39"/>
    <p:sldId id="397" r:id="rId40"/>
    <p:sldId id="398" r:id="rId41"/>
    <p:sldId id="399" r:id="rId42"/>
    <p:sldId id="400" r:id="rId43"/>
    <p:sldId id="401" r:id="rId44"/>
    <p:sldId id="402" r:id="rId45"/>
    <p:sldId id="304" r:id="rId46"/>
    <p:sldId id="305" r:id="rId47"/>
    <p:sldId id="353" r:id="rId48"/>
    <p:sldId id="354" r:id="rId49"/>
    <p:sldId id="306" r:id="rId50"/>
    <p:sldId id="307" r:id="rId51"/>
    <p:sldId id="308" r:id="rId52"/>
    <p:sldId id="309" r:id="rId53"/>
    <p:sldId id="389" r:id="rId54"/>
    <p:sldId id="311" r:id="rId55"/>
    <p:sldId id="312" r:id="rId56"/>
    <p:sldId id="313" r:id="rId57"/>
    <p:sldId id="314" r:id="rId58"/>
    <p:sldId id="315" r:id="rId59"/>
    <p:sldId id="316" r:id="rId60"/>
    <p:sldId id="317" r:id="rId61"/>
    <p:sldId id="470" r:id="rId62"/>
    <p:sldId id="355" r:id="rId63"/>
    <p:sldId id="468" r:id="rId64"/>
    <p:sldId id="467" r:id="rId65"/>
    <p:sldId id="418" r:id="rId66"/>
    <p:sldId id="419" r:id="rId67"/>
    <p:sldId id="363" r:id="rId68"/>
    <p:sldId id="420" r:id="rId69"/>
    <p:sldId id="421" r:id="rId70"/>
    <p:sldId id="422" r:id="rId71"/>
    <p:sldId id="423" r:id="rId72"/>
    <p:sldId id="424" r:id="rId73"/>
    <p:sldId id="425" r:id="rId74"/>
    <p:sldId id="361" r:id="rId75"/>
    <p:sldId id="319" r:id="rId76"/>
    <p:sldId id="301" r:id="rId77"/>
    <p:sldId id="320" r:id="rId78"/>
    <p:sldId id="471" r:id="rId79"/>
    <p:sldId id="381" r:id="rId80"/>
    <p:sldId id="322" r:id="rId81"/>
    <p:sldId id="382" r:id="rId82"/>
    <p:sldId id="383" r:id="rId83"/>
    <p:sldId id="384" r:id="rId84"/>
    <p:sldId id="461" r:id="rId85"/>
    <p:sldId id="466" r:id="rId86"/>
    <p:sldId id="404" r:id="rId87"/>
    <p:sldId id="335" r:id="rId88"/>
    <p:sldId id="336" r:id="rId8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B7BC66-43CE-0960-FD1D-CC940EADD299}" name="Wimmer, Allen" initials="WA" userId="S::jason.wimmer@ncdps.gov::0fb28d60-6d2d-413e-8c6d-851781c03fe6" providerId="AD"/>
  <p188:author id="{D0E1B0F1-4D3D-6B03-A549-ABB45CBCEA7D}" name="Ogburn, Tanya" initials="OT" userId="S::tanya.ogburn@ncdps.gov::1e0f451d-9bd8-494b-9a9f-4b0ea9e654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0563C1"/>
    <a:srgbClr val="39639D"/>
    <a:srgbClr val="05639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6204B-0D2B-449C-B32C-6D6B4DB0088C}" v="16" dt="2024-09-13T13:35:34.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31" autoAdjust="0"/>
    <p:restoredTop sz="62189" autoAdjust="0"/>
  </p:normalViewPr>
  <p:slideViewPr>
    <p:cSldViewPr>
      <p:cViewPr varScale="1">
        <p:scale>
          <a:sx n="41" d="100"/>
          <a:sy n="41" d="100"/>
        </p:scale>
        <p:origin x="1560" y="36"/>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notesMaster" Target="notesMasters/notesMaster1.xml"/><Relationship Id="rId95"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8-27T14:12:18.499"/>
    </inkml:context>
    <inkml:brush xml:id="br0">
      <inkml:brushProperty name="width" value="0.2" units="cm"/>
      <inkml:brushProperty name="height" value="0.2" units="cm"/>
    </inkml:brush>
  </inkml:definitions>
  <inkml:trace contextRef="#ctx0" brushRef="#br0">1 17 6675,'70'-12'958,"-36"8"-414,-16 6-118,-18-2-392,1 0 1,0 0-1,-1 0 0,1 0 0,-1 1 0,1-1 0,-1 1 0,1-1 1,0 1-1,-1-1 0,0 0 0,1 0 0,-1 1 0,1 0-34,0 0 70,-1-1 0,0 1 0,0 1 0,1-2 0,-1 1 0,0 0 0,0 0 0,0 0 0,1 0 0,-1 0 0,0 0 0,0 0 0,-1 0 0,1-1 0,0 3-70,-1 0 322,1 4-126,0 1-33,-3 6 75,1 1-91,1 6-27,4 0-34,2-9-1,-3-9-86,0-2-35,1-1-99,0-3-83,-3 2 63,1-1-34,1-3-178,-2 1 39,0-6-237,-2-3 1,-2-6-202,2 13 440,1-2-36,-5-14-855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8-27T14:53:22.227"/>
    </inkml:context>
    <inkml:brush xml:id="br0">
      <inkml:brushProperty name="width" value="0.2" units="cm"/>
      <inkml:brushProperty name="height" value="0.2" units="cm"/>
    </inkml:brush>
  </inkml:definitions>
  <inkml:trace contextRef="#ctx0" brushRef="#br0">21 0 11205,'1'14'-14,"0"-11"11,-1 0 0,0 0 0,0 0 0,0 0 0,0 0 0,-1 2 3,0-1-37,0 1-68,0-1-62,0 1-53,-1-1-48,1 0-39,-2 5-397,-5 14-1298,7-16 1402,-1 0 96,2-6 44,0-1-51,0 1-154,0-1-388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31DFECDF-4B06-4C9F-A5C1-8A2CF998F66E}" type="datetimeFigureOut">
              <a:rPr lang="en-US" smtClean="0"/>
              <a:t>9/19/2024</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09107CC0-7FDF-41A2-B062-359C52C6902B}" type="slidenum">
              <a:rPr lang="en-US" smtClean="0"/>
              <a:t>‹#›</a:t>
            </a:fld>
            <a:endParaRPr lang="en-US" dirty="0"/>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a:t>
            </a:fld>
            <a:endParaRPr lang="en-US" dirty="0"/>
          </a:p>
        </p:txBody>
      </p:sp>
    </p:spTree>
    <p:extLst>
      <p:ext uri="{BB962C8B-B14F-4D97-AF65-F5344CB8AC3E}">
        <p14:creationId xmlns:p14="http://schemas.microsoft.com/office/powerpoint/2010/main" val="29638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10</a:t>
            </a:fld>
            <a:endParaRPr lang="en-US" dirty="0"/>
          </a:p>
        </p:txBody>
      </p:sp>
    </p:spTree>
    <p:extLst>
      <p:ext uri="{BB962C8B-B14F-4D97-AF65-F5344CB8AC3E}">
        <p14:creationId xmlns:p14="http://schemas.microsoft.com/office/powerpoint/2010/main" val="128081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11</a:t>
            </a:fld>
            <a:endParaRPr lang="en-US" dirty="0">
              <a:solidFill>
                <a:prstClr val="black"/>
              </a:solidFill>
              <a:latin typeface="Calibri"/>
            </a:endParaRPr>
          </a:p>
        </p:txBody>
      </p:sp>
    </p:spTree>
    <p:extLst>
      <p:ext uri="{BB962C8B-B14F-4D97-AF65-F5344CB8AC3E}">
        <p14:creationId xmlns:p14="http://schemas.microsoft.com/office/powerpoint/2010/main" val="170699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12</a:t>
            </a:fld>
            <a:endParaRPr lang="en-US" dirty="0">
              <a:solidFill>
                <a:prstClr val="black"/>
              </a:solidFill>
              <a:latin typeface="Calibri"/>
            </a:endParaRPr>
          </a:p>
        </p:txBody>
      </p:sp>
    </p:spTree>
    <p:extLst>
      <p:ext uri="{BB962C8B-B14F-4D97-AF65-F5344CB8AC3E}">
        <p14:creationId xmlns:p14="http://schemas.microsoft.com/office/powerpoint/2010/main" val="3972984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13</a:t>
            </a:fld>
            <a:endParaRPr lang="en-US" dirty="0">
              <a:solidFill>
                <a:prstClr val="black"/>
              </a:solidFill>
              <a:latin typeface="Calibri"/>
            </a:endParaRPr>
          </a:p>
        </p:txBody>
      </p:sp>
    </p:spTree>
    <p:extLst>
      <p:ext uri="{BB962C8B-B14F-4D97-AF65-F5344CB8AC3E}">
        <p14:creationId xmlns:p14="http://schemas.microsoft.com/office/powerpoint/2010/main" val="210558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9107CC0-7FDF-41A2-B062-359C52C6902B}" type="slidenum">
              <a:rPr lang="en-US" smtClean="0"/>
              <a:t>14</a:t>
            </a:fld>
            <a:endParaRPr lang="en-US" dirty="0"/>
          </a:p>
        </p:txBody>
      </p:sp>
    </p:spTree>
    <p:extLst>
      <p:ext uri="{BB962C8B-B14F-4D97-AF65-F5344CB8AC3E}">
        <p14:creationId xmlns:p14="http://schemas.microsoft.com/office/powerpoint/2010/main" val="195220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15</a:t>
            </a:fld>
            <a:endParaRPr lang="en-US" dirty="0">
              <a:solidFill>
                <a:prstClr val="black"/>
              </a:solidFill>
              <a:latin typeface="Calibri"/>
            </a:endParaRPr>
          </a:p>
        </p:txBody>
      </p:sp>
    </p:spTree>
    <p:extLst>
      <p:ext uri="{BB962C8B-B14F-4D97-AF65-F5344CB8AC3E}">
        <p14:creationId xmlns:p14="http://schemas.microsoft.com/office/powerpoint/2010/main" val="2401863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16</a:t>
            </a:fld>
            <a:endParaRPr lang="en-US" dirty="0">
              <a:solidFill>
                <a:prstClr val="black"/>
              </a:solidFill>
              <a:latin typeface="Calibri"/>
            </a:endParaRPr>
          </a:p>
        </p:txBody>
      </p:sp>
    </p:spTree>
    <p:extLst>
      <p:ext uri="{BB962C8B-B14F-4D97-AF65-F5344CB8AC3E}">
        <p14:creationId xmlns:p14="http://schemas.microsoft.com/office/powerpoint/2010/main" val="2151525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17</a:t>
            </a:fld>
            <a:endParaRPr lang="en-US" dirty="0">
              <a:solidFill>
                <a:prstClr val="black"/>
              </a:solidFill>
              <a:latin typeface="Calibri"/>
            </a:endParaRPr>
          </a:p>
        </p:txBody>
      </p:sp>
    </p:spTree>
    <p:extLst>
      <p:ext uri="{BB962C8B-B14F-4D97-AF65-F5344CB8AC3E}">
        <p14:creationId xmlns:p14="http://schemas.microsoft.com/office/powerpoint/2010/main" val="984012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18</a:t>
            </a:fld>
            <a:endParaRPr lang="en-US" dirty="0"/>
          </a:p>
        </p:txBody>
      </p:sp>
    </p:spTree>
    <p:extLst>
      <p:ext uri="{BB962C8B-B14F-4D97-AF65-F5344CB8AC3E}">
        <p14:creationId xmlns:p14="http://schemas.microsoft.com/office/powerpoint/2010/main" val="67894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19</a:t>
            </a:fld>
            <a:endParaRPr lang="en-US" dirty="0"/>
          </a:p>
        </p:txBody>
      </p:sp>
    </p:spTree>
    <p:extLst>
      <p:ext uri="{BB962C8B-B14F-4D97-AF65-F5344CB8AC3E}">
        <p14:creationId xmlns:p14="http://schemas.microsoft.com/office/powerpoint/2010/main" val="254561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9107CC0-7FDF-41A2-B062-359C52C6902B}" type="slidenum">
              <a:rPr lang="en-US" smtClean="0"/>
              <a:t>2</a:t>
            </a:fld>
            <a:endParaRPr lang="en-US" dirty="0"/>
          </a:p>
        </p:txBody>
      </p:sp>
    </p:spTree>
    <p:extLst>
      <p:ext uri="{BB962C8B-B14F-4D97-AF65-F5344CB8AC3E}">
        <p14:creationId xmlns:p14="http://schemas.microsoft.com/office/powerpoint/2010/main" val="3783081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20</a:t>
            </a:fld>
            <a:endParaRPr lang="en-US" dirty="0"/>
          </a:p>
        </p:txBody>
      </p:sp>
    </p:spTree>
    <p:extLst>
      <p:ext uri="{BB962C8B-B14F-4D97-AF65-F5344CB8AC3E}">
        <p14:creationId xmlns:p14="http://schemas.microsoft.com/office/powerpoint/2010/main" val="1862876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21</a:t>
            </a:fld>
            <a:endParaRPr lang="en-US" dirty="0"/>
          </a:p>
        </p:txBody>
      </p:sp>
    </p:spTree>
    <p:extLst>
      <p:ext uri="{BB962C8B-B14F-4D97-AF65-F5344CB8AC3E}">
        <p14:creationId xmlns:p14="http://schemas.microsoft.com/office/powerpoint/2010/main" val="296294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22</a:t>
            </a:fld>
            <a:endParaRPr lang="en-US" dirty="0"/>
          </a:p>
        </p:txBody>
      </p:sp>
    </p:spTree>
    <p:extLst>
      <p:ext uri="{BB962C8B-B14F-4D97-AF65-F5344CB8AC3E}">
        <p14:creationId xmlns:p14="http://schemas.microsoft.com/office/powerpoint/2010/main" val="152679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23</a:t>
            </a:fld>
            <a:endParaRPr lang="en-US" dirty="0"/>
          </a:p>
        </p:txBody>
      </p:sp>
    </p:spTree>
    <p:extLst>
      <p:ext uri="{BB962C8B-B14F-4D97-AF65-F5344CB8AC3E}">
        <p14:creationId xmlns:p14="http://schemas.microsoft.com/office/powerpoint/2010/main" val="193204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24</a:t>
            </a:fld>
            <a:endParaRPr lang="en-US" dirty="0"/>
          </a:p>
        </p:txBody>
      </p:sp>
    </p:spTree>
    <p:extLst>
      <p:ext uri="{BB962C8B-B14F-4D97-AF65-F5344CB8AC3E}">
        <p14:creationId xmlns:p14="http://schemas.microsoft.com/office/powerpoint/2010/main" val="3733701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25</a:t>
            </a:fld>
            <a:endParaRPr lang="en-US" dirty="0"/>
          </a:p>
        </p:txBody>
      </p:sp>
    </p:spTree>
    <p:extLst>
      <p:ext uri="{BB962C8B-B14F-4D97-AF65-F5344CB8AC3E}">
        <p14:creationId xmlns:p14="http://schemas.microsoft.com/office/powerpoint/2010/main" val="2093822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26</a:t>
            </a:fld>
            <a:endParaRPr lang="en-US" dirty="0"/>
          </a:p>
        </p:txBody>
      </p:sp>
    </p:spTree>
    <p:extLst>
      <p:ext uri="{BB962C8B-B14F-4D97-AF65-F5344CB8AC3E}">
        <p14:creationId xmlns:p14="http://schemas.microsoft.com/office/powerpoint/2010/main" val="1428437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27</a:t>
            </a:fld>
            <a:endParaRPr lang="en-US" dirty="0"/>
          </a:p>
        </p:txBody>
      </p:sp>
    </p:spTree>
    <p:extLst>
      <p:ext uri="{BB962C8B-B14F-4D97-AF65-F5344CB8AC3E}">
        <p14:creationId xmlns:p14="http://schemas.microsoft.com/office/powerpoint/2010/main" val="3134473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28</a:t>
            </a:fld>
            <a:endParaRPr lang="en-US" dirty="0"/>
          </a:p>
        </p:txBody>
      </p:sp>
    </p:spTree>
    <p:extLst>
      <p:ext uri="{BB962C8B-B14F-4D97-AF65-F5344CB8AC3E}">
        <p14:creationId xmlns:p14="http://schemas.microsoft.com/office/powerpoint/2010/main" val="1493087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This form has a second page for additional equipment</a:t>
            </a:r>
          </a:p>
        </p:txBody>
      </p:sp>
      <p:sp>
        <p:nvSpPr>
          <p:cNvPr id="4" name="Slide Number Placeholder 3"/>
          <p:cNvSpPr>
            <a:spLocks noGrp="1"/>
          </p:cNvSpPr>
          <p:nvPr>
            <p:ph type="sldNum" sz="quarter" idx="5"/>
          </p:nvPr>
        </p:nvSpPr>
        <p:spPr/>
        <p:txBody>
          <a:bodyPr/>
          <a:lstStyle/>
          <a:p>
            <a:fld id="{09107CC0-7FDF-41A2-B062-359C52C6902B}" type="slidenum">
              <a:rPr lang="en-US" smtClean="0"/>
              <a:t>29</a:t>
            </a:fld>
            <a:endParaRPr lang="en-US" dirty="0"/>
          </a:p>
        </p:txBody>
      </p:sp>
    </p:spTree>
    <p:extLst>
      <p:ext uri="{BB962C8B-B14F-4D97-AF65-F5344CB8AC3E}">
        <p14:creationId xmlns:p14="http://schemas.microsoft.com/office/powerpoint/2010/main" val="38183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9107CC0-7FDF-41A2-B062-359C52C6902B}" type="slidenum">
              <a:rPr lang="en-US" smtClean="0"/>
              <a:t>3</a:t>
            </a:fld>
            <a:endParaRPr lang="en-US" dirty="0"/>
          </a:p>
        </p:txBody>
      </p:sp>
    </p:spTree>
    <p:extLst>
      <p:ext uri="{BB962C8B-B14F-4D97-AF65-F5344CB8AC3E}">
        <p14:creationId xmlns:p14="http://schemas.microsoft.com/office/powerpoint/2010/main" val="4195149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Delete this slide</a:t>
            </a:r>
          </a:p>
        </p:txBody>
      </p:sp>
      <p:sp>
        <p:nvSpPr>
          <p:cNvPr id="4" name="Slide Number Placeholder 3"/>
          <p:cNvSpPr>
            <a:spLocks noGrp="1"/>
          </p:cNvSpPr>
          <p:nvPr>
            <p:ph type="sldNum" sz="quarter" idx="5"/>
          </p:nvPr>
        </p:nvSpPr>
        <p:spPr/>
        <p:txBody>
          <a:bodyPr/>
          <a:lstStyle/>
          <a:p>
            <a:fld id="{09107CC0-7FDF-41A2-B062-359C52C6902B}" type="slidenum">
              <a:rPr lang="en-US" smtClean="0"/>
              <a:t>30</a:t>
            </a:fld>
            <a:endParaRPr lang="en-US" dirty="0"/>
          </a:p>
        </p:txBody>
      </p:sp>
    </p:spTree>
    <p:extLst>
      <p:ext uri="{BB962C8B-B14F-4D97-AF65-F5344CB8AC3E}">
        <p14:creationId xmlns:p14="http://schemas.microsoft.com/office/powerpoint/2010/main" val="2525383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31</a:t>
            </a:fld>
            <a:endParaRPr lang="en-US" dirty="0"/>
          </a:p>
        </p:txBody>
      </p:sp>
    </p:spTree>
    <p:extLst>
      <p:ext uri="{BB962C8B-B14F-4D97-AF65-F5344CB8AC3E}">
        <p14:creationId xmlns:p14="http://schemas.microsoft.com/office/powerpoint/2010/main" val="2441432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32</a:t>
            </a:fld>
            <a:endParaRPr lang="en-US" dirty="0"/>
          </a:p>
        </p:txBody>
      </p:sp>
    </p:spTree>
    <p:extLst>
      <p:ext uri="{BB962C8B-B14F-4D97-AF65-F5344CB8AC3E}">
        <p14:creationId xmlns:p14="http://schemas.microsoft.com/office/powerpoint/2010/main" val="2529389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33</a:t>
            </a:fld>
            <a:endParaRPr lang="en-US" dirty="0"/>
          </a:p>
        </p:txBody>
      </p:sp>
    </p:spTree>
    <p:extLst>
      <p:ext uri="{BB962C8B-B14F-4D97-AF65-F5344CB8AC3E}">
        <p14:creationId xmlns:p14="http://schemas.microsoft.com/office/powerpoint/2010/main" val="3864245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34</a:t>
            </a:fld>
            <a:endParaRPr lang="en-US" dirty="0"/>
          </a:p>
        </p:txBody>
      </p:sp>
    </p:spTree>
    <p:extLst>
      <p:ext uri="{BB962C8B-B14F-4D97-AF65-F5344CB8AC3E}">
        <p14:creationId xmlns:p14="http://schemas.microsoft.com/office/powerpoint/2010/main" val="651604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35</a:t>
            </a:fld>
            <a:endParaRPr lang="en-US" dirty="0"/>
          </a:p>
        </p:txBody>
      </p:sp>
    </p:spTree>
    <p:extLst>
      <p:ext uri="{BB962C8B-B14F-4D97-AF65-F5344CB8AC3E}">
        <p14:creationId xmlns:p14="http://schemas.microsoft.com/office/powerpoint/2010/main" val="2892437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36</a:t>
            </a:fld>
            <a:endParaRPr lang="en-US" dirty="0"/>
          </a:p>
        </p:txBody>
      </p:sp>
    </p:spTree>
    <p:extLst>
      <p:ext uri="{BB962C8B-B14F-4D97-AF65-F5344CB8AC3E}">
        <p14:creationId xmlns:p14="http://schemas.microsoft.com/office/powerpoint/2010/main" val="1354206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37</a:t>
            </a:fld>
            <a:endParaRPr lang="en-US" dirty="0"/>
          </a:p>
        </p:txBody>
      </p:sp>
    </p:spTree>
    <p:extLst>
      <p:ext uri="{BB962C8B-B14F-4D97-AF65-F5344CB8AC3E}">
        <p14:creationId xmlns:p14="http://schemas.microsoft.com/office/powerpoint/2010/main" val="3706678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38</a:t>
            </a:fld>
            <a:endParaRPr lang="en-US" dirty="0"/>
          </a:p>
        </p:txBody>
      </p:sp>
    </p:spTree>
    <p:extLst>
      <p:ext uri="{BB962C8B-B14F-4D97-AF65-F5344CB8AC3E}">
        <p14:creationId xmlns:p14="http://schemas.microsoft.com/office/powerpoint/2010/main" val="3628575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39</a:t>
            </a:fld>
            <a:endParaRPr lang="en-US" dirty="0"/>
          </a:p>
        </p:txBody>
      </p:sp>
    </p:spTree>
    <p:extLst>
      <p:ext uri="{BB962C8B-B14F-4D97-AF65-F5344CB8AC3E}">
        <p14:creationId xmlns:p14="http://schemas.microsoft.com/office/powerpoint/2010/main" val="369417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a:t>
            </a:fld>
            <a:endParaRPr lang="en-US" dirty="0"/>
          </a:p>
        </p:txBody>
      </p:sp>
    </p:spTree>
    <p:extLst>
      <p:ext uri="{BB962C8B-B14F-4D97-AF65-F5344CB8AC3E}">
        <p14:creationId xmlns:p14="http://schemas.microsoft.com/office/powerpoint/2010/main" val="3605172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40</a:t>
            </a:fld>
            <a:endParaRPr lang="en-US" dirty="0"/>
          </a:p>
        </p:txBody>
      </p:sp>
    </p:spTree>
    <p:extLst>
      <p:ext uri="{BB962C8B-B14F-4D97-AF65-F5344CB8AC3E}">
        <p14:creationId xmlns:p14="http://schemas.microsoft.com/office/powerpoint/2010/main" val="1013713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41</a:t>
            </a:fld>
            <a:endParaRPr lang="en-US" dirty="0"/>
          </a:p>
        </p:txBody>
      </p:sp>
    </p:spTree>
    <p:extLst>
      <p:ext uri="{BB962C8B-B14F-4D97-AF65-F5344CB8AC3E}">
        <p14:creationId xmlns:p14="http://schemas.microsoft.com/office/powerpoint/2010/main" val="507324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42</a:t>
            </a:fld>
            <a:endParaRPr lang="en-US" dirty="0"/>
          </a:p>
        </p:txBody>
      </p:sp>
    </p:spTree>
    <p:extLst>
      <p:ext uri="{BB962C8B-B14F-4D97-AF65-F5344CB8AC3E}">
        <p14:creationId xmlns:p14="http://schemas.microsoft.com/office/powerpoint/2010/main" val="2899554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43</a:t>
            </a:fld>
            <a:endParaRPr lang="en-US" dirty="0"/>
          </a:p>
        </p:txBody>
      </p:sp>
    </p:spTree>
    <p:extLst>
      <p:ext uri="{BB962C8B-B14F-4D97-AF65-F5344CB8AC3E}">
        <p14:creationId xmlns:p14="http://schemas.microsoft.com/office/powerpoint/2010/main" val="20627626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44</a:t>
            </a:fld>
            <a:endParaRPr lang="en-US" dirty="0"/>
          </a:p>
        </p:txBody>
      </p:sp>
    </p:spTree>
    <p:extLst>
      <p:ext uri="{BB962C8B-B14F-4D97-AF65-F5344CB8AC3E}">
        <p14:creationId xmlns:p14="http://schemas.microsoft.com/office/powerpoint/2010/main" val="3071157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45</a:t>
            </a:fld>
            <a:endParaRPr lang="en-US" dirty="0"/>
          </a:p>
        </p:txBody>
      </p:sp>
    </p:spTree>
    <p:extLst>
      <p:ext uri="{BB962C8B-B14F-4D97-AF65-F5344CB8AC3E}">
        <p14:creationId xmlns:p14="http://schemas.microsoft.com/office/powerpoint/2010/main" val="3287150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46</a:t>
            </a:fld>
            <a:endParaRPr lang="en-US" dirty="0"/>
          </a:p>
        </p:txBody>
      </p:sp>
    </p:spTree>
    <p:extLst>
      <p:ext uri="{BB962C8B-B14F-4D97-AF65-F5344CB8AC3E}">
        <p14:creationId xmlns:p14="http://schemas.microsoft.com/office/powerpoint/2010/main" val="531511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47</a:t>
            </a:fld>
            <a:endParaRPr lang="en-US" dirty="0"/>
          </a:p>
        </p:txBody>
      </p:sp>
    </p:spTree>
    <p:extLst>
      <p:ext uri="{BB962C8B-B14F-4D97-AF65-F5344CB8AC3E}">
        <p14:creationId xmlns:p14="http://schemas.microsoft.com/office/powerpoint/2010/main" val="3734697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48</a:t>
            </a:fld>
            <a:endParaRPr lang="en-US" dirty="0"/>
          </a:p>
        </p:txBody>
      </p:sp>
    </p:spTree>
    <p:extLst>
      <p:ext uri="{BB962C8B-B14F-4D97-AF65-F5344CB8AC3E}">
        <p14:creationId xmlns:p14="http://schemas.microsoft.com/office/powerpoint/2010/main" val="946698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49</a:t>
            </a:fld>
            <a:endParaRPr lang="en-US" dirty="0"/>
          </a:p>
        </p:txBody>
      </p:sp>
    </p:spTree>
    <p:extLst>
      <p:ext uri="{BB962C8B-B14F-4D97-AF65-F5344CB8AC3E}">
        <p14:creationId xmlns:p14="http://schemas.microsoft.com/office/powerpoint/2010/main" val="256610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a:t>
            </a:fld>
            <a:endParaRPr lang="en-US" dirty="0"/>
          </a:p>
        </p:txBody>
      </p:sp>
    </p:spTree>
    <p:extLst>
      <p:ext uri="{BB962C8B-B14F-4D97-AF65-F5344CB8AC3E}">
        <p14:creationId xmlns:p14="http://schemas.microsoft.com/office/powerpoint/2010/main" val="17918015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50</a:t>
            </a:fld>
            <a:endParaRPr lang="en-US" dirty="0"/>
          </a:p>
        </p:txBody>
      </p:sp>
    </p:spTree>
    <p:extLst>
      <p:ext uri="{BB962C8B-B14F-4D97-AF65-F5344CB8AC3E}">
        <p14:creationId xmlns:p14="http://schemas.microsoft.com/office/powerpoint/2010/main" val="4025908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51</a:t>
            </a:fld>
            <a:endParaRPr lang="en-US" dirty="0"/>
          </a:p>
        </p:txBody>
      </p:sp>
    </p:spTree>
    <p:extLst>
      <p:ext uri="{BB962C8B-B14F-4D97-AF65-F5344CB8AC3E}">
        <p14:creationId xmlns:p14="http://schemas.microsoft.com/office/powerpoint/2010/main" val="12291263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52</a:t>
            </a:fld>
            <a:endParaRPr lang="en-US" dirty="0"/>
          </a:p>
        </p:txBody>
      </p:sp>
    </p:spTree>
    <p:extLst>
      <p:ext uri="{BB962C8B-B14F-4D97-AF65-F5344CB8AC3E}">
        <p14:creationId xmlns:p14="http://schemas.microsoft.com/office/powerpoint/2010/main" val="20881670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53</a:t>
            </a:fld>
            <a:endParaRPr lang="en-US" dirty="0"/>
          </a:p>
        </p:txBody>
      </p:sp>
    </p:spTree>
    <p:extLst>
      <p:ext uri="{BB962C8B-B14F-4D97-AF65-F5344CB8AC3E}">
        <p14:creationId xmlns:p14="http://schemas.microsoft.com/office/powerpoint/2010/main" val="2017305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54</a:t>
            </a:fld>
            <a:endParaRPr lang="en-US" dirty="0"/>
          </a:p>
        </p:txBody>
      </p:sp>
    </p:spTree>
    <p:extLst>
      <p:ext uri="{BB962C8B-B14F-4D97-AF65-F5344CB8AC3E}">
        <p14:creationId xmlns:p14="http://schemas.microsoft.com/office/powerpoint/2010/main" val="22642300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Deposit advice </a:t>
            </a:r>
          </a:p>
        </p:txBody>
      </p:sp>
      <p:sp>
        <p:nvSpPr>
          <p:cNvPr id="4" name="Slide Number Placeholder 3"/>
          <p:cNvSpPr>
            <a:spLocks noGrp="1"/>
          </p:cNvSpPr>
          <p:nvPr>
            <p:ph type="sldNum" sz="quarter" idx="5"/>
          </p:nvPr>
        </p:nvSpPr>
        <p:spPr/>
        <p:txBody>
          <a:bodyPr/>
          <a:lstStyle/>
          <a:p>
            <a:fld id="{09107CC0-7FDF-41A2-B062-359C52C6902B}" type="slidenum">
              <a:rPr lang="en-US" smtClean="0"/>
              <a:t>55</a:t>
            </a:fld>
            <a:endParaRPr lang="en-US" dirty="0"/>
          </a:p>
        </p:txBody>
      </p:sp>
    </p:spTree>
    <p:extLst>
      <p:ext uri="{BB962C8B-B14F-4D97-AF65-F5344CB8AC3E}">
        <p14:creationId xmlns:p14="http://schemas.microsoft.com/office/powerpoint/2010/main" val="1838027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Cleared check front and back.</a:t>
            </a:r>
          </a:p>
        </p:txBody>
      </p:sp>
      <p:sp>
        <p:nvSpPr>
          <p:cNvPr id="4" name="Slide Number Placeholder 3"/>
          <p:cNvSpPr>
            <a:spLocks noGrp="1"/>
          </p:cNvSpPr>
          <p:nvPr>
            <p:ph type="sldNum" sz="quarter" idx="5"/>
          </p:nvPr>
        </p:nvSpPr>
        <p:spPr/>
        <p:txBody>
          <a:bodyPr/>
          <a:lstStyle/>
          <a:p>
            <a:fld id="{09107CC0-7FDF-41A2-B062-359C52C6902B}" type="slidenum">
              <a:rPr lang="en-US" smtClean="0"/>
              <a:t>56</a:t>
            </a:fld>
            <a:endParaRPr lang="en-US" dirty="0"/>
          </a:p>
        </p:txBody>
      </p:sp>
    </p:spTree>
    <p:extLst>
      <p:ext uri="{BB962C8B-B14F-4D97-AF65-F5344CB8AC3E}">
        <p14:creationId xmlns:p14="http://schemas.microsoft.com/office/powerpoint/2010/main" val="31936837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57</a:t>
            </a:fld>
            <a:endParaRPr lang="en-US" dirty="0"/>
          </a:p>
        </p:txBody>
      </p:sp>
    </p:spTree>
    <p:extLst>
      <p:ext uri="{BB962C8B-B14F-4D97-AF65-F5344CB8AC3E}">
        <p14:creationId xmlns:p14="http://schemas.microsoft.com/office/powerpoint/2010/main" val="27571095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58</a:t>
            </a:fld>
            <a:endParaRPr lang="en-US" dirty="0"/>
          </a:p>
        </p:txBody>
      </p:sp>
    </p:spTree>
    <p:extLst>
      <p:ext uri="{BB962C8B-B14F-4D97-AF65-F5344CB8AC3E}">
        <p14:creationId xmlns:p14="http://schemas.microsoft.com/office/powerpoint/2010/main" val="1799365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inserted. RZL</a:t>
            </a:r>
          </a:p>
        </p:txBody>
      </p:sp>
      <p:sp>
        <p:nvSpPr>
          <p:cNvPr id="4" name="Slide Number Placeholder 3"/>
          <p:cNvSpPr>
            <a:spLocks noGrp="1"/>
          </p:cNvSpPr>
          <p:nvPr>
            <p:ph type="sldNum" sz="quarter" idx="5"/>
          </p:nvPr>
        </p:nvSpPr>
        <p:spPr/>
        <p:txBody>
          <a:bodyPr/>
          <a:lstStyle/>
          <a:p>
            <a:fld id="{09107CC0-7FDF-41A2-B062-359C52C6902B}" type="slidenum">
              <a:rPr lang="en-US" smtClean="0"/>
              <a:t>59</a:t>
            </a:fld>
            <a:endParaRPr lang="en-US" dirty="0"/>
          </a:p>
        </p:txBody>
      </p:sp>
    </p:spTree>
    <p:extLst>
      <p:ext uri="{BB962C8B-B14F-4D97-AF65-F5344CB8AC3E}">
        <p14:creationId xmlns:p14="http://schemas.microsoft.com/office/powerpoint/2010/main" val="40347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6</a:t>
            </a:fld>
            <a:endParaRPr lang="en-US" dirty="0">
              <a:solidFill>
                <a:prstClr val="black"/>
              </a:solidFill>
              <a:latin typeface="Calibri"/>
            </a:endParaRPr>
          </a:p>
        </p:txBody>
      </p:sp>
    </p:spTree>
    <p:extLst>
      <p:ext uri="{BB962C8B-B14F-4D97-AF65-F5344CB8AC3E}">
        <p14:creationId xmlns:p14="http://schemas.microsoft.com/office/powerpoint/2010/main" val="23008131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inserted. RZL</a:t>
            </a:r>
          </a:p>
        </p:txBody>
      </p:sp>
      <p:sp>
        <p:nvSpPr>
          <p:cNvPr id="4" name="Slide Number Placeholder 3"/>
          <p:cNvSpPr>
            <a:spLocks noGrp="1"/>
          </p:cNvSpPr>
          <p:nvPr>
            <p:ph type="sldNum" sz="quarter" idx="5"/>
          </p:nvPr>
        </p:nvSpPr>
        <p:spPr/>
        <p:txBody>
          <a:bodyPr/>
          <a:lstStyle/>
          <a:p>
            <a:fld id="{09107CC0-7FDF-41A2-B062-359C52C6902B}" type="slidenum">
              <a:rPr lang="en-US" smtClean="0"/>
              <a:t>60</a:t>
            </a:fld>
            <a:endParaRPr lang="en-US" dirty="0"/>
          </a:p>
        </p:txBody>
      </p:sp>
    </p:spTree>
    <p:extLst>
      <p:ext uri="{BB962C8B-B14F-4D97-AF65-F5344CB8AC3E}">
        <p14:creationId xmlns:p14="http://schemas.microsoft.com/office/powerpoint/2010/main" val="3216591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4024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3B3C3-90D4-4D8F-A72C-3E448B18941D}" type="slidenum">
              <a:rPr lang="en-US" smtClean="0"/>
              <a:t>62</a:t>
            </a:fld>
            <a:endParaRPr lang="en-US" dirty="0"/>
          </a:p>
        </p:txBody>
      </p:sp>
    </p:spTree>
    <p:extLst>
      <p:ext uri="{BB962C8B-B14F-4D97-AF65-F5344CB8AC3E}">
        <p14:creationId xmlns:p14="http://schemas.microsoft.com/office/powerpoint/2010/main" val="15982335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3B3C3-90D4-4D8F-A72C-3E448B18941D}" type="slidenum">
              <a:rPr lang="en-US" smtClean="0"/>
              <a:t>63</a:t>
            </a:fld>
            <a:endParaRPr lang="en-US" dirty="0"/>
          </a:p>
        </p:txBody>
      </p:sp>
    </p:spTree>
    <p:extLst>
      <p:ext uri="{BB962C8B-B14F-4D97-AF65-F5344CB8AC3E}">
        <p14:creationId xmlns:p14="http://schemas.microsoft.com/office/powerpoint/2010/main" val="13873077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3B3C3-90D4-4D8F-A72C-3E448B18941D}" type="slidenum">
              <a:rPr lang="en-US" smtClean="0"/>
              <a:t>64</a:t>
            </a:fld>
            <a:endParaRPr lang="en-US" dirty="0"/>
          </a:p>
        </p:txBody>
      </p:sp>
    </p:spTree>
    <p:extLst>
      <p:ext uri="{BB962C8B-B14F-4D97-AF65-F5344CB8AC3E}">
        <p14:creationId xmlns:p14="http://schemas.microsoft.com/office/powerpoint/2010/main" val="28323506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80967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66</a:t>
            </a:fld>
            <a:endParaRPr lang="en-US" dirty="0"/>
          </a:p>
        </p:txBody>
      </p:sp>
    </p:spTree>
    <p:extLst>
      <p:ext uri="{BB962C8B-B14F-4D97-AF65-F5344CB8AC3E}">
        <p14:creationId xmlns:p14="http://schemas.microsoft.com/office/powerpoint/2010/main" val="37280043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1294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9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56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a:t>
            </a:fld>
            <a:endParaRPr lang="en-US" dirty="0"/>
          </a:p>
        </p:txBody>
      </p:sp>
    </p:spTree>
    <p:extLst>
      <p:ext uri="{BB962C8B-B14F-4D97-AF65-F5344CB8AC3E}">
        <p14:creationId xmlns:p14="http://schemas.microsoft.com/office/powerpoint/2010/main" val="18637411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879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71</a:t>
            </a:fld>
            <a:endParaRPr lang="en-US" dirty="0">
              <a:solidFill>
                <a:prstClr val="black"/>
              </a:solidFill>
              <a:latin typeface="Calibri"/>
            </a:endParaRPr>
          </a:p>
        </p:txBody>
      </p:sp>
    </p:spTree>
    <p:extLst>
      <p:ext uri="{BB962C8B-B14F-4D97-AF65-F5344CB8AC3E}">
        <p14:creationId xmlns:p14="http://schemas.microsoft.com/office/powerpoint/2010/main" val="22782462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72</a:t>
            </a:fld>
            <a:endParaRPr lang="en-US" dirty="0">
              <a:solidFill>
                <a:prstClr val="black"/>
              </a:solidFill>
              <a:latin typeface="Calibri"/>
            </a:endParaRPr>
          </a:p>
        </p:txBody>
      </p:sp>
    </p:spTree>
    <p:extLst>
      <p:ext uri="{BB962C8B-B14F-4D97-AF65-F5344CB8AC3E}">
        <p14:creationId xmlns:p14="http://schemas.microsoft.com/office/powerpoint/2010/main" val="29667898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73</a:t>
            </a:fld>
            <a:endParaRPr lang="en-US" dirty="0">
              <a:solidFill>
                <a:prstClr val="black"/>
              </a:solidFill>
              <a:latin typeface="Calibri"/>
            </a:endParaRPr>
          </a:p>
        </p:txBody>
      </p:sp>
    </p:spTree>
    <p:extLst>
      <p:ext uri="{BB962C8B-B14F-4D97-AF65-F5344CB8AC3E}">
        <p14:creationId xmlns:p14="http://schemas.microsoft.com/office/powerpoint/2010/main" val="23211235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74</a:t>
            </a:fld>
            <a:endParaRPr lang="en-US" dirty="0"/>
          </a:p>
        </p:txBody>
      </p:sp>
    </p:spTree>
    <p:extLst>
      <p:ext uri="{BB962C8B-B14F-4D97-AF65-F5344CB8AC3E}">
        <p14:creationId xmlns:p14="http://schemas.microsoft.com/office/powerpoint/2010/main" val="26832725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from the slide.</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75</a:t>
            </a:fld>
            <a:endParaRPr lang="en-US" dirty="0"/>
          </a:p>
        </p:txBody>
      </p:sp>
    </p:spTree>
    <p:extLst>
      <p:ext uri="{BB962C8B-B14F-4D97-AF65-F5344CB8AC3E}">
        <p14:creationId xmlns:p14="http://schemas.microsoft.com/office/powerpoint/2010/main" val="37330442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76</a:t>
            </a:fld>
            <a:endParaRPr lang="en-US" dirty="0">
              <a:solidFill>
                <a:prstClr val="black"/>
              </a:solidFill>
              <a:latin typeface="Calibri"/>
            </a:endParaRPr>
          </a:p>
        </p:txBody>
      </p:sp>
    </p:spTree>
    <p:extLst>
      <p:ext uri="{BB962C8B-B14F-4D97-AF65-F5344CB8AC3E}">
        <p14:creationId xmlns:p14="http://schemas.microsoft.com/office/powerpoint/2010/main" val="7882578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77</a:t>
            </a:fld>
            <a:endParaRPr lang="en-US" dirty="0">
              <a:solidFill>
                <a:prstClr val="black"/>
              </a:solidFill>
              <a:latin typeface="Calibri"/>
            </a:endParaRPr>
          </a:p>
        </p:txBody>
      </p:sp>
    </p:spTree>
    <p:extLst>
      <p:ext uri="{BB962C8B-B14F-4D97-AF65-F5344CB8AC3E}">
        <p14:creationId xmlns:p14="http://schemas.microsoft.com/office/powerpoint/2010/main" val="31857165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78</a:t>
            </a:fld>
            <a:endParaRPr lang="en-US" dirty="0">
              <a:solidFill>
                <a:prstClr val="black"/>
              </a:solidFill>
              <a:latin typeface="Calibri"/>
            </a:endParaRPr>
          </a:p>
        </p:txBody>
      </p:sp>
    </p:spTree>
    <p:extLst>
      <p:ext uri="{BB962C8B-B14F-4D97-AF65-F5344CB8AC3E}">
        <p14:creationId xmlns:p14="http://schemas.microsoft.com/office/powerpoint/2010/main" val="25371039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79</a:t>
            </a:fld>
            <a:endParaRPr lang="en-US" dirty="0">
              <a:solidFill>
                <a:prstClr val="black"/>
              </a:solidFill>
              <a:latin typeface="Calibri"/>
            </a:endParaRPr>
          </a:p>
        </p:txBody>
      </p:sp>
    </p:spTree>
    <p:extLst>
      <p:ext uri="{BB962C8B-B14F-4D97-AF65-F5344CB8AC3E}">
        <p14:creationId xmlns:p14="http://schemas.microsoft.com/office/powerpoint/2010/main" val="407498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a:t>
            </a:fld>
            <a:endParaRPr lang="en-US" dirty="0"/>
          </a:p>
        </p:txBody>
      </p:sp>
    </p:spTree>
    <p:extLst>
      <p:ext uri="{BB962C8B-B14F-4D97-AF65-F5344CB8AC3E}">
        <p14:creationId xmlns:p14="http://schemas.microsoft.com/office/powerpoint/2010/main" val="32991749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80</a:t>
            </a:fld>
            <a:endParaRPr lang="en-US" dirty="0"/>
          </a:p>
        </p:txBody>
      </p:sp>
    </p:spTree>
    <p:extLst>
      <p:ext uri="{BB962C8B-B14F-4D97-AF65-F5344CB8AC3E}">
        <p14:creationId xmlns:p14="http://schemas.microsoft.com/office/powerpoint/2010/main" val="32220321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921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82</a:t>
            </a:fld>
            <a:endParaRPr lang="en-US" dirty="0"/>
          </a:p>
        </p:txBody>
      </p:sp>
    </p:spTree>
    <p:extLst>
      <p:ext uri="{BB962C8B-B14F-4D97-AF65-F5344CB8AC3E}">
        <p14:creationId xmlns:p14="http://schemas.microsoft.com/office/powerpoint/2010/main" val="17872303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83</a:t>
            </a:fld>
            <a:endParaRPr lang="en-US" dirty="0"/>
          </a:p>
        </p:txBody>
      </p:sp>
    </p:spTree>
    <p:extLst>
      <p:ext uri="{BB962C8B-B14F-4D97-AF65-F5344CB8AC3E}">
        <p14:creationId xmlns:p14="http://schemas.microsoft.com/office/powerpoint/2010/main" val="8222482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84</a:t>
            </a:fld>
            <a:endParaRPr lang="en-US" dirty="0"/>
          </a:p>
        </p:txBody>
      </p:sp>
    </p:spTree>
    <p:extLst>
      <p:ext uri="{BB962C8B-B14F-4D97-AF65-F5344CB8AC3E}">
        <p14:creationId xmlns:p14="http://schemas.microsoft.com/office/powerpoint/2010/main" val="181280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9107CC0-7FDF-41A2-B062-359C52C6902B}" type="slidenum">
              <a:rPr lang="en-US" smtClean="0"/>
              <a:t>9</a:t>
            </a:fld>
            <a:endParaRPr lang="en-US" dirty="0"/>
          </a:p>
        </p:txBody>
      </p:sp>
    </p:spTree>
    <p:extLst>
      <p:ext uri="{BB962C8B-B14F-4D97-AF65-F5344CB8AC3E}">
        <p14:creationId xmlns:p14="http://schemas.microsoft.com/office/powerpoint/2010/main" val="1483975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noAutofit/>
          </a:bodyPr>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hasCustomPrompt="1"/>
          </p:nvPr>
        </p:nvSpPr>
        <p:spPr>
          <a:xfrm>
            <a:off x="430901" y="1780253"/>
            <a:ext cx="8393463" cy="4612461"/>
          </a:xfrm>
          <a:solidFill>
            <a:schemeClr val="bg1">
              <a:lumMod val="95000"/>
            </a:schemeClr>
          </a:solidFill>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7429186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32972211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92539569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24835063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hasCustomPrompt="1"/>
          </p:nvPr>
        </p:nvSpPr>
        <p:spPr>
          <a:xfrm>
            <a:off x="430901" y="1780253"/>
            <a:ext cx="8393463" cy="4612461"/>
          </a:xfrm>
          <a:solidFill>
            <a:schemeClr val="bg1">
              <a:lumMod val="95000"/>
            </a:schemeClr>
          </a:solidFill>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19132569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63118685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91070206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7697818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74430069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39665018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84868676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65520336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58484817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76950622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74592267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52372265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77512830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4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7901245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5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33294378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6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00080016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0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98468423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415739712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63452997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1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85532793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12825837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9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83243196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50882637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Tree>
    <p:extLst>
      <p:ext uri="{BB962C8B-B14F-4D97-AF65-F5344CB8AC3E}">
        <p14:creationId xmlns:p14="http://schemas.microsoft.com/office/powerpoint/2010/main" val="67317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534779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387328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3055784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304966295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15858768"/>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59045239"/>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85203923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37241350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149798008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7308482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4320927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40651494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19210119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211432840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4056852524"/>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378738728"/>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25265556"/>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387068160"/>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29133426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260138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046792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3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74090037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4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556102847"/>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5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30456992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7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41091528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image" Target="../media/image2.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0">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 id="2147483695" r:id="rId22"/>
    <p:sldLayoutId id="2147483696" r:id="rId23"/>
    <p:sldLayoutId id="2147483697" r:id="rId24"/>
    <p:sldLayoutId id="2147483698" r:id="rId25"/>
    <p:sldLayoutId id="2147483699" r:id="rId26"/>
    <p:sldLayoutId id="2147483700"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 id="2147483754" r:id="rId42"/>
    <p:sldLayoutId id="2147483833" r:id="rId43"/>
    <p:sldLayoutId id="2147483834" r:id="rId44"/>
    <p:sldLayoutId id="2147483835" r:id="rId45"/>
    <p:sldLayoutId id="2147483836" r:id="rId46"/>
    <p:sldLayoutId id="2147483837" r:id="rId47"/>
    <p:sldLayoutId id="2147483838" r:id="rId48"/>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Tree>
    <p:extLst>
      <p:ext uri="{BB962C8B-B14F-4D97-AF65-F5344CB8AC3E}">
        <p14:creationId xmlns:p14="http://schemas.microsoft.com/office/powerpoint/2010/main" val="46816829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820" r:id="rId23"/>
    <p:sldLayoutId id="2147483821" r:id="rId24"/>
    <p:sldLayoutId id="2147483822" r:id="rId25"/>
    <p:sldLayoutId id="2147483824" r:id="rId26"/>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2.xml"/><Relationship Id="rId5" Type="http://schemas.openxmlformats.org/officeDocument/2006/relationships/image" Target="../media/image15.JPG"/><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customXml" Target="../ink/ink1.xml"/><Relationship Id="rId7"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6.xml"/><Relationship Id="rId1" Type="http://schemas.openxmlformats.org/officeDocument/2006/relationships/slideLayout" Target="../slideLayouts/slideLayout41.xml"/><Relationship Id="rId5" Type="http://schemas.openxmlformats.org/officeDocument/2006/relationships/image" Target="../media/image34.png"/><Relationship Id="rId4" Type="http://schemas.openxmlformats.org/officeDocument/2006/relationships/customXml" Target="../ink/ink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8.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0.xm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3.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7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3" Type="http://schemas.openxmlformats.org/officeDocument/2006/relationships/hyperlink" Target="mailto:DPS_GRANTCOMPLIANCEREPORTS@ncdps.gov" TargetMode="External"/><Relationship Id="rId2" Type="http://schemas.openxmlformats.org/officeDocument/2006/relationships/notesSlide" Target="../notesSlides/notesSlide76.xml"/><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3" Type="http://schemas.openxmlformats.org/officeDocument/2006/relationships/hyperlink" Target="mailto:DPS_GRANTCOMPLIANCEREPORTS@ncdps.gov" TargetMode="External"/><Relationship Id="rId2" Type="http://schemas.openxmlformats.org/officeDocument/2006/relationships/notesSlide" Target="../notesSlides/notesSlide77.xml"/><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3" Type="http://schemas.openxmlformats.org/officeDocument/2006/relationships/hyperlink" Target="mailto:DPS_GRANTCOMPLIANCEREPORTS@ncdps.gov" TargetMode="External"/><Relationship Id="rId2" Type="http://schemas.openxmlformats.org/officeDocument/2006/relationships/notesSlide" Target="../notesSlides/notesSlide78.xml"/><Relationship Id="rId1" Type="http://schemas.openxmlformats.org/officeDocument/2006/relationships/slideLayout" Target="../slideLayouts/slideLayout74.xml"/><Relationship Id="rId4" Type="http://schemas.openxmlformats.org/officeDocument/2006/relationships/hyperlink" Target="mailto:AuditGrantsReport@ncdps.gov"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mailto:DPS_GRANTCOMPLIANCEREPORTS@ncdps.gov" TargetMode="External"/><Relationship Id="rId2" Type="http://schemas.openxmlformats.org/officeDocument/2006/relationships/notesSlide" Target="../notesSlides/notesSlide79.xml"/><Relationship Id="rId1" Type="http://schemas.openxmlformats.org/officeDocument/2006/relationships/slideLayout" Target="../slideLayouts/slideLayout74.xml"/><Relationship Id="rId5" Type="http://schemas.openxmlformats.org/officeDocument/2006/relationships/hyperlink" Target="https://www.fac.gov/" TargetMode="External"/><Relationship Id="rId4" Type="http://schemas.openxmlformats.org/officeDocument/2006/relationships/hyperlink" Target="mailto:AuditGrantsReport@ncdps.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www.ncdps.gov/about-dps/boards-and-commissions/governors-crime-commission/criminal-justice-grants/grant-forms" TargetMode="External"/><Relationship Id="rId2" Type="http://schemas.openxmlformats.org/officeDocument/2006/relationships/notesSlide" Target="../notesSlides/notesSlide81.xml"/><Relationship Id="rId1" Type="http://schemas.openxmlformats.org/officeDocument/2006/relationships/slideLayout" Target="../slideLayouts/slideLayout42.xml"/><Relationship Id="rId6" Type="http://schemas.openxmlformats.org/officeDocument/2006/relationships/hyperlink" Target="https://www.gsa.gov/travel/plan-book/per-diem-rates" TargetMode="External"/><Relationship Id="rId5" Type="http://schemas.openxmlformats.org/officeDocument/2006/relationships/hyperlink" Target="https://www.ebs.nc.gov/sap/crmaccess/" TargetMode="External"/><Relationship Id="rId4" Type="http://schemas.openxmlformats.org/officeDocument/2006/relationships/hyperlink" Target="https://www.ecfr.gov/current/title-2/subtitle-A/chapter-II/part-200?toc=1"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A72F-2AB9-4293-8962-E167C3B2EABE}"/>
              </a:ext>
            </a:extLst>
          </p:cNvPr>
          <p:cNvSpPr>
            <a:spLocks noGrp="1"/>
          </p:cNvSpPr>
          <p:nvPr>
            <p:ph type="ctrTitle"/>
          </p:nvPr>
        </p:nvSpPr>
        <p:spPr>
          <a:xfrm>
            <a:off x="533400" y="2172220"/>
            <a:ext cx="8077200" cy="1066799"/>
          </a:xfrm>
        </p:spPr>
        <p:txBody>
          <a:bodyPr/>
          <a:lstStyle/>
          <a:p>
            <a:r>
              <a:rPr lang="en-US" dirty="0"/>
              <a:t>Governor’s Crime Commission</a:t>
            </a:r>
          </a:p>
        </p:txBody>
      </p:sp>
      <p:sp>
        <p:nvSpPr>
          <p:cNvPr id="3" name="Subtitle 2">
            <a:extLst>
              <a:ext uri="{FF2B5EF4-FFF2-40B4-BE49-F238E27FC236}">
                <a16:creationId xmlns:a16="http://schemas.microsoft.com/office/drawing/2014/main" id="{E658D799-7508-4752-B933-65316FE2F503}"/>
              </a:ext>
            </a:extLst>
          </p:cNvPr>
          <p:cNvSpPr>
            <a:spLocks noGrp="1"/>
          </p:cNvSpPr>
          <p:nvPr>
            <p:ph type="subTitle" idx="1"/>
          </p:nvPr>
        </p:nvSpPr>
        <p:spPr>
          <a:xfrm>
            <a:off x="685800" y="3269227"/>
            <a:ext cx="7772400" cy="1066799"/>
          </a:xfrm>
        </p:spPr>
        <p:txBody>
          <a:bodyPr>
            <a:normAutofit/>
          </a:bodyPr>
          <a:lstStyle/>
          <a:p>
            <a:pPr algn="ctr"/>
            <a:r>
              <a:rPr lang="en-US" sz="4000" dirty="0"/>
              <a:t>2024 Grant Award Workshop</a:t>
            </a:r>
          </a:p>
        </p:txBody>
      </p:sp>
    </p:spTree>
    <p:extLst>
      <p:ext uri="{BB962C8B-B14F-4D97-AF65-F5344CB8AC3E}">
        <p14:creationId xmlns:p14="http://schemas.microsoft.com/office/powerpoint/2010/main" val="399509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8F4FBE-6BF1-452F-A933-2D7E7FCF05A1}"/>
              </a:ext>
            </a:extLst>
          </p:cNvPr>
          <p:cNvSpPr>
            <a:spLocks noGrp="1"/>
          </p:cNvSpPr>
          <p:nvPr>
            <p:ph type="body" sz="quarter" idx="13"/>
          </p:nvPr>
        </p:nvSpPr>
        <p:spPr>
          <a:xfrm>
            <a:off x="430901" y="1780253"/>
            <a:ext cx="8393463" cy="4163347"/>
          </a:xfrm>
        </p:spPr>
        <p:txBody>
          <a:bodyPr>
            <a:normAutofit lnSpcReduction="10000"/>
          </a:bodyPr>
          <a:lstStyle/>
          <a:p>
            <a:pPr>
              <a:spcAft>
                <a:spcPts val="600"/>
              </a:spcAft>
            </a:pPr>
            <a:r>
              <a:rPr lang="en-US" dirty="0"/>
              <a:t>No remaining  funds will be carried over from one year to another.</a:t>
            </a:r>
          </a:p>
          <a:p>
            <a:pPr>
              <a:spcAft>
                <a:spcPts val="600"/>
              </a:spcAft>
            </a:pPr>
            <a:r>
              <a:rPr lang="en-US" dirty="0"/>
              <a:t>The Grant Administrator will change the Agreement to Year 2 once all Year 1 funds are submitted and paid.</a:t>
            </a:r>
          </a:p>
          <a:p>
            <a:pPr>
              <a:spcAft>
                <a:spcPts val="600"/>
              </a:spcAft>
            </a:pPr>
            <a:r>
              <a:rPr lang="en-US" dirty="0"/>
              <a:t>The Subrecipient may now use Year 2 funds.</a:t>
            </a:r>
          </a:p>
          <a:p>
            <a:pPr marL="365760" marR="0" lvl="0" indent="-256032" algn="l" defTabSz="914400" rtl="0" eaLnBrk="1" fontAlgn="auto" latinLnBrk="0" hangingPunct="1">
              <a:lnSpc>
                <a:spcPct val="100000"/>
              </a:lnSpc>
              <a:spcBef>
                <a:spcPts val="400"/>
              </a:spcBef>
              <a:spcAft>
                <a:spcPts val="600"/>
              </a:spcAft>
              <a:buClr>
                <a:srgbClr val="DA1F28"/>
              </a:buClr>
              <a:buSzPct val="68000"/>
              <a:buFont typeface="Wingdings 3"/>
              <a:buChar char=""/>
              <a:tabLst/>
              <a:defRPr/>
            </a:pPr>
            <a:r>
              <a:rPr kumimoji="0" lang="en-US" sz="2700" b="0" i="0" u="none" strike="noStrike" kern="1200" cap="none" spc="0" normalizeH="0" baseline="0" noProof="0" dirty="0">
                <a:ln>
                  <a:noFill/>
                </a:ln>
                <a:solidFill>
                  <a:srgbClr val="39639D"/>
                </a:solidFill>
                <a:effectLst/>
                <a:uLnTx/>
                <a:uFillTx/>
                <a:latin typeface="Calibri"/>
                <a:ea typeface="+mn-ea"/>
                <a:cs typeface="+mn-cs"/>
              </a:rPr>
              <a:t>The Final Reimbursement must be</a:t>
            </a:r>
            <a:r>
              <a:rPr kumimoji="0" lang="en-US" sz="2700" b="1" i="0" u="none" strike="noStrike" kern="1200" cap="none" spc="0" normalizeH="0" baseline="0" noProof="0" dirty="0">
                <a:ln>
                  <a:noFill/>
                </a:ln>
                <a:solidFill>
                  <a:srgbClr val="39639D"/>
                </a:solidFill>
                <a:effectLst/>
                <a:uLnTx/>
                <a:uFillTx/>
                <a:latin typeface="Calibri"/>
                <a:ea typeface="+mn-ea"/>
                <a:cs typeface="+mn-cs"/>
              </a:rPr>
              <a:t> marked </a:t>
            </a:r>
            <a:r>
              <a:rPr kumimoji="0" lang="en-US" sz="2700" b="0" i="0" u="none" strike="noStrike" kern="1200" cap="none" spc="0" normalizeH="0" baseline="0" noProof="0" dirty="0">
                <a:ln>
                  <a:noFill/>
                </a:ln>
                <a:solidFill>
                  <a:srgbClr val="39639D"/>
                </a:solidFill>
                <a:effectLst/>
                <a:uLnTx/>
                <a:uFillTx/>
                <a:latin typeface="Calibri"/>
                <a:ea typeface="+mn-ea"/>
                <a:cs typeface="+mn-cs"/>
              </a:rPr>
              <a:t>as the Final Reimbursement in EBS. </a:t>
            </a:r>
          </a:p>
          <a:p>
            <a:pPr marL="365760" marR="0" lvl="0" indent="-256032" algn="l" defTabSz="914400" rtl="0" eaLnBrk="1" fontAlgn="auto" latinLnBrk="0" hangingPunct="1">
              <a:lnSpc>
                <a:spcPct val="100000"/>
              </a:lnSpc>
              <a:spcBef>
                <a:spcPts val="400"/>
              </a:spcBef>
              <a:spcAft>
                <a:spcPts val="600"/>
              </a:spcAft>
              <a:buClr>
                <a:srgbClr val="DA1F28"/>
              </a:buClr>
              <a:buSzPct val="68000"/>
              <a:buFont typeface="Wingdings 3"/>
              <a:buChar char=""/>
              <a:tabLst/>
              <a:defRPr/>
            </a:pPr>
            <a:r>
              <a:rPr kumimoji="0" lang="en-US" sz="2700" b="0" i="0" u="none" strike="noStrike" kern="1200" cap="none" spc="0" normalizeH="0" baseline="0" noProof="0" dirty="0">
                <a:ln>
                  <a:noFill/>
                </a:ln>
                <a:solidFill>
                  <a:srgbClr val="39639D"/>
                </a:solidFill>
                <a:effectLst/>
                <a:uLnTx/>
                <a:uFillTx/>
                <a:latin typeface="Calibri"/>
                <a:ea typeface="+mn-ea"/>
                <a:cs typeface="+mn-cs"/>
              </a:rPr>
              <a:t>GCC pays the final reimbursement, and the </a:t>
            </a:r>
            <a:r>
              <a:rPr lang="en-US" dirty="0">
                <a:solidFill>
                  <a:srgbClr val="39639D"/>
                </a:solidFill>
                <a:latin typeface="Calibri"/>
              </a:rPr>
              <a:t>A</a:t>
            </a:r>
            <a:r>
              <a:rPr kumimoji="0" lang="en-US" sz="2700" b="0" i="0" u="none" strike="noStrike" kern="1200" cap="none" spc="0" normalizeH="0" baseline="0" noProof="0" dirty="0" err="1">
                <a:ln>
                  <a:noFill/>
                </a:ln>
                <a:solidFill>
                  <a:srgbClr val="39639D"/>
                </a:solidFill>
                <a:effectLst/>
                <a:uLnTx/>
                <a:uFillTx/>
                <a:latin typeface="Calibri"/>
                <a:ea typeface="+mn-ea"/>
                <a:cs typeface="+mn-cs"/>
              </a:rPr>
              <a:t>greement</a:t>
            </a:r>
            <a:r>
              <a:rPr kumimoji="0" lang="en-US" sz="2700" b="0" i="0" u="none" strike="noStrike" kern="1200" cap="none" spc="0" normalizeH="0" baseline="0" noProof="0" dirty="0">
                <a:ln>
                  <a:noFill/>
                </a:ln>
                <a:solidFill>
                  <a:srgbClr val="39639D"/>
                </a:solidFill>
                <a:effectLst/>
                <a:uLnTx/>
                <a:uFillTx/>
                <a:latin typeface="Calibri"/>
                <a:ea typeface="+mn-ea"/>
                <a:cs typeface="+mn-cs"/>
              </a:rPr>
              <a:t> will be closed if all requirements have been met.</a:t>
            </a:r>
          </a:p>
          <a:p>
            <a:pPr marL="109728" indent="0">
              <a:buNone/>
            </a:pPr>
            <a:endParaRPr lang="en-US" dirty="0"/>
          </a:p>
        </p:txBody>
      </p:sp>
      <p:sp>
        <p:nvSpPr>
          <p:cNvPr id="3" name="Title 2">
            <a:extLst>
              <a:ext uri="{FF2B5EF4-FFF2-40B4-BE49-F238E27FC236}">
                <a16:creationId xmlns:a16="http://schemas.microsoft.com/office/drawing/2014/main" id="{5B2D50F2-1207-41C8-AFF0-3340B6A36192}"/>
              </a:ext>
            </a:extLst>
          </p:cNvPr>
          <p:cNvSpPr>
            <a:spLocks noGrp="1"/>
          </p:cNvSpPr>
          <p:nvPr>
            <p:ph type="title"/>
          </p:nvPr>
        </p:nvSpPr>
        <p:spPr>
          <a:xfrm>
            <a:off x="512832" y="251618"/>
            <a:ext cx="8229600" cy="1325563"/>
          </a:xfrm>
        </p:spPr>
        <p:txBody>
          <a:bodyPr>
            <a:normAutofit/>
          </a:bodyPr>
          <a:lstStyle/>
          <a:p>
            <a:r>
              <a:rPr lang="en-US" dirty="0"/>
              <a:t> Remaining Funds</a:t>
            </a:r>
          </a:p>
        </p:txBody>
      </p:sp>
      <p:sp>
        <p:nvSpPr>
          <p:cNvPr id="5" name="TextBox 4">
            <a:extLst>
              <a:ext uri="{FF2B5EF4-FFF2-40B4-BE49-F238E27FC236}">
                <a16:creationId xmlns:a16="http://schemas.microsoft.com/office/drawing/2014/main" id="{1C3F1CAC-063A-4CD2-B27F-2D45AC0CB217}"/>
              </a:ext>
            </a:extLst>
          </p:cNvPr>
          <p:cNvSpPr txBox="1"/>
          <p:nvPr/>
        </p:nvSpPr>
        <p:spPr>
          <a:xfrm>
            <a:off x="8534400" y="6400800"/>
            <a:ext cx="6096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10</a:t>
            </a:fld>
            <a:endParaRPr lang="en-US" dirty="0"/>
          </a:p>
        </p:txBody>
      </p:sp>
    </p:spTree>
    <p:extLst>
      <p:ext uri="{BB962C8B-B14F-4D97-AF65-F5344CB8AC3E}">
        <p14:creationId xmlns:p14="http://schemas.microsoft.com/office/powerpoint/2010/main" val="216654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AEAC4A-0405-4837-86F4-88A1C32AAAF3}"/>
              </a:ext>
            </a:extLst>
          </p:cNvPr>
          <p:cNvSpPr>
            <a:spLocks noGrp="1"/>
          </p:cNvSpPr>
          <p:nvPr>
            <p:ph type="body" sz="quarter" idx="13"/>
          </p:nvPr>
        </p:nvSpPr>
        <p:spPr>
          <a:xfrm>
            <a:off x="457200" y="2133600"/>
            <a:ext cx="8229600" cy="1828800"/>
          </a:xfrm>
        </p:spPr>
        <p:txBody>
          <a:bodyPr anchor="ctr">
            <a:noAutofit/>
          </a:bodyPr>
          <a:lstStyle/>
          <a:p>
            <a:pPr marL="0" indent="0" algn="ctr">
              <a:buNone/>
            </a:pPr>
            <a:r>
              <a:rPr lang="en-US" sz="4400" b="1" dirty="0"/>
              <a:t>Change Requests</a:t>
            </a:r>
          </a:p>
        </p:txBody>
      </p:sp>
      <p:sp>
        <p:nvSpPr>
          <p:cNvPr id="3" name="Slide Number Placeholder 2">
            <a:extLst>
              <a:ext uri="{FF2B5EF4-FFF2-40B4-BE49-F238E27FC236}">
                <a16:creationId xmlns:a16="http://schemas.microsoft.com/office/drawing/2014/main" id="{DCBC10D0-96E8-4324-95CF-098248361BEF}"/>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835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B5C2A-B1ED-483E-A7E3-14B8CFE256E4}"/>
              </a:ext>
            </a:extLst>
          </p:cNvPr>
          <p:cNvSpPr>
            <a:spLocks noGrp="1"/>
          </p:cNvSpPr>
          <p:nvPr>
            <p:ph type="body" sz="quarter" idx="13"/>
          </p:nvPr>
        </p:nvSpPr>
        <p:spPr>
          <a:xfrm>
            <a:off x="228600" y="1577403"/>
            <a:ext cx="8698263" cy="3931920"/>
          </a:xfrm>
        </p:spPr>
        <p:txBody>
          <a:bodyPr anchor="ctr">
            <a:normAutofit/>
          </a:bodyPr>
          <a:lstStyle/>
          <a:p>
            <a:pPr marL="365760" marR="0" lvl="0" indent="-256032" algn="l" defTabSz="914400" rtl="0" eaLnBrk="1" fontAlgn="auto" latinLnBrk="0" hangingPunct="1">
              <a:lnSpc>
                <a:spcPct val="100000"/>
              </a:lnSpc>
              <a:spcBef>
                <a:spcPts val="400"/>
              </a:spcBef>
              <a:spcAft>
                <a:spcPts val="600"/>
              </a:spcAft>
              <a:buClr>
                <a:srgbClr val="DA1F28"/>
              </a:buClr>
              <a:buSzPct val="68000"/>
              <a:buFont typeface="Wingdings 3"/>
              <a:buChar char=""/>
              <a:tabLst/>
              <a:defRPr/>
            </a:pPr>
            <a:endParaRPr kumimoji="0" lang="en-US" sz="2400" b="0" i="0" u="none" strike="noStrike" kern="1200" cap="none" spc="0" normalizeH="0" baseline="0" noProof="0" dirty="0">
              <a:ln>
                <a:noFill/>
              </a:ln>
              <a:solidFill>
                <a:srgbClr val="39639D"/>
              </a:solidFill>
              <a:effectLst/>
              <a:uLnTx/>
              <a:uFillTx/>
              <a:latin typeface="Calibri"/>
              <a:ea typeface="+mn-ea"/>
              <a:cs typeface="+mn-cs"/>
            </a:endParaRPr>
          </a:p>
          <a:p>
            <a:pPr marL="365760" marR="0" lvl="0" indent="-256032" algn="l" defTabSz="914400" rtl="0" eaLnBrk="1" fontAlgn="auto" latinLnBrk="0" hangingPunct="1">
              <a:lnSpc>
                <a:spcPct val="100000"/>
              </a:lnSpc>
              <a:spcBef>
                <a:spcPts val="400"/>
              </a:spcBef>
              <a:spcAft>
                <a:spcPts val="600"/>
              </a:spcAft>
              <a:buClr>
                <a:srgbClr val="DA1F28"/>
              </a:buClr>
              <a:buSzPct val="68000"/>
              <a:buFont typeface="Wingdings 3"/>
              <a:buChar char=""/>
              <a:tabLst/>
              <a:defRPr/>
            </a:pPr>
            <a:r>
              <a:rPr kumimoji="0" lang="en-US" sz="2400" b="0" i="0" u="none" strike="noStrike" kern="1200" cap="none" spc="0" normalizeH="0" baseline="0" noProof="0" dirty="0">
                <a:ln>
                  <a:noFill/>
                </a:ln>
                <a:solidFill>
                  <a:srgbClr val="39639D"/>
                </a:solidFill>
                <a:effectLst/>
                <a:uLnTx/>
                <a:uFillTx/>
                <a:latin typeface="Calibri"/>
                <a:ea typeface="+mn-ea"/>
                <a:cs typeface="+mn-cs"/>
              </a:rPr>
              <a:t>Non-Budgetary Change Requests  </a:t>
            </a:r>
          </a:p>
          <a:p>
            <a:pPr marR="0" lvl="1" algn="l" defTabSz="914400" rtl="0" eaLnBrk="1" fontAlgn="auto" latinLnBrk="0" hangingPunct="1">
              <a:lnSpc>
                <a:spcPct val="100000"/>
              </a:lnSpc>
              <a:spcBef>
                <a:spcPts val="324"/>
              </a:spcBef>
              <a:spcAft>
                <a:spcPts val="600"/>
              </a:spcAft>
              <a:buClr>
                <a:srgbClr val="DA1F28"/>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39639D"/>
                </a:solidFill>
                <a:effectLst/>
                <a:uLnTx/>
                <a:uFillTx/>
                <a:latin typeface="Calibri"/>
                <a:ea typeface="+mn-ea"/>
                <a:cs typeface="+mn-cs"/>
              </a:rPr>
              <a:t>Grant Agreement Extension Requests</a:t>
            </a:r>
          </a:p>
          <a:p>
            <a:pPr marR="0" lvl="1" algn="l" defTabSz="914400" rtl="0" eaLnBrk="1" fontAlgn="auto" latinLnBrk="0" hangingPunct="1">
              <a:lnSpc>
                <a:spcPct val="100000"/>
              </a:lnSpc>
              <a:spcBef>
                <a:spcPts val="324"/>
              </a:spcBef>
              <a:spcAft>
                <a:spcPts val="600"/>
              </a:spcAft>
              <a:buClr>
                <a:srgbClr val="DA1F28"/>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39639D"/>
                </a:solidFill>
                <a:effectLst/>
                <a:uLnTx/>
                <a:uFillTx/>
                <a:latin typeface="Calibri"/>
                <a:ea typeface="+mn-ea"/>
                <a:cs typeface="+mn-cs"/>
              </a:rPr>
              <a:t>Scope of Work Changes - prior approval required by grant planner</a:t>
            </a:r>
          </a:p>
          <a:p>
            <a:pPr marR="0" lvl="1" algn="l" defTabSz="914400" rtl="0" eaLnBrk="1" fontAlgn="auto" latinLnBrk="0" hangingPunct="1">
              <a:lnSpc>
                <a:spcPct val="100000"/>
              </a:lnSpc>
              <a:spcBef>
                <a:spcPts val="324"/>
              </a:spcBef>
              <a:spcAft>
                <a:spcPts val="600"/>
              </a:spcAft>
              <a:buClr>
                <a:srgbClr val="DA1F28"/>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39639D"/>
                </a:solidFill>
                <a:effectLst/>
                <a:uLnTx/>
                <a:uFillTx/>
                <a:latin typeface="Calibri"/>
                <a:ea typeface="+mn-ea"/>
                <a:cs typeface="+mn-cs"/>
              </a:rPr>
              <a:t>Personnel Update / Changes</a:t>
            </a:r>
          </a:p>
          <a:p>
            <a:pPr marR="0" lvl="1" algn="l" defTabSz="914400" rtl="0" eaLnBrk="1" fontAlgn="auto" latinLnBrk="0" hangingPunct="1">
              <a:lnSpc>
                <a:spcPct val="100000"/>
              </a:lnSpc>
              <a:spcBef>
                <a:spcPts val="324"/>
              </a:spcBef>
              <a:spcAft>
                <a:spcPts val="600"/>
              </a:spcAft>
              <a:buClr>
                <a:srgbClr val="DA1F28"/>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39639D"/>
                </a:solidFill>
                <a:effectLst/>
                <a:uLnTx/>
                <a:uFillTx/>
                <a:latin typeface="Calibri"/>
                <a:ea typeface="+mn-ea"/>
                <a:cs typeface="+mn-cs"/>
              </a:rPr>
              <a:t>Officials Update - Project Director, Financial Officer, Authorizing Official. Board approval minutes required.</a:t>
            </a:r>
          </a:p>
          <a:p>
            <a:pPr marL="0" indent="0">
              <a:buNone/>
            </a:pPr>
            <a:endParaRPr lang="en-US" sz="2400" dirty="0"/>
          </a:p>
          <a:p>
            <a:endParaRPr lang="en-US" sz="2000" dirty="0"/>
          </a:p>
        </p:txBody>
      </p:sp>
      <p:sp>
        <p:nvSpPr>
          <p:cNvPr id="3" name="Title 2">
            <a:extLst>
              <a:ext uri="{FF2B5EF4-FFF2-40B4-BE49-F238E27FC236}">
                <a16:creationId xmlns:a16="http://schemas.microsoft.com/office/drawing/2014/main" id="{8EDDAE3F-C9BF-419F-9584-7A946D0F6CC8}"/>
              </a:ext>
            </a:extLst>
          </p:cNvPr>
          <p:cNvSpPr>
            <a:spLocks noGrp="1"/>
          </p:cNvSpPr>
          <p:nvPr>
            <p:ph type="title"/>
          </p:nvPr>
        </p:nvSpPr>
        <p:spPr>
          <a:xfrm>
            <a:off x="457200" y="304800"/>
            <a:ext cx="8229600" cy="1325880"/>
          </a:xfrm>
        </p:spPr>
        <p:txBody>
          <a:bodyPr anchor="ctr">
            <a:noAutofit/>
          </a:bodyPr>
          <a:lstStyle/>
          <a:p>
            <a:r>
              <a:rPr lang="en-US" b="1" dirty="0"/>
              <a:t>Non-Budgetary Change Requests</a:t>
            </a:r>
          </a:p>
        </p:txBody>
      </p:sp>
      <p:sp>
        <p:nvSpPr>
          <p:cNvPr id="4" name="Slide Number Placeholder 2">
            <a:extLst>
              <a:ext uri="{FF2B5EF4-FFF2-40B4-BE49-F238E27FC236}">
                <a16:creationId xmlns:a16="http://schemas.microsoft.com/office/drawing/2014/main" id="{9942EC29-6251-494F-A814-C197F3C3AB2F}"/>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8649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B5C2A-B1ED-483E-A7E3-14B8CFE256E4}"/>
              </a:ext>
            </a:extLst>
          </p:cNvPr>
          <p:cNvSpPr>
            <a:spLocks noGrp="1"/>
          </p:cNvSpPr>
          <p:nvPr>
            <p:ph type="body" sz="quarter" idx="13"/>
          </p:nvPr>
        </p:nvSpPr>
        <p:spPr>
          <a:xfrm>
            <a:off x="228600" y="1577403"/>
            <a:ext cx="8698263" cy="4289997"/>
          </a:xfrm>
        </p:spPr>
        <p:txBody>
          <a:bodyPr anchor="t" anchorCtr="0">
            <a:noAutofit/>
          </a:bodyPr>
          <a:lstStyle/>
          <a:p>
            <a:pPr marL="109728" indent="0">
              <a:spcAft>
                <a:spcPts val="600"/>
              </a:spcAft>
              <a:buNone/>
            </a:pPr>
            <a:endParaRPr lang="en-US" sz="700" dirty="0"/>
          </a:p>
          <a:p>
            <a:pPr>
              <a:spcBef>
                <a:spcPts val="0"/>
              </a:spcBef>
              <a:spcAft>
                <a:spcPts val="600"/>
              </a:spcAft>
            </a:pPr>
            <a:r>
              <a:rPr lang="en-US" sz="2400" dirty="0"/>
              <a:t>Budget Change requests </a:t>
            </a:r>
          </a:p>
          <a:p>
            <a:pPr lvl="1">
              <a:spcAft>
                <a:spcPts val="600"/>
              </a:spcAft>
              <a:buFont typeface="Courier New" panose="02070309020205020404" pitchFamily="49" charset="0"/>
              <a:buChar char="o"/>
            </a:pPr>
            <a:r>
              <a:rPr lang="en-US" sz="2000" dirty="0"/>
              <a:t>Reallocate Funds</a:t>
            </a:r>
          </a:p>
          <a:p>
            <a:pPr lvl="1">
              <a:spcAft>
                <a:spcPts val="600"/>
              </a:spcAft>
              <a:buFont typeface="Courier New" panose="02070309020205020404" pitchFamily="49" charset="0"/>
              <a:buChar char="o"/>
            </a:pPr>
            <a:r>
              <a:rPr lang="en-US" sz="2000" dirty="0"/>
              <a:t>Increase Funds</a:t>
            </a:r>
          </a:p>
          <a:p>
            <a:pPr lvl="1">
              <a:spcAft>
                <a:spcPts val="600"/>
              </a:spcAft>
              <a:buFont typeface="Courier New" panose="02070309020205020404" pitchFamily="49" charset="0"/>
              <a:buChar char="o"/>
            </a:pPr>
            <a:r>
              <a:rPr lang="en-US" sz="2000" dirty="0"/>
              <a:t>Add a budget category that did not previously exist on the grant</a:t>
            </a:r>
          </a:p>
          <a:p>
            <a:pPr lvl="2">
              <a:spcAft>
                <a:spcPts val="600"/>
              </a:spcAft>
              <a:buFont typeface="Arial" panose="020B0604020202020204" pitchFamily="34" charset="0"/>
              <a:buChar char="•"/>
            </a:pPr>
            <a:r>
              <a:rPr lang="en-US" sz="2000" dirty="0"/>
              <a:t>Example- adding travel as a budget category that did not previously exist</a:t>
            </a:r>
          </a:p>
          <a:p>
            <a:pPr lvl="1">
              <a:spcAft>
                <a:spcPts val="600"/>
              </a:spcAft>
              <a:buFont typeface="Courier New" panose="02070309020205020404" pitchFamily="49" charset="0"/>
              <a:buChar char="o"/>
            </a:pPr>
            <a:r>
              <a:rPr lang="en-US" sz="2000" dirty="0"/>
              <a:t>Move grant funds from one category to another</a:t>
            </a:r>
          </a:p>
          <a:p>
            <a:pPr lvl="2">
              <a:spcAft>
                <a:spcPts val="600"/>
              </a:spcAft>
              <a:buFont typeface="Arial" panose="020B0604020202020204" pitchFamily="34" charset="0"/>
              <a:buChar char="•"/>
            </a:pPr>
            <a:r>
              <a:rPr lang="en-US" sz="2000" dirty="0"/>
              <a:t>Example- move funds from Personnel to Supplies </a:t>
            </a:r>
          </a:p>
          <a:p>
            <a:pPr marL="365760" marR="0" lvl="0" indent="-256032" algn="l" defTabSz="914400" rtl="0" eaLnBrk="1" fontAlgn="auto" latinLnBrk="0" hangingPunct="1">
              <a:lnSpc>
                <a:spcPct val="100000"/>
              </a:lnSpc>
              <a:spcBef>
                <a:spcPts val="400"/>
              </a:spcBef>
              <a:spcAft>
                <a:spcPts val="600"/>
              </a:spcAft>
              <a:buClr>
                <a:srgbClr val="DA1F28"/>
              </a:buClr>
              <a:buSzPct val="68000"/>
              <a:buFont typeface="Wingdings 3"/>
              <a:buChar char=""/>
              <a:tabLst/>
              <a:defRPr/>
            </a:pPr>
            <a:r>
              <a:rPr kumimoji="0" lang="en-US" sz="2400" b="0" i="0" u="none" strike="noStrike" kern="1200" cap="none" spc="0" normalizeH="0" baseline="0" noProof="0" dirty="0">
                <a:ln>
                  <a:noFill/>
                </a:ln>
                <a:solidFill>
                  <a:srgbClr val="39639D"/>
                </a:solidFill>
                <a:effectLst/>
                <a:uLnTx/>
                <a:uFillTx/>
                <a:ea typeface="+mn-ea"/>
                <a:cs typeface="+mn-cs"/>
              </a:rPr>
              <a:t>Discuss budget change requests with Grants Administrator to ensure reallocations and changes are allowable.</a:t>
            </a:r>
            <a:endParaRPr lang="en-US" sz="700" dirty="0"/>
          </a:p>
          <a:p>
            <a:endParaRPr lang="en-US" sz="600" dirty="0"/>
          </a:p>
        </p:txBody>
      </p:sp>
      <p:sp>
        <p:nvSpPr>
          <p:cNvPr id="3" name="Title 2">
            <a:extLst>
              <a:ext uri="{FF2B5EF4-FFF2-40B4-BE49-F238E27FC236}">
                <a16:creationId xmlns:a16="http://schemas.microsoft.com/office/drawing/2014/main" id="{8EDDAE3F-C9BF-419F-9584-7A946D0F6CC8}"/>
              </a:ext>
            </a:extLst>
          </p:cNvPr>
          <p:cNvSpPr>
            <a:spLocks noGrp="1"/>
          </p:cNvSpPr>
          <p:nvPr>
            <p:ph type="title"/>
          </p:nvPr>
        </p:nvSpPr>
        <p:spPr>
          <a:xfrm>
            <a:off x="457200" y="251523"/>
            <a:ext cx="8229600" cy="1325880"/>
          </a:xfrm>
        </p:spPr>
        <p:txBody>
          <a:bodyPr anchor="ctr"/>
          <a:lstStyle/>
          <a:p>
            <a:r>
              <a:rPr lang="en-US" b="1" dirty="0"/>
              <a:t>Budgetary Change Requests</a:t>
            </a:r>
          </a:p>
        </p:txBody>
      </p:sp>
      <p:sp>
        <p:nvSpPr>
          <p:cNvPr id="4" name="Slide Number Placeholder 2">
            <a:extLst>
              <a:ext uri="{FF2B5EF4-FFF2-40B4-BE49-F238E27FC236}">
                <a16:creationId xmlns:a16="http://schemas.microsoft.com/office/drawing/2014/main" id="{9942EC29-6251-494F-A814-C197F3C3AB2F}"/>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93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C731E7-7F13-46FF-BEC9-40F648D98419}"/>
              </a:ext>
            </a:extLst>
          </p:cNvPr>
          <p:cNvSpPr>
            <a:spLocks noGrp="1"/>
          </p:cNvSpPr>
          <p:nvPr>
            <p:ph type="body" sz="quarter" idx="13"/>
          </p:nvPr>
        </p:nvSpPr>
        <p:spPr>
          <a:xfrm>
            <a:off x="381903" y="1550364"/>
            <a:ext cx="8393463" cy="4518597"/>
          </a:xfrm>
        </p:spPr>
        <p:txBody>
          <a:bodyPr>
            <a:normAutofit lnSpcReduction="10000"/>
          </a:bodyPr>
          <a:lstStyle/>
          <a:p>
            <a:pPr>
              <a:spcBef>
                <a:spcPts val="600"/>
              </a:spcBef>
              <a:spcAft>
                <a:spcPts val="600"/>
              </a:spcAft>
            </a:pPr>
            <a:r>
              <a:rPr lang="en-US" sz="2600" dirty="0"/>
              <a:t>Budgetary change requests are due 90 days prior to end of the Period of Performance of the grant Agreement.  EBS requires a justification before it will allow the subrecipient  to submit the change request.</a:t>
            </a:r>
          </a:p>
          <a:p>
            <a:pPr marL="365760" marR="0" lvl="0" indent="-256032" algn="l" defTabSz="914400" rtl="0" eaLnBrk="1" fontAlgn="auto" latinLnBrk="0" hangingPunct="1">
              <a:lnSpc>
                <a:spcPct val="100000"/>
              </a:lnSpc>
              <a:spcBef>
                <a:spcPts val="600"/>
              </a:spcBef>
              <a:spcAft>
                <a:spcPts val="600"/>
              </a:spcAft>
              <a:buClr>
                <a:srgbClr val="DA1F28"/>
              </a:buClr>
              <a:buSzPct val="68000"/>
              <a:buFont typeface="Wingdings 3"/>
              <a:buChar char=""/>
              <a:tabLst/>
              <a:defRPr/>
            </a:pPr>
            <a:r>
              <a:rPr kumimoji="0" lang="en-US" sz="2600" b="0" i="0" u="none" strike="noStrike" kern="1200" cap="none" spc="0" normalizeH="0" baseline="0" noProof="0" dirty="0">
                <a:ln>
                  <a:noFill/>
                </a:ln>
                <a:solidFill>
                  <a:srgbClr val="39639D"/>
                </a:solidFill>
                <a:effectLst/>
                <a:uLnTx/>
                <a:uFillTx/>
                <a:latin typeface="Calibri"/>
                <a:ea typeface="+mn-ea"/>
                <a:cs typeface="+mn-cs"/>
              </a:rPr>
              <a:t>Change requests can be discussed with the Grant Administrators to ensure allocations and changes are allowable, if the Subrecipient has any questions.</a:t>
            </a:r>
          </a:p>
          <a:p>
            <a:pPr marL="457200" indent="-457200">
              <a:spcAft>
                <a:spcPts val="600"/>
              </a:spcAft>
            </a:pPr>
            <a:r>
              <a:rPr lang="en-US" dirty="0"/>
              <a:t>Board Minutes are required for budget adjustments associated with salary increases</a:t>
            </a:r>
          </a:p>
          <a:p>
            <a:pPr marL="1120140" lvl="3" indent="-342900">
              <a:buFont typeface="Arial" panose="020B0604020202020204" pitchFamily="34" charset="0"/>
              <a:buChar char="•"/>
            </a:pPr>
            <a:r>
              <a:rPr lang="en-US" sz="2000" dirty="0"/>
              <a:t>Salary increases must be approved by the organization Board of Directors for the entire staff and not only grant funded positions</a:t>
            </a:r>
            <a:endParaRPr lang="en-US" dirty="0"/>
          </a:p>
          <a:p>
            <a:pPr marL="109728" indent="0">
              <a:buNone/>
            </a:pPr>
            <a:endParaRPr lang="en-US" dirty="0"/>
          </a:p>
        </p:txBody>
      </p:sp>
      <p:sp>
        <p:nvSpPr>
          <p:cNvPr id="3" name="Title 2">
            <a:extLst>
              <a:ext uri="{FF2B5EF4-FFF2-40B4-BE49-F238E27FC236}">
                <a16:creationId xmlns:a16="http://schemas.microsoft.com/office/drawing/2014/main" id="{83C681C7-0A6B-4B6A-BDDB-1C6A8B719A89}"/>
              </a:ext>
            </a:extLst>
          </p:cNvPr>
          <p:cNvSpPr>
            <a:spLocks noGrp="1"/>
          </p:cNvSpPr>
          <p:nvPr>
            <p:ph type="title"/>
          </p:nvPr>
        </p:nvSpPr>
        <p:spPr>
          <a:xfrm>
            <a:off x="512832" y="224801"/>
            <a:ext cx="8229600" cy="1325563"/>
          </a:xfrm>
        </p:spPr>
        <p:txBody>
          <a:bodyPr anchor="ctr">
            <a:normAutofit/>
          </a:bodyPr>
          <a:lstStyle/>
          <a:p>
            <a:r>
              <a:rPr lang="en-US" dirty="0"/>
              <a:t>Budgetary</a:t>
            </a:r>
            <a:r>
              <a:rPr lang="en-US" b="1" dirty="0"/>
              <a:t> Changes</a:t>
            </a:r>
          </a:p>
        </p:txBody>
      </p:sp>
      <p:sp>
        <p:nvSpPr>
          <p:cNvPr id="5" name="Slide Number Placeholder 2">
            <a:extLst>
              <a:ext uri="{FF2B5EF4-FFF2-40B4-BE49-F238E27FC236}">
                <a16:creationId xmlns:a16="http://schemas.microsoft.com/office/drawing/2014/main" id="{1DA8BCCD-5EE2-47BD-B8D1-0371250D7A6F}"/>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92534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81AC3F-1F1D-4BAD-94FE-3CA47AAD7E58}"/>
              </a:ext>
            </a:extLst>
          </p:cNvPr>
          <p:cNvSpPr>
            <a:spLocks noGrp="1"/>
          </p:cNvSpPr>
          <p:nvPr>
            <p:ph type="body" sz="quarter" idx="13"/>
          </p:nvPr>
        </p:nvSpPr>
        <p:spPr>
          <a:xfrm>
            <a:off x="430901" y="1577402"/>
            <a:ext cx="8393463" cy="4518597"/>
          </a:xfrm>
        </p:spPr>
        <p:txBody>
          <a:bodyPr>
            <a:normAutofit/>
          </a:bodyPr>
          <a:lstStyle/>
          <a:p>
            <a:pPr>
              <a:spcAft>
                <a:spcPts val="600"/>
              </a:spcAft>
              <a:buClr>
                <a:srgbClr val="FF0000"/>
              </a:buClr>
            </a:pPr>
            <a:r>
              <a:rPr lang="en-US" sz="2800" spc="-19" dirty="0">
                <a:latin typeface="+mj-lt"/>
                <a:ea typeface="Arial Unicode MS" panose="020B0604020202020204" pitchFamily="34" charset="-128"/>
                <a:cs typeface="Arial Unicode MS" panose="020B0604020202020204" pitchFamily="34" charset="-128"/>
              </a:rPr>
              <a:t>B</a:t>
            </a:r>
            <a:r>
              <a:rPr lang="en-US" sz="2800" spc="-11" dirty="0">
                <a:latin typeface="+mj-lt"/>
                <a:ea typeface="Arial Unicode MS" panose="020B0604020202020204" pitchFamily="34" charset="-128"/>
                <a:cs typeface="Arial Unicode MS" panose="020B0604020202020204" pitchFamily="34" charset="-128"/>
              </a:rPr>
              <a:t>udge</a:t>
            </a:r>
            <a:r>
              <a:rPr lang="en-US" sz="2800" spc="-8" dirty="0">
                <a:latin typeface="+mj-lt"/>
                <a:ea typeface="Arial Unicode MS" panose="020B0604020202020204" pitchFamily="34" charset="-128"/>
                <a:cs typeface="Arial Unicode MS" panose="020B0604020202020204" pitchFamily="34" charset="-128"/>
              </a:rPr>
              <a:t>t</a:t>
            </a:r>
            <a:r>
              <a:rPr lang="en-US" sz="2800" spc="11" dirty="0">
                <a:latin typeface="+mj-lt"/>
                <a:ea typeface="Arial Unicode MS" panose="020B0604020202020204" pitchFamily="34" charset="-128"/>
                <a:cs typeface="Arial Unicode MS" panose="020B0604020202020204" pitchFamily="34" charset="-128"/>
              </a:rPr>
              <a:t> change requests</a:t>
            </a:r>
            <a:r>
              <a:rPr lang="en-US" sz="2800" spc="4" dirty="0">
                <a:latin typeface="+mj-lt"/>
                <a:ea typeface="Arial Unicode MS" panose="020B0604020202020204" pitchFamily="34" charset="-128"/>
                <a:cs typeface="Arial Unicode MS" panose="020B0604020202020204" pitchFamily="34" charset="-128"/>
              </a:rPr>
              <a:t> </a:t>
            </a:r>
            <a:r>
              <a:rPr lang="en-US" sz="2800" spc="-8" dirty="0">
                <a:latin typeface="+mj-lt"/>
                <a:ea typeface="Arial Unicode MS" panose="020B0604020202020204" pitchFamily="34" charset="-128"/>
                <a:cs typeface="Arial Unicode MS" panose="020B0604020202020204" pitchFamily="34" charset="-128"/>
              </a:rPr>
              <a:t>ar</a:t>
            </a:r>
            <a:r>
              <a:rPr lang="en-US" sz="2800" spc="-15" dirty="0">
                <a:latin typeface="+mj-lt"/>
                <a:ea typeface="Arial Unicode MS" panose="020B0604020202020204" pitchFamily="34" charset="-128"/>
                <a:cs typeface="Arial Unicode MS" panose="020B0604020202020204" pitchFamily="34" charset="-128"/>
              </a:rPr>
              <a:t>e</a:t>
            </a:r>
            <a:r>
              <a:rPr lang="en-US" sz="2800" spc="11" dirty="0">
                <a:latin typeface="+mj-lt"/>
                <a:ea typeface="Arial Unicode MS" panose="020B0604020202020204" pitchFamily="34" charset="-128"/>
                <a:cs typeface="Arial Unicode MS" panose="020B0604020202020204" pitchFamily="34" charset="-128"/>
              </a:rPr>
              <a:t> </a:t>
            </a:r>
            <a:r>
              <a:rPr lang="en-US" sz="2800" spc="-11" dirty="0">
                <a:latin typeface="+mj-lt"/>
                <a:ea typeface="Arial Unicode MS" panose="020B0604020202020204" pitchFamily="34" charset="-128"/>
                <a:cs typeface="Arial Unicode MS" panose="020B0604020202020204" pitchFamily="34" charset="-128"/>
              </a:rPr>
              <a:t>cappe</a:t>
            </a:r>
            <a:r>
              <a:rPr lang="en-US" sz="2800" spc="-15" dirty="0">
                <a:latin typeface="+mj-lt"/>
                <a:ea typeface="Arial Unicode MS" panose="020B0604020202020204" pitchFamily="34" charset="-128"/>
                <a:cs typeface="Arial Unicode MS" panose="020B0604020202020204" pitchFamily="34" charset="-128"/>
              </a:rPr>
              <a:t>d</a:t>
            </a:r>
            <a:r>
              <a:rPr lang="en-US" sz="2800" spc="4" dirty="0">
                <a:latin typeface="+mj-lt"/>
                <a:ea typeface="Arial Unicode MS" panose="020B0604020202020204" pitchFamily="34" charset="-128"/>
                <a:cs typeface="Arial Unicode MS" panose="020B0604020202020204" pitchFamily="34" charset="-128"/>
              </a:rPr>
              <a:t> </a:t>
            </a:r>
            <a:r>
              <a:rPr lang="en-US" sz="2800" spc="-11" dirty="0">
                <a:latin typeface="+mj-lt"/>
                <a:ea typeface="Arial Unicode MS" panose="020B0604020202020204" pitchFamily="34" charset="-128"/>
                <a:cs typeface="Arial Unicode MS" panose="020B0604020202020204" pitchFamily="34" charset="-128"/>
              </a:rPr>
              <a:t>a</a:t>
            </a:r>
            <a:r>
              <a:rPr lang="en-US" sz="2800" spc="-8" dirty="0">
                <a:latin typeface="+mj-lt"/>
                <a:ea typeface="Arial Unicode MS" panose="020B0604020202020204" pitchFamily="34" charset="-128"/>
                <a:cs typeface="Arial Unicode MS" panose="020B0604020202020204" pitchFamily="34" charset="-128"/>
              </a:rPr>
              <a:t>t </a:t>
            </a:r>
            <a:r>
              <a:rPr lang="en-US" sz="2800" spc="-11" dirty="0">
                <a:latin typeface="+mj-lt"/>
                <a:ea typeface="Arial Unicode MS" panose="020B0604020202020204" pitchFamily="34" charset="-128"/>
                <a:cs typeface="Arial Unicode MS" panose="020B0604020202020204" pitchFamily="34" charset="-128"/>
              </a:rPr>
              <a:t>10%</a:t>
            </a:r>
            <a:r>
              <a:rPr lang="en-US" sz="2800" spc="11" dirty="0">
                <a:latin typeface="+mj-lt"/>
                <a:ea typeface="Arial Unicode MS" panose="020B0604020202020204" pitchFamily="34" charset="-128"/>
                <a:cs typeface="Arial Unicode MS" panose="020B0604020202020204" pitchFamily="34" charset="-128"/>
              </a:rPr>
              <a:t> of award funds </a:t>
            </a:r>
            <a:r>
              <a:rPr lang="en-US" sz="2800" spc="-8" dirty="0">
                <a:latin typeface="+mj-lt"/>
                <a:ea typeface="Arial Unicode MS" panose="020B0604020202020204" pitchFamily="34" charset="-128"/>
                <a:cs typeface="Arial Unicode MS" panose="020B0604020202020204" pitchFamily="34" charset="-128"/>
              </a:rPr>
              <a:t>f</a:t>
            </a:r>
            <a:r>
              <a:rPr lang="en-US" sz="2800" spc="-11" dirty="0">
                <a:latin typeface="+mj-lt"/>
                <a:ea typeface="Arial Unicode MS" panose="020B0604020202020204" pitchFamily="34" charset="-128"/>
                <a:cs typeface="Arial Unicode MS" panose="020B0604020202020204" pitchFamily="34" charset="-128"/>
              </a:rPr>
              <a:t>o</a:t>
            </a:r>
            <a:r>
              <a:rPr lang="en-US" sz="2800" spc="-8" dirty="0">
                <a:latin typeface="+mj-lt"/>
                <a:ea typeface="Arial Unicode MS" panose="020B0604020202020204" pitchFamily="34" charset="-128"/>
                <a:cs typeface="Arial Unicode MS" panose="020B0604020202020204" pitchFamily="34" charset="-128"/>
              </a:rPr>
              <a:t>r</a:t>
            </a:r>
            <a:r>
              <a:rPr lang="en-US" sz="2800" spc="-4" dirty="0">
                <a:latin typeface="+mj-lt"/>
                <a:ea typeface="Arial Unicode MS" panose="020B0604020202020204" pitchFamily="34" charset="-128"/>
                <a:cs typeface="Arial Unicode MS" panose="020B0604020202020204" pitchFamily="34" charset="-128"/>
              </a:rPr>
              <a:t> total grant awards that are $250,000 and greater.</a:t>
            </a:r>
            <a:endParaRPr lang="en-US" sz="2800" dirty="0">
              <a:latin typeface="+mj-lt"/>
              <a:ea typeface="Arial Unicode MS" panose="020B0604020202020204" pitchFamily="34" charset="-128"/>
              <a:cs typeface="Arial Unicode MS" panose="020B0604020202020204" pitchFamily="34" charset="-128"/>
            </a:endParaRPr>
          </a:p>
          <a:p>
            <a:pPr>
              <a:spcAft>
                <a:spcPts val="600"/>
              </a:spcAft>
              <a:buClr>
                <a:srgbClr val="FF0000"/>
              </a:buClr>
            </a:pPr>
            <a:r>
              <a:rPr lang="en-US" sz="2800" spc="-19" dirty="0">
                <a:latin typeface="+mj-lt"/>
                <a:ea typeface="Arial Unicode MS" panose="020B0604020202020204" pitchFamily="34" charset="-128"/>
                <a:cs typeface="Arial Unicode MS" panose="020B0604020202020204" pitchFamily="34" charset="-128"/>
              </a:rPr>
              <a:t>T</a:t>
            </a:r>
            <a:r>
              <a:rPr lang="en-US" sz="2800" spc="-11" dirty="0">
                <a:latin typeface="+mj-lt"/>
                <a:ea typeface="Arial Unicode MS" panose="020B0604020202020204" pitchFamily="34" charset="-128"/>
                <a:cs typeface="Arial Unicode MS" panose="020B0604020202020204" pitchFamily="34" charset="-128"/>
              </a:rPr>
              <a:t>he</a:t>
            </a:r>
            <a:r>
              <a:rPr lang="en-US" sz="2800" spc="-8" dirty="0">
                <a:latin typeface="+mj-lt"/>
                <a:ea typeface="Arial Unicode MS" panose="020B0604020202020204" pitchFamily="34" charset="-128"/>
                <a:cs typeface="Arial Unicode MS" panose="020B0604020202020204" pitchFamily="34" charset="-128"/>
              </a:rPr>
              <a:t> need</a:t>
            </a:r>
            <a:r>
              <a:rPr lang="en-US" sz="2800" spc="4" dirty="0">
                <a:latin typeface="+mj-lt"/>
                <a:ea typeface="Arial Unicode MS" panose="020B0604020202020204" pitchFamily="34" charset="-128"/>
                <a:cs typeface="Arial Unicode MS" panose="020B0604020202020204" pitchFamily="34" charset="-128"/>
              </a:rPr>
              <a:t> </a:t>
            </a:r>
            <a:r>
              <a:rPr lang="en-US" sz="2800" spc="-11" dirty="0">
                <a:latin typeface="+mj-lt"/>
                <a:ea typeface="Arial Unicode MS" panose="020B0604020202020204" pitchFamily="34" charset="-128"/>
                <a:cs typeface="Arial Unicode MS" panose="020B0604020202020204" pitchFamily="34" charset="-128"/>
              </a:rPr>
              <a:t>to</a:t>
            </a:r>
            <a:r>
              <a:rPr lang="en-US" sz="2800" spc="-4" dirty="0">
                <a:latin typeface="+mj-lt"/>
                <a:ea typeface="Arial Unicode MS" panose="020B0604020202020204" pitchFamily="34" charset="-128"/>
                <a:cs typeface="Arial Unicode MS" panose="020B0604020202020204" pitchFamily="34" charset="-128"/>
              </a:rPr>
              <a:t> </a:t>
            </a:r>
            <a:r>
              <a:rPr lang="en-US" sz="2800" spc="-8" dirty="0">
                <a:latin typeface="+mj-lt"/>
                <a:ea typeface="Arial Unicode MS" panose="020B0604020202020204" pitchFamily="34" charset="-128"/>
                <a:cs typeface="Arial Unicode MS" panose="020B0604020202020204" pitchFamily="34" charset="-128"/>
              </a:rPr>
              <a:t>re-purpos</a:t>
            </a:r>
            <a:r>
              <a:rPr lang="en-US" sz="2800" spc="-15" dirty="0">
                <a:latin typeface="+mj-lt"/>
                <a:ea typeface="Arial Unicode MS" panose="020B0604020202020204" pitchFamily="34" charset="-128"/>
                <a:cs typeface="Arial Unicode MS" panose="020B0604020202020204" pitchFamily="34" charset="-128"/>
              </a:rPr>
              <a:t>e</a:t>
            </a:r>
            <a:r>
              <a:rPr lang="en-US" sz="2800" spc="11" dirty="0">
                <a:latin typeface="+mj-lt"/>
                <a:ea typeface="Arial Unicode MS" panose="020B0604020202020204" pitchFamily="34" charset="-128"/>
                <a:cs typeface="Arial Unicode MS" panose="020B0604020202020204" pitchFamily="34" charset="-128"/>
              </a:rPr>
              <a:t> </a:t>
            </a:r>
            <a:r>
              <a:rPr lang="en-US" sz="2800" spc="-23" dirty="0">
                <a:latin typeface="+mj-lt"/>
                <a:ea typeface="Arial Unicode MS" panose="020B0604020202020204" pitchFamily="34" charset="-128"/>
                <a:cs typeface="Arial Unicode MS" panose="020B0604020202020204" pitchFamily="34" charset="-128"/>
              </a:rPr>
              <a:t>m</a:t>
            </a:r>
            <a:r>
              <a:rPr lang="en-US" sz="2800" spc="-11" dirty="0">
                <a:latin typeface="+mj-lt"/>
                <a:ea typeface="Arial Unicode MS" panose="020B0604020202020204" pitchFamily="34" charset="-128"/>
                <a:cs typeface="Arial Unicode MS" panose="020B0604020202020204" pitchFamily="34" charset="-128"/>
              </a:rPr>
              <a:t>a</a:t>
            </a:r>
            <a:r>
              <a:rPr lang="en-US" sz="2800" spc="-8" dirty="0">
                <a:latin typeface="+mj-lt"/>
                <a:ea typeface="Arial Unicode MS" panose="020B0604020202020204" pitchFamily="34" charset="-128"/>
                <a:cs typeface="Arial Unicode MS" panose="020B0604020202020204" pitchFamily="34" charset="-128"/>
              </a:rPr>
              <a:t>tc</a:t>
            </a:r>
            <a:r>
              <a:rPr lang="en-US" sz="2800" spc="-15" dirty="0">
                <a:latin typeface="+mj-lt"/>
                <a:ea typeface="Arial Unicode MS" panose="020B0604020202020204" pitchFamily="34" charset="-128"/>
                <a:cs typeface="Arial Unicode MS" panose="020B0604020202020204" pitchFamily="34" charset="-128"/>
              </a:rPr>
              <a:t>h</a:t>
            </a:r>
            <a:r>
              <a:rPr lang="en-US" sz="2800" spc="4" dirty="0">
                <a:latin typeface="+mj-lt"/>
                <a:ea typeface="Arial Unicode MS" panose="020B0604020202020204" pitchFamily="34" charset="-128"/>
                <a:cs typeface="Arial Unicode MS" panose="020B0604020202020204" pitchFamily="34" charset="-128"/>
              </a:rPr>
              <a:t> </a:t>
            </a:r>
            <a:r>
              <a:rPr lang="en-US" sz="2800" spc="-8" dirty="0">
                <a:latin typeface="+mj-lt"/>
                <a:ea typeface="Arial Unicode MS" panose="020B0604020202020204" pitchFamily="34" charset="-128"/>
                <a:cs typeface="Arial Unicode MS" panose="020B0604020202020204" pitchFamily="34" charset="-128"/>
              </a:rPr>
              <a:t>require</a:t>
            </a:r>
            <a:r>
              <a:rPr lang="en-US" sz="2800" spc="-11" dirty="0">
                <a:latin typeface="+mj-lt"/>
                <a:ea typeface="Arial Unicode MS" panose="020B0604020202020204" pitchFamily="34" charset="-128"/>
                <a:cs typeface="Arial Unicode MS" panose="020B0604020202020204" pitchFamily="34" charset="-128"/>
              </a:rPr>
              <a:t>s</a:t>
            </a:r>
            <a:r>
              <a:rPr lang="en-US" sz="2800" spc="11" dirty="0">
                <a:latin typeface="+mj-lt"/>
                <a:ea typeface="Arial Unicode MS" panose="020B0604020202020204" pitchFamily="34" charset="-128"/>
                <a:cs typeface="Arial Unicode MS" panose="020B0604020202020204" pitchFamily="34" charset="-128"/>
              </a:rPr>
              <a:t> </a:t>
            </a:r>
            <a:r>
              <a:rPr lang="en-US" sz="2800" spc="-15" dirty="0">
                <a:latin typeface="+mj-lt"/>
                <a:ea typeface="Arial Unicode MS" panose="020B0604020202020204" pitchFamily="34" charset="-128"/>
                <a:cs typeface="Arial Unicode MS" panose="020B0604020202020204" pitchFamily="34" charset="-128"/>
              </a:rPr>
              <a:t>a</a:t>
            </a:r>
            <a:r>
              <a:rPr lang="en-US" sz="2800" spc="4" dirty="0">
                <a:latin typeface="+mj-lt"/>
                <a:ea typeface="Arial Unicode MS" panose="020B0604020202020204" pitchFamily="34" charset="-128"/>
                <a:cs typeface="Arial Unicode MS" panose="020B0604020202020204" pitchFamily="34" charset="-128"/>
              </a:rPr>
              <a:t> Budget Change Request, it</a:t>
            </a:r>
            <a:r>
              <a:rPr lang="en-US" sz="2800" spc="-8" dirty="0">
                <a:latin typeface="+mj-lt"/>
                <a:ea typeface="Arial Unicode MS" panose="020B0604020202020204" pitchFamily="34" charset="-128"/>
                <a:cs typeface="Arial Unicode MS" panose="020B0604020202020204" pitchFamily="34" charset="-128"/>
              </a:rPr>
              <a:t> doe</a:t>
            </a:r>
            <a:r>
              <a:rPr lang="en-US" sz="2800" spc="-11" dirty="0">
                <a:latin typeface="+mj-lt"/>
                <a:ea typeface="Arial Unicode MS" panose="020B0604020202020204" pitchFamily="34" charset="-128"/>
                <a:cs typeface="Arial Unicode MS" panose="020B0604020202020204" pitchFamily="34" charset="-128"/>
              </a:rPr>
              <a:t>s</a:t>
            </a:r>
            <a:r>
              <a:rPr lang="en-US" sz="2800" spc="4" dirty="0">
                <a:latin typeface="+mj-lt"/>
                <a:ea typeface="Arial Unicode MS" panose="020B0604020202020204" pitchFamily="34" charset="-128"/>
                <a:cs typeface="Arial Unicode MS" panose="020B0604020202020204" pitchFamily="34" charset="-128"/>
              </a:rPr>
              <a:t> </a:t>
            </a:r>
            <a:r>
              <a:rPr lang="en-US" sz="2800" spc="-11" dirty="0">
                <a:latin typeface="+mj-lt"/>
                <a:ea typeface="Arial Unicode MS" panose="020B0604020202020204" pitchFamily="34" charset="-128"/>
                <a:cs typeface="Arial Unicode MS" panose="020B0604020202020204" pitchFamily="34" charset="-128"/>
              </a:rPr>
              <a:t>no</a:t>
            </a:r>
            <a:r>
              <a:rPr lang="en-US" sz="2800" spc="-8" dirty="0">
                <a:latin typeface="+mj-lt"/>
                <a:ea typeface="Arial Unicode MS" panose="020B0604020202020204" pitchFamily="34" charset="-128"/>
                <a:cs typeface="Arial Unicode MS" panose="020B0604020202020204" pitchFamily="34" charset="-128"/>
              </a:rPr>
              <a:t>t </a:t>
            </a:r>
            <a:r>
              <a:rPr lang="en-US" sz="2800" spc="-11" dirty="0">
                <a:latin typeface="+mj-lt"/>
                <a:ea typeface="Arial Unicode MS" panose="020B0604020202020204" pitchFamily="34" charset="-128"/>
                <a:cs typeface="Arial Unicode MS" panose="020B0604020202020204" pitchFamily="34" charset="-128"/>
              </a:rPr>
              <a:t>coun</a:t>
            </a:r>
            <a:r>
              <a:rPr lang="en-US" sz="2800" spc="-8" dirty="0">
                <a:latin typeface="+mj-lt"/>
                <a:ea typeface="Arial Unicode MS" panose="020B0604020202020204" pitchFamily="34" charset="-128"/>
                <a:cs typeface="Arial Unicode MS" panose="020B0604020202020204" pitchFamily="34" charset="-128"/>
              </a:rPr>
              <a:t>t</a:t>
            </a:r>
            <a:r>
              <a:rPr lang="en-US" sz="2800" dirty="0">
                <a:latin typeface="+mj-lt"/>
                <a:ea typeface="Arial Unicode MS" panose="020B0604020202020204" pitchFamily="34" charset="-128"/>
                <a:cs typeface="Arial Unicode MS" panose="020B0604020202020204" pitchFamily="34" charset="-128"/>
              </a:rPr>
              <a:t> </a:t>
            </a:r>
            <a:r>
              <a:rPr lang="en-US" sz="2800" spc="-8" dirty="0">
                <a:latin typeface="+mj-lt"/>
                <a:ea typeface="Arial Unicode MS" panose="020B0604020202020204" pitchFamily="34" charset="-128"/>
                <a:cs typeface="Arial Unicode MS" panose="020B0604020202020204" pitchFamily="34" charset="-128"/>
              </a:rPr>
              <a:t>t</a:t>
            </a:r>
            <a:r>
              <a:rPr lang="en-US" sz="2800" spc="-11" dirty="0">
                <a:latin typeface="+mj-lt"/>
                <a:ea typeface="Arial Unicode MS" panose="020B0604020202020204" pitchFamily="34" charset="-128"/>
                <a:cs typeface="Arial Unicode MS" panose="020B0604020202020204" pitchFamily="34" charset="-128"/>
              </a:rPr>
              <a:t>o</a:t>
            </a:r>
            <a:r>
              <a:rPr lang="en-US" sz="2800" spc="-23" dirty="0">
                <a:latin typeface="+mj-lt"/>
                <a:ea typeface="Arial Unicode MS" panose="020B0604020202020204" pitchFamily="34" charset="-128"/>
                <a:cs typeface="Arial Unicode MS" panose="020B0604020202020204" pitchFamily="34" charset="-128"/>
              </a:rPr>
              <a:t>w</a:t>
            </a:r>
            <a:r>
              <a:rPr lang="en-US" sz="2800" spc="-8" dirty="0">
                <a:latin typeface="+mj-lt"/>
                <a:ea typeface="Arial Unicode MS" panose="020B0604020202020204" pitchFamily="34" charset="-128"/>
                <a:cs typeface="Arial Unicode MS" panose="020B0604020202020204" pitchFamily="34" charset="-128"/>
              </a:rPr>
              <a:t>ar</a:t>
            </a:r>
            <a:r>
              <a:rPr lang="en-US" sz="2800" spc="-15" dirty="0">
                <a:latin typeface="+mj-lt"/>
                <a:ea typeface="Arial Unicode MS" panose="020B0604020202020204" pitchFamily="34" charset="-128"/>
                <a:cs typeface="Arial Unicode MS" panose="020B0604020202020204" pitchFamily="34" charset="-128"/>
              </a:rPr>
              <a:t>d</a:t>
            </a:r>
            <a:r>
              <a:rPr lang="en-US" sz="2800" spc="11" dirty="0">
                <a:latin typeface="+mj-lt"/>
                <a:ea typeface="Arial Unicode MS" panose="020B0604020202020204" pitchFamily="34" charset="-128"/>
                <a:cs typeface="Arial Unicode MS" panose="020B0604020202020204" pitchFamily="34" charset="-128"/>
              </a:rPr>
              <a:t> </a:t>
            </a:r>
            <a:r>
              <a:rPr lang="en-US" sz="2800" spc="-8" dirty="0">
                <a:latin typeface="+mj-lt"/>
                <a:ea typeface="Arial Unicode MS" panose="020B0604020202020204" pitchFamily="34" charset="-128"/>
                <a:cs typeface="Arial Unicode MS" panose="020B0604020202020204" pitchFamily="34" charset="-128"/>
              </a:rPr>
              <a:t>t</a:t>
            </a:r>
            <a:r>
              <a:rPr lang="en-US" sz="2800" spc="-11" dirty="0">
                <a:latin typeface="+mj-lt"/>
                <a:ea typeface="Arial Unicode MS" panose="020B0604020202020204" pitchFamily="34" charset="-128"/>
                <a:cs typeface="Arial Unicode MS" panose="020B0604020202020204" pitchFamily="34" charset="-128"/>
              </a:rPr>
              <a:t>h</a:t>
            </a:r>
            <a:r>
              <a:rPr lang="en-US" sz="2800" spc="-15" dirty="0">
                <a:latin typeface="+mj-lt"/>
                <a:ea typeface="Arial Unicode MS" panose="020B0604020202020204" pitchFamily="34" charset="-128"/>
                <a:cs typeface="Arial Unicode MS" panose="020B0604020202020204" pitchFamily="34" charset="-128"/>
              </a:rPr>
              <a:t>e</a:t>
            </a:r>
            <a:r>
              <a:rPr lang="en-US" sz="2800" spc="-4" dirty="0">
                <a:latin typeface="+mj-lt"/>
                <a:ea typeface="Arial Unicode MS" panose="020B0604020202020204" pitchFamily="34" charset="-128"/>
                <a:cs typeface="Arial Unicode MS" panose="020B0604020202020204" pitchFamily="34" charset="-128"/>
              </a:rPr>
              <a:t> </a:t>
            </a:r>
            <a:r>
              <a:rPr lang="en-US" sz="2800" spc="-11" dirty="0">
                <a:latin typeface="+mj-lt"/>
                <a:ea typeface="Arial Unicode MS" panose="020B0604020202020204" pitchFamily="34" charset="-128"/>
                <a:cs typeface="Arial Unicode MS" panose="020B0604020202020204" pitchFamily="34" charset="-128"/>
              </a:rPr>
              <a:t>10%.</a:t>
            </a:r>
            <a:endParaRPr lang="en-US" sz="2800" dirty="0">
              <a:latin typeface="+mj-lt"/>
              <a:ea typeface="Arial Unicode MS" panose="020B0604020202020204" pitchFamily="34" charset="-128"/>
              <a:cs typeface="Arial Unicode MS" panose="020B0604020202020204" pitchFamily="34" charset="-128"/>
            </a:endParaRPr>
          </a:p>
          <a:p>
            <a:pPr>
              <a:buClr>
                <a:srgbClr val="FF0000"/>
              </a:buClr>
            </a:pPr>
            <a:r>
              <a:rPr lang="en-US" sz="2800" spc="-19" dirty="0">
                <a:latin typeface="+mj-lt"/>
                <a:ea typeface="Arial Unicode MS" panose="020B0604020202020204" pitchFamily="34" charset="-128"/>
                <a:cs typeface="Arial Unicode MS" panose="020B0604020202020204" pitchFamily="34" charset="-128"/>
              </a:rPr>
              <a:t>T</a:t>
            </a:r>
            <a:r>
              <a:rPr lang="en-US" sz="2800" spc="-8" dirty="0">
                <a:latin typeface="+mj-lt"/>
                <a:ea typeface="Arial Unicode MS" panose="020B0604020202020204" pitchFamily="34" charset="-128"/>
                <a:cs typeface="Arial Unicode MS" panose="020B0604020202020204" pitchFamily="34" charset="-128"/>
              </a:rPr>
              <a:t>her</a:t>
            </a:r>
            <a:r>
              <a:rPr lang="en-US" sz="2800" spc="-15" dirty="0">
                <a:latin typeface="+mj-lt"/>
                <a:ea typeface="Arial Unicode MS" panose="020B0604020202020204" pitchFamily="34" charset="-128"/>
                <a:cs typeface="Arial Unicode MS" panose="020B0604020202020204" pitchFamily="34" charset="-128"/>
              </a:rPr>
              <a:t>e</a:t>
            </a:r>
            <a:r>
              <a:rPr lang="en-US" sz="2800" spc="11" dirty="0">
                <a:latin typeface="+mj-lt"/>
                <a:ea typeface="Arial Unicode MS" panose="020B0604020202020204" pitchFamily="34" charset="-128"/>
                <a:cs typeface="Arial Unicode MS" panose="020B0604020202020204" pitchFamily="34" charset="-128"/>
              </a:rPr>
              <a:t> </a:t>
            </a:r>
            <a:r>
              <a:rPr lang="en-US" sz="2800" spc="-11" dirty="0">
                <a:latin typeface="+mj-lt"/>
                <a:ea typeface="Arial Unicode MS" panose="020B0604020202020204" pitchFamily="34" charset="-128"/>
                <a:cs typeface="Arial Unicode MS" panose="020B0604020202020204" pitchFamily="34" charset="-128"/>
              </a:rPr>
              <a:t>is</a:t>
            </a:r>
            <a:r>
              <a:rPr lang="en-US" sz="2800" spc="-4" dirty="0">
                <a:latin typeface="+mj-lt"/>
                <a:ea typeface="Arial Unicode MS" panose="020B0604020202020204" pitchFamily="34" charset="-128"/>
                <a:cs typeface="Arial Unicode MS" panose="020B0604020202020204" pitchFamily="34" charset="-128"/>
              </a:rPr>
              <a:t> </a:t>
            </a:r>
            <a:r>
              <a:rPr lang="en-US" sz="2800" spc="-11" dirty="0">
                <a:latin typeface="+mj-lt"/>
                <a:ea typeface="Arial Unicode MS" panose="020B0604020202020204" pitchFamily="34" charset="-128"/>
                <a:cs typeface="Arial Unicode MS" panose="020B0604020202020204" pitchFamily="34" charset="-128"/>
              </a:rPr>
              <a:t>n</a:t>
            </a:r>
            <a:r>
              <a:rPr lang="en-US" sz="2800" spc="-15" dirty="0">
                <a:latin typeface="+mj-lt"/>
                <a:ea typeface="Arial Unicode MS" panose="020B0604020202020204" pitchFamily="34" charset="-128"/>
                <a:cs typeface="Arial Unicode MS" panose="020B0604020202020204" pitchFamily="34" charset="-128"/>
              </a:rPr>
              <a:t>o</a:t>
            </a:r>
            <a:r>
              <a:rPr lang="en-US" sz="2800" spc="4" dirty="0">
                <a:latin typeface="+mj-lt"/>
                <a:ea typeface="Arial Unicode MS" panose="020B0604020202020204" pitchFamily="34" charset="-128"/>
                <a:cs typeface="Arial Unicode MS" panose="020B0604020202020204" pitchFamily="34" charset="-128"/>
              </a:rPr>
              <a:t> </a:t>
            </a:r>
            <a:r>
              <a:rPr lang="en-US" sz="2800" spc="-8" dirty="0">
                <a:latin typeface="+mj-lt"/>
                <a:ea typeface="Arial Unicode MS" panose="020B0604020202020204" pitchFamily="34" charset="-128"/>
                <a:cs typeface="Arial Unicode MS" panose="020B0604020202020204" pitchFamily="34" charset="-128"/>
              </a:rPr>
              <a:t>li</a:t>
            </a:r>
            <a:r>
              <a:rPr lang="en-US" sz="2800" spc="-23" dirty="0">
                <a:latin typeface="+mj-lt"/>
                <a:ea typeface="Arial Unicode MS" panose="020B0604020202020204" pitchFamily="34" charset="-128"/>
                <a:cs typeface="Arial Unicode MS" panose="020B0604020202020204" pitchFamily="34" charset="-128"/>
              </a:rPr>
              <a:t>m</a:t>
            </a:r>
            <a:r>
              <a:rPr lang="en-US" sz="2800" spc="-8" dirty="0">
                <a:latin typeface="+mj-lt"/>
                <a:ea typeface="Arial Unicode MS" panose="020B0604020202020204" pitchFamily="34" charset="-128"/>
                <a:cs typeface="Arial Unicode MS" panose="020B0604020202020204" pitchFamily="34" charset="-128"/>
              </a:rPr>
              <a:t>it</a:t>
            </a:r>
            <a:r>
              <a:rPr lang="en-US" sz="2800" spc="-11" dirty="0">
                <a:latin typeface="+mj-lt"/>
                <a:ea typeface="Arial Unicode MS" panose="020B0604020202020204" pitchFamily="34" charset="-128"/>
                <a:cs typeface="Arial Unicode MS" panose="020B0604020202020204" pitchFamily="34" charset="-128"/>
              </a:rPr>
              <a:t> to</a:t>
            </a:r>
            <a:r>
              <a:rPr lang="en-US" sz="2800" spc="-4" dirty="0">
                <a:latin typeface="+mj-lt"/>
                <a:ea typeface="Arial Unicode MS" panose="020B0604020202020204" pitchFamily="34" charset="-128"/>
                <a:cs typeface="Arial Unicode MS" panose="020B0604020202020204" pitchFamily="34" charset="-128"/>
              </a:rPr>
              <a:t> </a:t>
            </a:r>
            <a:r>
              <a:rPr lang="en-US" sz="2800" spc="-8" dirty="0">
                <a:latin typeface="+mj-lt"/>
                <a:ea typeface="Arial Unicode MS" panose="020B0604020202020204" pitchFamily="34" charset="-128"/>
                <a:cs typeface="Arial Unicode MS" panose="020B0604020202020204" pitchFamily="34" charset="-128"/>
              </a:rPr>
              <a:t>t</a:t>
            </a:r>
            <a:r>
              <a:rPr lang="en-US" sz="2800" spc="-11" dirty="0">
                <a:latin typeface="+mj-lt"/>
                <a:ea typeface="Arial Unicode MS" panose="020B0604020202020204" pitchFamily="34" charset="-128"/>
                <a:cs typeface="Arial Unicode MS" panose="020B0604020202020204" pitchFamily="34" charset="-128"/>
              </a:rPr>
              <a:t>h</a:t>
            </a:r>
            <a:r>
              <a:rPr lang="en-US" sz="2800" spc="-15" dirty="0">
                <a:latin typeface="+mj-lt"/>
                <a:ea typeface="Arial Unicode MS" panose="020B0604020202020204" pitchFamily="34" charset="-128"/>
                <a:cs typeface="Arial Unicode MS" panose="020B0604020202020204" pitchFamily="34" charset="-128"/>
              </a:rPr>
              <a:t>e</a:t>
            </a:r>
            <a:r>
              <a:rPr lang="en-US" sz="2800" spc="4" dirty="0">
                <a:latin typeface="+mj-lt"/>
                <a:ea typeface="Arial Unicode MS" panose="020B0604020202020204" pitchFamily="34" charset="-128"/>
                <a:cs typeface="Arial Unicode MS" panose="020B0604020202020204" pitchFamily="34" charset="-128"/>
              </a:rPr>
              <a:t> </a:t>
            </a:r>
            <a:r>
              <a:rPr lang="en-US" sz="2800" spc="-11" dirty="0">
                <a:latin typeface="+mj-lt"/>
                <a:ea typeface="Arial Unicode MS" panose="020B0604020202020204" pitchFamily="34" charset="-128"/>
                <a:cs typeface="Arial Unicode MS" panose="020B0604020202020204" pitchFamily="34" charset="-128"/>
              </a:rPr>
              <a:t>nu</a:t>
            </a:r>
            <a:r>
              <a:rPr lang="en-US" sz="2800" spc="-23" dirty="0">
                <a:latin typeface="+mj-lt"/>
                <a:ea typeface="Arial Unicode MS" panose="020B0604020202020204" pitchFamily="34" charset="-128"/>
                <a:cs typeface="Arial Unicode MS" panose="020B0604020202020204" pitchFamily="34" charset="-128"/>
              </a:rPr>
              <a:t>m</a:t>
            </a:r>
            <a:r>
              <a:rPr lang="en-US" sz="2800" spc="-11" dirty="0">
                <a:latin typeface="+mj-lt"/>
                <a:ea typeface="Arial Unicode MS" panose="020B0604020202020204" pitchFamily="34" charset="-128"/>
                <a:cs typeface="Arial Unicode MS" panose="020B0604020202020204" pitchFamily="34" charset="-128"/>
              </a:rPr>
              <a:t>be</a:t>
            </a:r>
            <a:r>
              <a:rPr lang="en-US" sz="2800" spc="-8" dirty="0">
                <a:latin typeface="+mj-lt"/>
                <a:ea typeface="Arial Unicode MS" panose="020B0604020202020204" pitchFamily="34" charset="-128"/>
                <a:cs typeface="Arial Unicode MS" panose="020B0604020202020204" pitchFamily="34" charset="-128"/>
              </a:rPr>
              <a:t>r</a:t>
            </a:r>
            <a:r>
              <a:rPr lang="en-US" sz="2800" spc="11" dirty="0">
                <a:latin typeface="+mj-lt"/>
                <a:ea typeface="Arial Unicode MS" panose="020B0604020202020204" pitchFamily="34" charset="-128"/>
                <a:cs typeface="Arial Unicode MS" panose="020B0604020202020204" pitchFamily="34" charset="-128"/>
              </a:rPr>
              <a:t> </a:t>
            </a:r>
            <a:r>
              <a:rPr lang="en-US" sz="2800" spc="-11" dirty="0">
                <a:latin typeface="+mj-lt"/>
                <a:ea typeface="Arial Unicode MS" panose="020B0604020202020204" pitchFamily="34" charset="-128"/>
                <a:cs typeface="Arial Unicode MS" panose="020B0604020202020204" pitchFamily="34" charset="-128"/>
              </a:rPr>
              <a:t>o</a:t>
            </a:r>
            <a:r>
              <a:rPr lang="en-US" sz="2800" spc="-8" dirty="0">
                <a:latin typeface="+mj-lt"/>
                <a:ea typeface="Arial Unicode MS" panose="020B0604020202020204" pitchFamily="34" charset="-128"/>
                <a:cs typeface="Arial Unicode MS" panose="020B0604020202020204" pitchFamily="34" charset="-128"/>
              </a:rPr>
              <a:t>f</a:t>
            </a:r>
            <a:r>
              <a:rPr lang="en-US" sz="2800" dirty="0">
                <a:latin typeface="+mj-lt"/>
                <a:ea typeface="Arial Unicode MS" panose="020B0604020202020204" pitchFamily="34" charset="-128"/>
                <a:cs typeface="Arial Unicode MS" panose="020B0604020202020204" pitchFamily="34" charset="-128"/>
              </a:rPr>
              <a:t> B</a:t>
            </a:r>
            <a:r>
              <a:rPr lang="en-US" sz="2800" spc="-23" dirty="0">
                <a:latin typeface="+mj-lt"/>
                <a:ea typeface="Arial Unicode MS" panose="020B0604020202020204" pitchFamily="34" charset="-128"/>
                <a:cs typeface="Arial Unicode MS" panose="020B0604020202020204" pitchFamily="34" charset="-128"/>
              </a:rPr>
              <a:t>udget Change Request </a:t>
            </a:r>
            <a:r>
              <a:rPr lang="en-US" sz="2800" spc="-8" dirty="0">
                <a:latin typeface="+mj-lt"/>
                <a:ea typeface="Arial Unicode MS" panose="020B0604020202020204" pitchFamily="34" charset="-128"/>
                <a:cs typeface="Arial Unicode MS" panose="020B0604020202020204" pitchFamily="34" charset="-128"/>
              </a:rPr>
              <a:t>t</a:t>
            </a:r>
            <a:r>
              <a:rPr lang="en-US" sz="2800" spc="-11" dirty="0">
                <a:latin typeface="+mj-lt"/>
                <a:ea typeface="Arial Unicode MS" panose="020B0604020202020204" pitchFamily="34" charset="-128"/>
                <a:cs typeface="Arial Unicode MS" panose="020B0604020202020204" pitchFamily="34" charset="-128"/>
              </a:rPr>
              <a:t>ha</a:t>
            </a:r>
            <a:r>
              <a:rPr lang="en-US" sz="2800" spc="-8" dirty="0">
                <a:latin typeface="+mj-lt"/>
                <a:ea typeface="Arial Unicode MS" panose="020B0604020202020204" pitchFamily="34" charset="-128"/>
                <a:cs typeface="Arial Unicode MS" panose="020B0604020202020204" pitchFamily="34" charset="-128"/>
              </a:rPr>
              <a:t>t ca</a:t>
            </a:r>
            <a:r>
              <a:rPr lang="en-US" sz="2800" spc="-15" dirty="0">
                <a:latin typeface="+mj-lt"/>
                <a:ea typeface="Arial Unicode MS" panose="020B0604020202020204" pitchFamily="34" charset="-128"/>
                <a:cs typeface="Arial Unicode MS" panose="020B0604020202020204" pitchFamily="34" charset="-128"/>
              </a:rPr>
              <a:t>n</a:t>
            </a:r>
            <a:r>
              <a:rPr lang="en-US" sz="2800" spc="4" dirty="0">
                <a:latin typeface="+mj-lt"/>
                <a:ea typeface="Arial Unicode MS" panose="020B0604020202020204" pitchFamily="34" charset="-128"/>
                <a:cs typeface="Arial Unicode MS" panose="020B0604020202020204" pitchFamily="34" charset="-128"/>
              </a:rPr>
              <a:t> </a:t>
            </a:r>
            <a:r>
              <a:rPr lang="en-US" sz="2800" spc="-11" dirty="0">
                <a:latin typeface="+mj-lt"/>
                <a:ea typeface="Arial Unicode MS" panose="020B0604020202020204" pitchFamily="34" charset="-128"/>
                <a:cs typeface="Arial Unicode MS" panose="020B0604020202020204" pitchFamily="34" charset="-128"/>
              </a:rPr>
              <a:t>b</a:t>
            </a:r>
            <a:r>
              <a:rPr lang="en-US" sz="2800" spc="-15" dirty="0">
                <a:latin typeface="+mj-lt"/>
                <a:ea typeface="Arial Unicode MS" panose="020B0604020202020204" pitchFamily="34" charset="-128"/>
                <a:cs typeface="Arial Unicode MS" panose="020B0604020202020204" pitchFamily="34" charset="-128"/>
              </a:rPr>
              <a:t>e</a:t>
            </a:r>
            <a:r>
              <a:rPr lang="en-US" sz="2800" spc="4" dirty="0">
                <a:latin typeface="+mj-lt"/>
                <a:ea typeface="Arial Unicode MS" panose="020B0604020202020204" pitchFamily="34" charset="-128"/>
                <a:cs typeface="Arial Unicode MS" panose="020B0604020202020204" pitchFamily="34" charset="-128"/>
              </a:rPr>
              <a:t> </a:t>
            </a:r>
            <a:r>
              <a:rPr lang="en-US" sz="2800" spc="-8" dirty="0">
                <a:latin typeface="+mj-lt"/>
                <a:ea typeface="Arial Unicode MS" panose="020B0604020202020204" pitchFamily="34" charset="-128"/>
                <a:cs typeface="Arial Unicode MS" panose="020B0604020202020204" pitchFamily="34" charset="-128"/>
              </a:rPr>
              <a:t>sub</a:t>
            </a:r>
            <a:r>
              <a:rPr lang="en-US" sz="2800" spc="-23" dirty="0">
                <a:latin typeface="+mj-lt"/>
                <a:ea typeface="Arial Unicode MS" panose="020B0604020202020204" pitchFamily="34" charset="-128"/>
                <a:cs typeface="Arial Unicode MS" panose="020B0604020202020204" pitchFamily="34" charset="-128"/>
              </a:rPr>
              <a:t>m</a:t>
            </a:r>
            <a:r>
              <a:rPr lang="en-US" sz="2800" spc="-8" dirty="0">
                <a:latin typeface="+mj-lt"/>
                <a:ea typeface="Arial Unicode MS" panose="020B0604020202020204" pitchFamily="34" charset="-128"/>
                <a:cs typeface="Arial Unicode MS" panose="020B0604020202020204" pitchFamily="34" charset="-128"/>
              </a:rPr>
              <a:t>itt</a:t>
            </a:r>
            <a:r>
              <a:rPr lang="en-US" sz="2800" spc="-11" dirty="0">
                <a:latin typeface="+mj-lt"/>
                <a:ea typeface="Arial Unicode MS" panose="020B0604020202020204" pitchFamily="34" charset="-128"/>
                <a:cs typeface="Arial Unicode MS" panose="020B0604020202020204" pitchFamily="34" charset="-128"/>
              </a:rPr>
              <a:t>e</a:t>
            </a:r>
            <a:r>
              <a:rPr lang="en-US" sz="2800" spc="-15" dirty="0">
                <a:latin typeface="+mj-lt"/>
                <a:ea typeface="Arial Unicode MS" panose="020B0604020202020204" pitchFamily="34" charset="-128"/>
                <a:cs typeface="Arial Unicode MS" panose="020B0604020202020204" pitchFamily="34" charset="-128"/>
              </a:rPr>
              <a:t>d</a:t>
            </a:r>
            <a:r>
              <a:rPr lang="en-US" sz="2800" spc="4" dirty="0">
                <a:latin typeface="+mj-lt"/>
                <a:ea typeface="Arial Unicode MS" panose="020B0604020202020204" pitchFamily="34" charset="-128"/>
                <a:cs typeface="Arial Unicode MS" panose="020B0604020202020204" pitchFamily="34" charset="-128"/>
              </a:rPr>
              <a:t> </a:t>
            </a:r>
            <a:r>
              <a:rPr lang="en-US" sz="2800" spc="-11" dirty="0">
                <a:latin typeface="+mj-lt"/>
                <a:ea typeface="Arial Unicode MS" panose="020B0604020202020204" pitchFamily="34" charset="-128"/>
                <a:cs typeface="Arial Unicode MS" panose="020B0604020202020204" pitchFamily="34" charset="-128"/>
              </a:rPr>
              <a:t>to</a:t>
            </a:r>
            <a:r>
              <a:rPr lang="en-US" sz="2800" spc="-8" dirty="0">
                <a:latin typeface="+mj-lt"/>
                <a:ea typeface="Arial Unicode MS" panose="020B0604020202020204" pitchFamily="34" charset="-128"/>
                <a:cs typeface="Arial Unicode MS" panose="020B0604020202020204" pitchFamily="34" charset="-128"/>
              </a:rPr>
              <a:t> GCC, with exception to last quarter of the grant Agreement’s period of performance</a:t>
            </a:r>
            <a:r>
              <a:rPr lang="en-US" sz="2400" spc="-8" dirty="0">
                <a:latin typeface="+mj-lt"/>
                <a:ea typeface="Arial Unicode MS" panose="020B0604020202020204" pitchFamily="34" charset="-128"/>
                <a:cs typeface="Arial Unicode MS" panose="020B0604020202020204" pitchFamily="34" charset="-128"/>
              </a:rPr>
              <a:t>.</a:t>
            </a:r>
            <a:endParaRPr lang="en-US" sz="2400" dirty="0">
              <a:latin typeface="+mj-lt"/>
              <a:ea typeface="Arial Unicode MS" panose="020B0604020202020204" pitchFamily="34" charset="-128"/>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AD1E7A22-616C-49E2-A2D0-709D8584C078}"/>
              </a:ext>
            </a:extLst>
          </p:cNvPr>
          <p:cNvSpPr>
            <a:spLocks noGrp="1"/>
          </p:cNvSpPr>
          <p:nvPr>
            <p:ph type="title"/>
          </p:nvPr>
        </p:nvSpPr>
        <p:spPr>
          <a:xfrm>
            <a:off x="512832" y="251839"/>
            <a:ext cx="8229600" cy="1325563"/>
          </a:xfrm>
        </p:spPr>
        <p:txBody>
          <a:bodyPr>
            <a:normAutofit fontScale="90000"/>
          </a:bodyPr>
          <a:lstStyle/>
          <a:p>
            <a:r>
              <a:rPr lang="en-US" dirty="0"/>
              <a:t>Budget Change Request Cap - 10% Rule </a:t>
            </a:r>
            <a:endParaRPr lang="en-US" b="1" dirty="0"/>
          </a:p>
        </p:txBody>
      </p:sp>
      <p:sp>
        <p:nvSpPr>
          <p:cNvPr id="4" name="Slide Number Placeholder 2">
            <a:extLst>
              <a:ext uri="{FF2B5EF4-FFF2-40B4-BE49-F238E27FC236}">
                <a16:creationId xmlns:a16="http://schemas.microsoft.com/office/drawing/2014/main" id="{FD7C1733-244E-4ED4-9655-FFA1ED5757B4}"/>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93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565380-5D18-452C-860B-D64DB9697758}"/>
              </a:ext>
            </a:extLst>
          </p:cNvPr>
          <p:cNvSpPr>
            <a:spLocks noGrp="1"/>
          </p:cNvSpPr>
          <p:nvPr>
            <p:ph type="body" sz="quarter" idx="13"/>
          </p:nvPr>
        </p:nvSpPr>
        <p:spPr>
          <a:xfrm>
            <a:off x="430901" y="1780253"/>
            <a:ext cx="8393463" cy="4239547"/>
          </a:xfrm>
        </p:spPr>
        <p:txBody>
          <a:bodyPr/>
          <a:lstStyle/>
          <a:p>
            <a:pPr>
              <a:buClr>
                <a:srgbClr val="FF0000"/>
              </a:buClr>
            </a:pPr>
            <a:r>
              <a:rPr lang="en-US" spc="-23" dirty="0">
                <a:ea typeface="Arial Unicode MS" panose="020B0604020202020204" pitchFamily="34" charset="-128"/>
                <a:cs typeface="Arial Unicode MS" panose="020B0604020202020204" pitchFamily="34" charset="-128"/>
              </a:rPr>
              <a:t>O</a:t>
            </a:r>
            <a:r>
              <a:rPr lang="en-US" spc="-8" dirty="0">
                <a:ea typeface="Arial Unicode MS" panose="020B0604020202020204" pitchFamily="34" charset="-128"/>
                <a:cs typeface="Arial Unicode MS" panose="020B0604020202020204" pitchFamily="34" charset="-128"/>
              </a:rPr>
              <a:t>nc</a:t>
            </a:r>
            <a:r>
              <a:rPr lang="en-US" spc="-15" dirty="0">
                <a:ea typeface="Arial Unicode MS" panose="020B0604020202020204" pitchFamily="34" charset="-128"/>
                <a:cs typeface="Arial Unicode MS" panose="020B0604020202020204" pitchFamily="34" charset="-128"/>
              </a:rPr>
              <a:t>e</a:t>
            </a:r>
            <a:r>
              <a:rPr lang="en-US" spc="-4" dirty="0">
                <a:ea typeface="Arial Unicode MS" panose="020B0604020202020204" pitchFamily="34" charset="-128"/>
                <a:cs typeface="Arial Unicode MS" panose="020B0604020202020204" pitchFamily="34" charset="-128"/>
              </a:rPr>
              <a:t> </a:t>
            </a:r>
            <a:r>
              <a:rPr lang="en-US" spc="-8" dirty="0">
                <a:ea typeface="Arial Unicode MS" panose="020B0604020202020204" pitchFamily="34" charset="-128"/>
                <a:cs typeface="Arial Unicode MS" panose="020B0604020202020204" pitchFamily="34" charset="-128"/>
              </a:rPr>
              <a:t>t</a:t>
            </a:r>
            <a:r>
              <a:rPr lang="en-US" spc="-11" dirty="0">
                <a:ea typeface="Arial Unicode MS" panose="020B0604020202020204" pitchFamily="34" charset="-128"/>
                <a:cs typeface="Arial Unicode MS" panose="020B0604020202020204" pitchFamily="34" charset="-128"/>
              </a:rPr>
              <a:t>h</a:t>
            </a:r>
            <a:r>
              <a:rPr lang="en-US" spc="-15" dirty="0">
                <a:ea typeface="Arial Unicode MS" panose="020B0604020202020204" pitchFamily="34" charset="-128"/>
                <a:cs typeface="Arial Unicode MS" panose="020B0604020202020204" pitchFamily="34" charset="-128"/>
              </a:rPr>
              <a:t>e</a:t>
            </a:r>
            <a:r>
              <a:rPr lang="en-US" spc="4" dirty="0">
                <a:ea typeface="Arial Unicode MS" panose="020B0604020202020204" pitchFamily="34" charset="-128"/>
                <a:cs typeface="Arial Unicode MS" panose="020B0604020202020204" pitchFamily="34" charset="-128"/>
              </a:rPr>
              <a:t> </a:t>
            </a:r>
            <a:r>
              <a:rPr lang="en-US" spc="-8" dirty="0">
                <a:ea typeface="Arial Unicode MS" panose="020B0604020202020204" pitchFamily="34" charset="-128"/>
                <a:cs typeface="Arial Unicode MS" panose="020B0604020202020204" pitchFamily="34" charset="-128"/>
              </a:rPr>
              <a:t>sub-recipient </a:t>
            </a:r>
            <a:r>
              <a:rPr lang="en-US" spc="-11" dirty="0">
                <a:ea typeface="Arial Unicode MS" panose="020B0604020202020204" pitchFamily="34" charset="-128"/>
                <a:cs typeface="Arial Unicode MS" panose="020B0604020202020204" pitchFamily="34" charset="-128"/>
              </a:rPr>
              <a:t>has</a:t>
            </a:r>
            <a:r>
              <a:rPr lang="en-US" spc="4"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bee</a:t>
            </a:r>
            <a:r>
              <a:rPr lang="en-US" spc="-15" dirty="0">
                <a:ea typeface="Arial Unicode MS" panose="020B0604020202020204" pitchFamily="34" charset="-128"/>
                <a:cs typeface="Arial Unicode MS" panose="020B0604020202020204" pitchFamily="34" charset="-128"/>
              </a:rPr>
              <a:t>n</a:t>
            </a:r>
            <a:r>
              <a:rPr lang="en-US" spc="4"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a</a:t>
            </a:r>
            <a:r>
              <a:rPr lang="en-US" spc="-8" dirty="0">
                <a:ea typeface="Arial Unicode MS" panose="020B0604020202020204" pitchFamily="34" charset="-128"/>
                <a:cs typeface="Arial Unicode MS" panose="020B0604020202020204" pitchFamily="34" charset="-128"/>
              </a:rPr>
              <a:t>ll</a:t>
            </a:r>
            <a:r>
              <a:rPr lang="en-US" spc="-11" dirty="0">
                <a:ea typeface="Arial Unicode MS" panose="020B0604020202020204" pitchFamily="34" charset="-128"/>
                <a:cs typeface="Arial Unicode MS" panose="020B0604020202020204" pitchFamily="34" charset="-128"/>
              </a:rPr>
              <a:t>o</a:t>
            </a:r>
            <a:r>
              <a:rPr lang="en-US" spc="-23" dirty="0">
                <a:ea typeface="Arial Unicode MS" panose="020B0604020202020204" pitchFamily="34" charset="-128"/>
                <a:cs typeface="Arial Unicode MS" panose="020B0604020202020204" pitchFamily="34" charset="-128"/>
              </a:rPr>
              <a:t>w</a:t>
            </a:r>
            <a:r>
              <a:rPr lang="en-US" spc="-11" dirty="0">
                <a:ea typeface="Arial Unicode MS" panose="020B0604020202020204" pitchFamily="34" charset="-128"/>
                <a:cs typeface="Arial Unicode MS" panose="020B0604020202020204" pitchFamily="34" charset="-128"/>
              </a:rPr>
              <a:t>e</a:t>
            </a:r>
            <a:r>
              <a:rPr lang="en-US" spc="-15" dirty="0">
                <a:ea typeface="Arial Unicode MS" panose="020B0604020202020204" pitchFamily="34" charset="-128"/>
                <a:cs typeface="Arial Unicode MS" panose="020B0604020202020204" pitchFamily="34" charset="-128"/>
              </a:rPr>
              <a:t>d</a:t>
            </a:r>
            <a:r>
              <a:rPr lang="en-US" spc="23"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to</a:t>
            </a:r>
            <a:r>
              <a:rPr lang="en-US" spc="-8" dirty="0">
                <a:ea typeface="Arial Unicode MS" panose="020B0604020202020204" pitchFamily="34" charset="-128"/>
                <a:cs typeface="Arial Unicode MS" panose="020B0604020202020204" pitchFamily="34" charset="-128"/>
              </a:rPr>
              <a:t> </a:t>
            </a:r>
            <a:r>
              <a:rPr lang="en-US" spc="-23" dirty="0">
                <a:ea typeface="Arial Unicode MS" panose="020B0604020202020204" pitchFamily="34" charset="-128"/>
                <a:cs typeface="Arial Unicode MS" panose="020B0604020202020204" pitchFamily="34" charset="-128"/>
              </a:rPr>
              <a:t>m</a:t>
            </a:r>
            <a:r>
              <a:rPr lang="en-US" spc="-8" dirty="0">
                <a:ea typeface="Arial Unicode MS" panose="020B0604020202020204" pitchFamily="34" charset="-128"/>
                <a:cs typeface="Arial Unicode MS" panose="020B0604020202020204" pitchFamily="34" charset="-128"/>
              </a:rPr>
              <a:t>ov</a:t>
            </a:r>
            <a:r>
              <a:rPr lang="en-US" spc="-15" dirty="0">
                <a:ea typeface="Arial Unicode MS" panose="020B0604020202020204" pitchFamily="34" charset="-128"/>
                <a:cs typeface="Arial Unicode MS" panose="020B0604020202020204" pitchFamily="34" charset="-128"/>
              </a:rPr>
              <a:t>e</a:t>
            </a:r>
            <a:r>
              <a:rPr lang="en-US" spc="4"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10</a:t>
            </a:r>
            <a:r>
              <a:rPr lang="en-US" spc="-19" dirty="0">
                <a:ea typeface="Arial Unicode MS" panose="020B0604020202020204" pitchFamily="34" charset="-128"/>
                <a:cs typeface="Arial Unicode MS" panose="020B0604020202020204" pitchFamily="34" charset="-128"/>
              </a:rPr>
              <a:t>%</a:t>
            </a:r>
            <a:r>
              <a:rPr lang="en-US" spc="8"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o</a:t>
            </a:r>
            <a:r>
              <a:rPr lang="en-US" spc="-8" dirty="0">
                <a:ea typeface="Arial Unicode MS" panose="020B0604020202020204" pitchFamily="34" charset="-128"/>
                <a:cs typeface="Arial Unicode MS" panose="020B0604020202020204" pitchFamily="34" charset="-128"/>
              </a:rPr>
              <a:t>f t</a:t>
            </a:r>
            <a:r>
              <a:rPr lang="en-US" spc="-11" dirty="0">
                <a:ea typeface="Arial Unicode MS" panose="020B0604020202020204" pitchFamily="34" charset="-128"/>
                <a:cs typeface="Arial Unicode MS" panose="020B0604020202020204" pitchFamily="34" charset="-128"/>
              </a:rPr>
              <a:t>h</a:t>
            </a:r>
            <a:r>
              <a:rPr lang="en-US" spc="-15" dirty="0">
                <a:ea typeface="Arial Unicode MS" panose="020B0604020202020204" pitchFamily="34" charset="-128"/>
                <a:cs typeface="Arial Unicode MS" panose="020B0604020202020204" pitchFamily="34" charset="-128"/>
              </a:rPr>
              <a:t>e</a:t>
            </a:r>
            <a:r>
              <a:rPr lang="en-US" spc="4" dirty="0">
                <a:ea typeface="Arial Unicode MS" panose="020B0604020202020204" pitchFamily="34" charset="-128"/>
                <a:cs typeface="Arial Unicode MS" panose="020B0604020202020204" pitchFamily="34" charset="-128"/>
              </a:rPr>
              <a:t> total </a:t>
            </a:r>
            <a:r>
              <a:rPr lang="en-US" spc="-8" dirty="0">
                <a:ea typeface="Arial Unicode MS" panose="020B0604020202020204" pitchFamily="34" charset="-128"/>
                <a:cs typeface="Arial Unicode MS" panose="020B0604020202020204" pitchFamily="34" charset="-128"/>
              </a:rPr>
              <a:t>grant</a:t>
            </a:r>
            <a:r>
              <a:rPr lang="en-US"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a</a:t>
            </a:r>
            <a:r>
              <a:rPr lang="en-US" spc="-23" dirty="0">
                <a:ea typeface="Arial Unicode MS" panose="020B0604020202020204" pitchFamily="34" charset="-128"/>
                <a:cs typeface="Arial Unicode MS" panose="020B0604020202020204" pitchFamily="34" charset="-128"/>
              </a:rPr>
              <a:t>w</a:t>
            </a:r>
            <a:r>
              <a:rPr lang="en-US" spc="-8" dirty="0">
                <a:ea typeface="Arial Unicode MS" panose="020B0604020202020204" pitchFamily="34" charset="-128"/>
                <a:cs typeface="Arial Unicode MS" panose="020B0604020202020204" pitchFamily="34" charset="-128"/>
              </a:rPr>
              <a:t>ard,</a:t>
            </a:r>
            <a:r>
              <a:rPr lang="en-US"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subsequen</a:t>
            </a:r>
            <a:r>
              <a:rPr lang="en-US" spc="-8" dirty="0">
                <a:ea typeface="Arial Unicode MS" panose="020B0604020202020204" pitchFamily="34" charset="-128"/>
                <a:cs typeface="Arial Unicode MS" panose="020B0604020202020204" pitchFamily="34" charset="-128"/>
              </a:rPr>
              <a:t>t</a:t>
            </a:r>
            <a:r>
              <a:rPr lang="en-US" dirty="0">
                <a:ea typeface="Arial Unicode MS" panose="020B0604020202020204" pitchFamily="34" charset="-128"/>
                <a:cs typeface="Arial Unicode MS" panose="020B0604020202020204" pitchFamily="34" charset="-128"/>
              </a:rPr>
              <a:t> </a:t>
            </a:r>
            <a:r>
              <a:rPr lang="en-US" spc="-23" dirty="0">
                <a:ea typeface="Arial Unicode MS" panose="020B0604020202020204" pitchFamily="34" charset="-128"/>
                <a:cs typeface="Arial Unicode MS" panose="020B0604020202020204" pitchFamily="34" charset="-128"/>
              </a:rPr>
              <a:t>budget change requests adjustments</a:t>
            </a:r>
            <a:r>
              <a:rPr lang="en-US" spc="-8" dirty="0">
                <a:ea typeface="Arial Unicode MS" panose="020B0604020202020204" pitchFamily="34" charset="-128"/>
                <a:cs typeface="Arial Unicode MS" panose="020B0604020202020204" pitchFamily="34" charset="-128"/>
              </a:rPr>
              <a:t> </a:t>
            </a:r>
            <a:r>
              <a:rPr lang="en-US" spc="-23" dirty="0">
                <a:ea typeface="Arial Unicode MS" panose="020B0604020202020204" pitchFamily="34" charset="-128"/>
                <a:cs typeface="Arial Unicode MS" panose="020B0604020202020204" pitchFamily="34" charset="-128"/>
              </a:rPr>
              <a:t>w</a:t>
            </a:r>
            <a:r>
              <a:rPr lang="en-US" spc="-8" dirty="0">
                <a:ea typeface="Arial Unicode MS" panose="020B0604020202020204" pitchFamily="34" charset="-128"/>
                <a:cs typeface="Arial Unicode MS" panose="020B0604020202020204" pitchFamily="34" charset="-128"/>
              </a:rPr>
              <a:t>ill</a:t>
            </a:r>
            <a:r>
              <a:rPr lang="en-US" spc="11"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b</a:t>
            </a:r>
            <a:r>
              <a:rPr lang="en-US" spc="-15" dirty="0">
                <a:ea typeface="Arial Unicode MS" panose="020B0604020202020204" pitchFamily="34" charset="-128"/>
                <a:cs typeface="Arial Unicode MS" panose="020B0604020202020204" pitchFamily="34" charset="-128"/>
              </a:rPr>
              <a:t>e</a:t>
            </a:r>
            <a:r>
              <a:rPr lang="en-US" spc="4"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reviewed on a case-by case basis for approval or denial</a:t>
            </a:r>
            <a:r>
              <a:rPr lang="en-US" spc="-8" dirty="0">
                <a:ea typeface="Arial Unicode MS" panose="020B0604020202020204" pitchFamily="34" charset="-128"/>
                <a:cs typeface="Arial Unicode MS" panose="020B0604020202020204" pitchFamily="34" charset="-128"/>
              </a:rPr>
              <a:t>.</a:t>
            </a:r>
            <a:r>
              <a:rPr lang="en-US" dirty="0">
                <a:ea typeface="Arial Unicode MS" panose="020B0604020202020204" pitchFamily="34" charset="-128"/>
                <a:cs typeface="Arial Unicode MS" panose="020B0604020202020204" pitchFamily="34" charset="-128"/>
              </a:rPr>
              <a:t>	</a:t>
            </a:r>
          </a:p>
          <a:p>
            <a:pPr marL="109728" indent="0">
              <a:buClr>
                <a:srgbClr val="FF0000"/>
              </a:buClr>
              <a:buNone/>
            </a:pPr>
            <a:endParaRPr lang="en-US" dirty="0">
              <a:ea typeface="Arial Unicode MS" panose="020B0604020202020204" pitchFamily="34" charset="-128"/>
              <a:cs typeface="Arial Unicode MS" panose="020B0604020202020204" pitchFamily="34" charset="-128"/>
            </a:endParaRPr>
          </a:p>
          <a:p>
            <a:pPr>
              <a:buClr>
                <a:srgbClr val="FF0000"/>
              </a:buClr>
              <a:buFont typeface="Wingdings 3" panose="05040102010807070707" pitchFamily="18" charset="2"/>
              <a:buChar char="}"/>
            </a:pPr>
            <a:r>
              <a:rPr lang="en-US" spc="-8" dirty="0">
                <a:ea typeface="Arial Unicode MS" panose="020B0604020202020204" pitchFamily="34" charset="-128"/>
                <a:cs typeface="Arial Unicode MS" panose="020B0604020202020204" pitchFamily="34" charset="-128"/>
              </a:rPr>
              <a:t>If you receive an approval of </a:t>
            </a:r>
            <a:r>
              <a:rPr lang="en-US" spc="-11" dirty="0">
                <a:ea typeface="Arial Unicode MS" panose="020B0604020202020204" pitchFamily="34" charset="-128"/>
                <a:cs typeface="Arial Unicode MS" panose="020B0604020202020204" pitchFamily="34" charset="-128"/>
              </a:rPr>
              <a:t>add</a:t>
            </a:r>
            <a:r>
              <a:rPr lang="en-US" spc="-8" dirty="0">
                <a:ea typeface="Arial Unicode MS" panose="020B0604020202020204" pitchFamily="34" charset="-128"/>
                <a:cs typeface="Arial Unicode MS" panose="020B0604020202020204" pitchFamily="34" charset="-128"/>
              </a:rPr>
              <a:t>iti</a:t>
            </a:r>
            <a:r>
              <a:rPr lang="en-US" spc="-11" dirty="0">
                <a:ea typeface="Arial Unicode MS" panose="020B0604020202020204" pitchFamily="34" charset="-128"/>
                <a:cs typeface="Arial Unicode MS" panose="020B0604020202020204" pitchFamily="34" charset="-128"/>
              </a:rPr>
              <a:t>ona</a:t>
            </a:r>
            <a:r>
              <a:rPr lang="en-US" spc="-8" dirty="0">
                <a:ea typeface="Arial Unicode MS" panose="020B0604020202020204" pitchFamily="34" charset="-128"/>
                <a:cs typeface="Arial Unicode MS" panose="020B0604020202020204" pitchFamily="34" charset="-128"/>
              </a:rPr>
              <a:t>l</a:t>
            </a:r>
            <a:r>
              <a:rPr lang="en-US" spc="4" dirty="0">
                <a:ea typeface="Arial Unicode MS" panose="020B0604020202020204" pitchFamily="34" charset="-128"/>
                <a:cs typeface="Arial Unicode MS" panose="020B0604020202020204" pitchFamily="34" charset="-128"/>
              </a:rPr>
              <a:t> </a:t>
            </a:r>
            <a:r>
              <a:rPr lang="en-US" spc="-8" dirty="0">
                <a:ea typeface="Arial Unicode MS" panose="020B0604020202020204" pitchFamily="34" charset="-128"/>
                <a:cs typeface="Arial Unicode MS" panose="020B0604020202020204" pitchFamily="34" charset="-128"/>
              </a:rPr>
              <a:t>grant</a:t>
            </a:r>
            <a:r>
              <a:rPr lang="en-US" dirty="0">
                <a:ea typeface="Arial Unicode MS" panose="020B0604020202020204" pitchFamily="34" charset="-128"/>
                <a:cs typeface="Arial Unicode MS" panose="020B0604020202020204" pitchFamily="34" charset="-128"/>
              </a:rPr>
              <a:t> </a:t>
            </a:r>
            <a:r>
              <a:rPr lang="en-US" spc="-8" dirty="0">
                <a:ea typeface="Arial Unicode MS" panose="020B0604020202020204" pitchFamily="34" charset="-128"/>
                <a:cs typeface="Arial Unicode MS" panose="020B0604020202020204" pitchFamily="34" charset="-128"/>
              </a:rPr>
              <a:t>f</a:t>
            </a:r>
            <a:r>
              <a:rPr lang="en-US" spc="-11" dirty="0">
                <a:ea typeface="Arial Unicode MS" panose="020B0604020202020204" pitchFamily="34" charset="-128"/>
                <a:cs typeface="Arial Unicode MS" panose="020B0604020202020204" pitchFamily="34" charset="-128"/>
              </a:rPr>
              <a:t>unds, you will need to submit </a:t>
            </a:r>
            <a:r>
              <a:rPr lang="en-US" spc="-4" dirty="0">
                <a:ea typeface="Arial Unicode MS" panose="020B0604020202020204" pitchFamily="34" charset="-128"/>
                <a:cs typeface="Arial Unicode MS" panose="020B0604020202020204" pitchFamily="34" charset="-128"/>
              </a:rPr>
              <a:t>a budget change request</a:t>
            </a:r>
            <a:r>
              <a:rPr lang="en-US" spc="-11" dirty="0">
                <a:ea typeface="Arial Unicode MS" panose="020B0604020202020204" pitchFamily="34" charset="-128"/>
                <a:cs typeface="Arial Unicode MS" panose="020B0604020202020204" pitchFamily="34" charset="-128"/>
              </a:rPr>
              <a:t> to increase your budget</a:t>
            </a:r>
            <a:r>
              <a:rPr lang="en-US" spc="-8" dirty="0">
                <a:ea typeface="Arial Unicode MS" panose="020B0604020202020204" pitchFamily="34" charset="-128"/>
                <a:cs typeface="Arial Unicode MS" panose="020B0604020202020204" pitchFamily="34" charset="-128"/>
              </a:rPr>
              <a:t>, then the cap is increased by </a:t>
            </a:r>
            <a:r>
              <a:rPr lang="en-US" spc="-11" dirty="0">
                <a:ea typeface="Arial Unicode MS" panose="020B0604020202020204" pitchFamily="34" charset="-128"/>
                <a:cs typeface="Arial Unicode MS" panose="020B0604020202020204" pitchFamily="34" charset="-128"/>
              </a:rPr>
              <a:t>10</a:t>
            </a:r>
            <a:r>
              <a:rPr lang="en-US" spc="-19" dirty="0">
                <a:ea typeface="Arial Unicode MS" panose="020B0604020202020204" pitchFamily="34" charset="-128"/>
                <a:cs typeface="Arial Unicode MS" panose="020B0604020202020204" pitchFamily="34" charset="-128"/>
              </a:rPr>
              <a:t>%</a:t>
            </a:r>
            <a:r>
              <a:rPr lang="en-US"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o</a:t>
            </a:r>
            <a:r>
              <a:rPr lang="en-US" spc="-8" dirty="0">
                <a:ea typeface="Arial Unicode MS" panose="020B0604020202020204" pitchFamily="34" charset="-128"/>
                <a:cs typeface="Arial Unicode MS" panose="020B0604020202020204" pitchFamily="34" charset="-128"/>
              </a:rPr>
              <a:t>f</a:t>
            </a:r>
            <a:r>
              <a:rPr lang="en-US" dirty="0">
                <a:ea typeface="Arial Unicode MS" panose="020B0604020202020204" pitchFamily="34" charset="-128"/>
                <a:cs typeface="Arial Unicode MS" panose="020B0604020202020204" pitchFamily="34" charset="-128"/>
              </a:rPr>
              <a:t> </a:t>
            </a:r>
            <a:r>
              <a:rPr lang="en-US" spc="-8" dirty="0">
                <a:ea typeface="Arial Unicode MS" panose="020B0604020202020204" pitchFamily="34" charset="-128"/>
                <a:cs typeface="Arial Unicode MS" panose="020B0604020202020204" pitchFamily="34" charset="-128"/>
              </a:rPr>
              <a:t>t</a:t>
            </a:r>
            <a:r>
              <a:rPr lang="en-US" spc="-11" dirty="0">
                <a:ea typeface="Arial Unicode MS" panose="020B0604020202020204" pitchFamily="34" charset="-128"/>
                <a:cs typeface="Arial Unicode MS" panose="020B0604020202020204" pitchFamily="34" charset="-128"/>
              </a:rPr>
              <a:t>he</a:t>
            </a:r>
            <a:r>
              <a:rPr lang="en-US" spc="-8" dirty="0">
                <a:ea typeface="Arial Unicode MS" panose="020B0604020202020204" pitchFamily="34" charset="-128"/>
                <a:cs typeface="Arial Unicode MS" panose="020B0604020202020204" pitchFamily="34" charset="-128"/>
              </a:rPr>
              <a:t> added </a:t>
            </a:r>
            <a:r>
              <a:rPr lang="en-US" spc="11" dirty="0">
                <a:ea typeface="Arial Unicode MS" panose="020B0604020202020204" pitchFamily="34" charset="-128"/>
                <a:cs typeface="Arial Unicode MS" panose="020B0604020202020204" pitchFamily="34" charset="-128"/>
              </a:rPr>
              <a:t>funds</a:t>
            </a:r>
            <a:r>
              <a:rPr lang="en-US" spc="-8" dirty="0">
                <a:ea typeface="Arial Unicode MS" panose="020B0604020202020204" pitchFamily="34" charset="-128"/>
                <a:cs typeface="Arial Unicode MS" panose="020B0604020202020204" pitchFamily="34" charset="-128"/>
              </a:rPr>
              <a:t>.</a:t>
            </a:r>
            <a:endParaRPr lang="en-US" dirty="0">
              <a:ea typeface="Arial Unicode MS" panose="020B0604020202020204" pitchFamily="34" charset="-128"/>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4D0E15AB-B799-4B46-8B17-EF53804D6E2D}"/>
              </a:ext>
            </a:extLst>
          </p:cNvPr>
          <p:cNvSpPr>
            <a:spLocks noGrp="1"/>
          </p:cNvSpPr>
          <p:nvPr>
            <p:ph type="title"/>
          </p:nvPr>
        </p:nvSpPr>
        <p:spPr>
          <a:xfrm>
            <a:off x="457200" y="381000"/>
            <a:ext cx="8229600" cy="1325563"/>
          </a:xfrm>
        </p:spPr>
        <p:txBody>
          <a:bodyPr>
            <a:normAutofit fontScale="90000"/>
          </a:bodyPr>
          <a:lstStyle/>
          <a:p>
            <a:r>
              <a:rPr lang="en-US" dirty="0"/>
              <a:t>Budget Modification Cap</a:t>
            </a:r>
            <a:br>
              <a:rPr lang="en-US" dirty="0"/>
            </a:br>
            <a:r>
              <a:rPr lang="en-US" dirty="0"/>
              <a:t>10% rule Continued</a:t>
            </a:r>
          </a:p>
        </p:txBody>
      </p:sp>
      <p:sp>
        <p:nvSpPr>
          <p:cNvPr id="4" name="Slide Number Placeholder 2">
            <a:extLst>
              <a:ext uri="{FF2B5EF4-FFF2-40B4-BE49-F238E27FC236}">
                <a16:creationId xmlns:a16="http://schemas.microsoft.com/office/drawing/2014/main" id="{5B006CBD-DB9A-4BFC-B6EA-CA50166A8FF0}"/>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6568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34D84D-603E-4C06-9C0A-08680791E635}"/>
              </a:ext>
            </a:extLst>
          </p:cNvPr>
          <p:cNvSpPr>
            <a:spLocks noGrp="1"/>
          </p:cNvSpPr>
          <p:nvPr>
            <p:ph type="body" sz="quarter" idx="13"/>
          </p:nvPr>
        </p:nvSpPr>
        <p:spPr>
          <a:xfrm>
            <a:off x="430901" y="1780253"/>
            <a:ext cx="8393463" cy="4163347"/>
          </a:xfrm>
        </p:spPr>
        <p:txBody>
          <a:bodyPr>
            <a:normAutofit fontScale="92500" lnSpcReduction="10000"/>
          </a:bodyPr>
          <a:lstStyle/>
          <a:p>
            <a:pPr marL="0" indent="0">
              <a:spcAft>
                <a:spcPts val="400"/>
              </a:spcAft>
              <a:buNone/>
            </a:pPr>
            <a:r>
              <a:rPr lang="en-US" sz="3200" dirty="0"/>
              <a:t>The budget change request will be denied if:</a:t>
            </a:r>
          </a:p>
          <a:p>
            <a:pPr>
              <a:spcAft>
                <a:spcPts val="400"/>
              </a:spcAft>
            </a:pPr>
            <a:r>
              <a:rPr lang="en-US" dirty="0"/>
              <a:t>Exceeds 10% of the total grant award for those grants $250,000 and greater</a:t>
            </a:r>
          </a:p>
          <a:p>
            <a:pPr>
              <a:spcAft>
                <a:spcPts val="400"/>
              </a:spcAft>
            </a:pPr>
            <a:r>
              <a:rPr lang="en-US" dirty="0"/>
              <a:t>Inconsistent with the grant purpose</a:t>
            </a:r>
          </a:p>
          <a:p>
            <a:pPr>
              <a:spcAft>
                <a:spcPts val="400"/>
              </a:spcAft>
            </a:pPr>
            <a:r>
              <a:rPr lang="en-US" dirty="0"/>
              <a:t>Failure to support/further the program</a:t>
            </a:r>
          </a:p>
          <a:p>
            <a:pPr>
              <a:spcAft>
                <a:spcPts val="400"/>
              </a:spcAft>
            </a:pPr>
            <a:r>
              <a:rPr lang="en-US" dirty="0"/>
              <a:t>Unallowable</a:t>
            </a:r>
          </a:p>
          <a:p>
            <a:pPr>
              <a:spcAft>
                <a:spcPts val="400"/>
              </a:spcAft>
            </a:pPr>
            <a:r>
              <a:rPr lang="en-US" dirty="0"/>
              <a:t>Supplanting</a:t>
            </a:r>
          </a:p>
          <a:p>
            <a:pPr>
              <a:spcAft>
                <a:spcPts val="400"/>
              </a:spcAft>
            </a:pPr>
            <a:r>
              <a:rPr lang="en-US" dirty="0"/>
              <a:t>Not submitted 90 days before the end of the period of performance. </a:t>
            </a:r>
          </a:p>
        </p:txBody>
      </p:sp>
      <p:sp>
        <p:nvSpPr>
          <p:cNvPr id="3" name="Title 2">
            <a:extLst>
              <a:ext uri="{FF2B5EF4-FFF2-40B4-BE49-F238E27FC236}">
                <a16:creationId xmlns:a16="http://schemas.microsoft.com/office/drawing/2014/main" id="{47D0C634-9442-46C6-B4EF-E3C316BEB7F9}"/>
              </a:ext>
            </a:extLst>
          </p:cNvPr>
          <p:cNvSpPr>
            <a:spLocks noGrp="1"/>
          </p:cNvSpPr>
          <p:nvPr>
            <p:ph type="title"/>
          </p:nvPr>
        </p:nvSpPr>
        <p:spPr>
          <a:xfrm>
            <a:off x="512832" y="251618"/>
            <a:ext cx="8229600" cy="1325563"/>
          </a:xfrm>
        </p:spPr>
        <p:txBody>
          <a:bodyPr>
            <a:normAutofit/>
          </a:bodyPr>
          <a:lstStyle/>
          <a:p>
            <a:r>
              <a:rPr lang="en-US" b="1" dirty="0"/>
              <a:t>Budget Change Request Denial</a:t>
            </a:r>
          </a:p>
        </p:txBody>
      </p:sp>
      <p:sp>
        <p:nvSpPr>
          <p:cNvPr id="4" name="Slide Number Placeholder 2">
            <a:extLst>
              <a:ext uri="{FF2B5EF4-FFF2-40B4-BE49-F238E27FC236}">
                <a16:creationId xmlns:a16="http://schemas.microsoft.com/office/drawing/2014/main" id="{295EA6FD-8660-4233-B75F-B8622C31941D}"/>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306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20085-1503-4C30-8244-6F579F6539ED}"/>
              </a:ext>
            </a:extLst>
          </p:cNvPr>
          <p:cNvSpPr>
            <a:spLocks noGrp="1"/>
          </p:cNvSpPr>
          <p:nvPr>
            <p:ph type="body" sz="quarter" idx="13"/>
          </p:nvPr>
        </p:nvSpPr>
        <p:spPr>
          <a:xfrm>
            <a:off x="457200" y="1896320"/>
            <a:ext cx="8229600" cy="3065360"/>
          </a:xfrm>
        </p:spPr>
        <p:txBody>
          <a:bodyPr anchor="ctr"/>
          <a:lstStyle/>
          <a:p>
            <a:pPr marL="0" indent="0" algn="ctr">
              <a:buNone/>
            </a:pPr>
            <a:r>
              <a:rPr lang="en-US" sz="4400" b="1" dirty="0"/>
              <a:t>Personnel </a:t>
            </a:r>
          </a:p>
          <a:p>
            <a:pPr marL="0" indent="0" algn="ctr">
              <a:buNone/>
            </a:pPr>
            <a:r>
              <a:rPr lang="en-US" sz="4400" b="1" dirty="0"/>
              <a:t>and </a:t>
            </a:r>
          </a:p>
          <a:p>
            <a:pPr marL="0" indent="0" algn="ctr">
              <a:buNone/>
            </a:pPr>
            <a:r>
              <a:rPr lang="en-US" sz="4400" b="1" dirty="0"/>
              <a:t>Employee Benefits</a:t>
            </a:r>
          </a:p>
          <a:p>
            <a:pPr marL="0" indent="0" algn="ctr">
              <a:buNone/>
            </a:pPr>
            <a:endParaRPr lang="en-US" dirty="0"/>
          </a:p>
        </p:txBody>
      </p:sp>
      <p:sp>
        <p:nvSpPr>
          <p:cNvPr id="3" name="Title 2">
            <a:extLst>
              <a:ext uri="{FF2B5EF4-FFF2-40B4-BE49-F238E27FC236}">
                <a16:creationId xmlns:a16="http://schemas.microsoft.com/office/drawing/2014/main" id="{DEDE5572-5889-4679-B0A7-85561C03D606}"/>
              </a:ext>
            </a:extLst>
          </p:cNvPr>
          <p:cNvSpPr>
            <a:spLocks noGrp="1"/>
          </p:cNvSpPr>
          <p:nvPr>
            <p:ph type="title"/>
          </p:nvPr>
        </p:nvSpPr>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5B77C2BE-5988-4626-BCCC-73E054059B1A}"/>
              </a:ext>
            </a:extLst>
          </p:cNvPr>
          <p:cNvSpPr txBox="1">
            <a:spLocks/>
          </p:cNvSpPr>
          <p:nvPr/>
        </p:nvSpPr>
        <p:spPr>
          <a:xfrm>
            <a:off x="8458200" y="6407944"/>
            <a:ext cx="5548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0247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11F754-E5C7-4671-9FF9-48159FEA1CCA}"/>
              </a:ext>
            </a:extLst>
          </p:cNvPr>
          <p:cNvSpPr>
            <a:spLocks noGrp="1"/>
          </p:cNvSpPr>
          <p:nvPr>
            <p:ph type="body" sz="quarter" idx="13"/>
          </p:nvPr>
        </p:nvSpPr>
        <p:spPr>
          <a:xfrm>
            <a:off x="430901" y="1780253"/>
            <a:ext cx="8393463" cy="4239547"/>
          </a:xfrm>
        </p:spPr>
        <p:txBody>
          <a:bodyPr>
            <a:normAutofit/>
          </a:bodyPr>
          <a:lstStyle/>
          <a:p>
            <a:pPr marR="3810">
              <a:lnSpc>
                <a:spcPct val="120000"/>
              </a:lnSpc>
              <a:spcBef>
                <a:spcPts val="0"/>
              </a:spcBef>
              <a:tabLst>
                <a:tab pos="4403884" algn="l"/>
              </a:tabLst>
            </a:pPr>
            <a:r>
              <a:rPr lang="en-US" spc="-4" dirty="0">
                <a:latin typeface="+mj-lt"/>
                <a:ea typeface="Batang" panose="02030600000101010101" pitchFamily="18" charset="-127"/>
                <a:cs typeface="Arial Unicode MS" panose="020B0604020202020204" pitchFamily="34" charset="-128"/>
              </a:rPr>
              <a:t>P</a:t>
            </a:r>
            <a:r>
              <a:rPr lang="en-US" spc="-8" dirty="0">
                <a:latin typeface="+mj-lt"/>
                <a:ea typeface="Batang" panose="02030600000101010101" pitchFamily="18" charset="-127"/>
                <a:cs typeface="Arial Unicode MS" panose="020B0604020202020204" pitchFamily="34" charset="-128"/>
              </a:rPr>
              <a:t>a</a:t>
            </a:r>
            <a:r>
              <a:rPr lang="en-US" dirty="0">
                <a:latin typeface="+mj-lt"/>
                <a:ea typeface="Batang" panose="02030600000101010101" pitchFamily="18" charset="-127"/>
                <a:cs typeface="Arial Unicode MS" panose="020B0604020202020204" pitchFamily="34" charset="-128"/>
              </a:rPr>
              <a:t>y</a:t>
            </a:r>
            <a:r>
              <a:rPr lang="en-US" spc="-8"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s</a:t>
            </a:r>
            <a:r>
              <a:rPr lang="en-US" spc="-4" dirty="0">
                <a:latin typeface="+mj-lt"/>
                <a:ea typeface="Batang" panose="02030600000101010101" pitchFamily="18" charset="-127"/>
                <a:cs typeface="Arial Unicode MS" panose="020B0604020202020204" pitchFamily="34" charset="-128"/>
              </a:rPr>
              <a:t>t</a:t>
            </a:r>
            <a:r>
              <a:rPr lang="en-US" spc="-8" dirty="0">
                <a:latin typeface="+mj-lt"/>
                <a:ea typeface="Batang" panose="02030600000101010101" pitchFamily="18" charset="-127"/>
                <a:cs typeface="Arial Unicode MS" panose="020B0604020202020204" pitchFamily="34" charset="-128"/>
              </a:rPr>
              <a:t>ub</a:t>
            </a:r>
            <a:r>
              <a:rPr lang="en-US" dirty="0">
                <a:latin typeface="+mj-lt"/>
                <a:ea typeface="Batang" panose="02030600000101010101" pitchFamily="18" charset="-127"/>
                <a:cs typeface="Arial Unicode MS" panose="020B0604020202020204" pitchFamily="34" charset="-128"/>
              </a:rPr>
              <a:t>s</a:t>
            </a:r>
            <a:r>
              <a:rPr lang="en-US" spc="-8" dirty="0">
                <a:latin typeface="+mj-lt"/>
                <a:ea typeface="Batang" panose="02030600000101010101" pitchFamily="18" charset="-127"/>
                <a:cs typeface="Arial Unicode MS" panose="020B0604020202020204" pitchFamily="34" charset="-128"/>
              </a:rPr>
              <a:t> a</a:t>
            </a:r>
            <a:r>
              <a:rPr lang="en-US" dirty="0">
                <a:latin typeface="+mj-lt"/>
                <a:ea typeface="Batang" panose="02030600000101010101" pitchFamily="18" charset="-127"/>
                <a:cs typeface="Arial Unicode MS" panose="020B0604020202020204" pitchFamily="34" charset="-128"/>
              </a:rPr>
              <a:t>re</a:t>
            </a:r>
            <a:r>
              <a:rPr lang="en-US" spc="-15" dirty="0">
                <a:latin typeface="+mj-lt"/>
                <a:ea typeface="Batang" panose="02030600000101010101" pitchFamily="18" charset="-127"/>
                <a:cs typeface="Arial Unicode MS" panose="020B0604020202020204" pitchFamily="34" charset="-128"/>
              </a:rPr>
              <a:t> </a:t>
            </a:r>
            <a:r>
              <a:rPr lang="en-US" u="sng" dirty="0">
                <a:latin typeface="+mj-lt"/>
                <a:ea typeface="Batang" panose="02030600000101010101" pitchFamily="18" charset="-127"/>
                <a:cs typeface="Arial Unicode MS" panose="020B0604020202020204" pitchFamily="34" charset="-128"/>
              </a:rPr>
              <a:t>r</a:t>
            </a:r>
            <a:r>
              <a:rPr lang="en-US" u="sng" spc="-8" dirty="0">
                <a:latin typeface="+mj-lt"/>
                <a:ea typeface="Batang" panose="02030600000101010101" pitchFamily="18" charset="-127"/>
                <a:cs typeface="Arial Unicode MS" panose="020B0604020202020204" pitchFamily="34" charset="-128"/>
              </a:rPr>
              <a:t>equ</a:t>
            </a:r>
            <a:r>
              <a:rPr lang="en-US" u="sng" spc="-4" dirty="0">
                <a:latin typeface="+mj-lt"/>
                <a:ea typeface="Batang" panose="02030600000101010101" pitchFamily="18" charset="-127"/>
                <a:cs typeface="Arial Unicode MS" panose="020B0604020202020204" pitchFamily="34" charset="-128"/>
              </a:rPr>
              <a:t>i</a:t>
            </a:r>
            <a:r>
              <a:rPr lang="en-US" u="sng" dirty="0">
                <a:latin typeface="+mj-lt"/>
                <a:ea typeface="Batang" panose="02030600000101010101" pitchFamily="18" charset="-127"/>
                <a:cs typeface="Arial Unicode MS" panose="020B0604020202020204" pitchFamily="34" charset="-128"/>
              </a:rPr>
              <a:t>r</a:t>
            </a:r>
            <a:r>
              <a:rPr lang="en-US" u="sng" spc="-8" dirty="0">
                <a:latin typeface="+mj-lt"/>
                <a:ea typeface="Batang" panose="02030600000101010101" pitchFamily="18" charset="-127"/>
                <a:cs typeface="Arial Unicode MS" panose="020B0604020202020204" pitchFamily="34" charset="-128"/>
              </a:rPr>
              <a:t>ed</a:t>
            </a:r>
            <a:r>
              <a:rPr lang="en-US" dirty="0">
                <a:latin typeface="+mj-lt"/>
                <a:ea typeface="Batang" panose="02030600000101010101" pitchFamily="18" charset="-127"/>
                <a:cs typeface="Arial Unicode MS" panose="020B0604020202020204" pitchFamily="34" charset="-128"/>
              </a:rPr>
              <a:t>,</a:t>
            </a:r>
            <a:r>
              <a:rPr lang="en-US" spc="-15" dirty="0">
                <a:latin typeface="+mj-lt"/>
                <a:ea typeface="Batang" panose="02030600000101010101" pitchFamily="18" charset="-127"/>
                <a:cs typeface="Arial Unicode MS" panose="020B0604020202020204" pitchFamily="34" charset="-128"/>
              </a:rPr>
              <a:t> </a:t>
            </a:r>
            <a:r>
              <a:rPr lang="en-US" spc="-8" dirty="0">
                <a:latin typeface="+mj-lt"/>
                <a:ea typeface="Batang" panose="02030600000101010101" pitchFamily="18" charset="-127"/>
                <a:cs typeface="Arial Unicode MS" panose="020B0604020202020204" pitchFamily="34" charset="-128"/>
              </a:rPr>
              <a:t>only official documents are accepted</a:t>
            </a:r>
            <a:endParaRPr lang="en-US" dirty="0">
              <a:latin typeface="+mj-lt"/>
              <a:ea typeface="Batang" panose="02030600000101010101" pitchFamily="18" charset="-127"/>
              <a:cs typeface="Arial Unicode MS" panose="020B0604020202020204" pitchFamily="34" charset="-128"/>
            </a:endParaRPr>
          </a:p>
          <a:p>
            <a:pPr marR="3810">
              <a:lnSpc>
                <a:spcPct val="120000"/>
              </a:lnSpc>
              <a:spcBef>
                <a:spcPts val="0"/>
              </a:spcBef>
              <a:tabLst>
                <a:tab pos="4403884" algn="l"/>
              </a:tabLst>
            </a:pPr>
            <a:r>
              <a:rPr lang="en-US" spc="-8" dirty="0">
                <a:latin typeface="+mj-lt"/>
                <a:ea typeface="Batang" panose="02030600000101010101" pitchFamily="18" charset="-127"/>
                <a:cs typeface="Arial Unicode MS" panose="020B0604020202020204" pitchFamily="34" charset="-128"/>
              </a:rPr>
              <a:t>Pay </a:t>
            </a:r>
            <a:r>
              <a:rPr lang="en-US" spc="4" dirty="0">
                <a:latin typeface="+mj-lt"/>
                <a:ea typeface="Batang" panose="02030600000101010101" pitchFamily="18" charset="-127"/>
                <a:cs typeface="Arial Unicode MS" panose="020B0604020202020204" pitchFamily="34" charset="-128"/>
              </a:rPr>
              <a:t>s</a:t>
            </a:r>
            <a:r>
              <a:rPr lang="en-US" spc="-4" dirty="0">
                <a:latin typeface="+mj-lt"/>
                <a:ea typeface="Batang" panose="02030600000101010101" pitchFamily="18" charset="-127"/>
                <a:cs typeface="Arial Unicode MS" panose="020B0604020202020204" pitchFamily="34" charset="-128"/>
              </a:rPr>
              <a:t>t</a:t>
            </a:r>
            <a:r>
              <a:rPr lang="en-US" spc="-8" dirty="0">
                <a:latin typeface="+mj-lt"/>
                <a:ea typeface="Batang" panose="02030600000101010101" pitchFamily="18" charset="-127"/>
                <a:cs typeface="Arial Unicode MS" panose="020B0604020202020204" pitchFamily="34" charset="-128"/>
              </a:rPr>
              <a:t>u</a:t>
            </a:r>
            <a:r>
              <a:rPr lang="en-US" dirty="0">
                <a:latin typeface="+mj-lt"/>
                <a:ea typeface="Batang" panose="02030600000101010101" pitchFamily="18" charset="-127"/>
                <a:cs typeface="Arial Unicode MS" panose="020B0604020202020204" pitchFamily="34" charset="-128"/>
              </a:rPr>
              <a:t>b</a:t>
            </a:r>
            <a:r>
              <a:rPr lang="en-US" spc="-15" dirty="0">
                <a:latin typeface="+mj-lt"/>
                <a:ea typeface="Batang" panose="02030600000101010101" pitchFamily="18" charset="-127"/>
                <a:cs typeface="Arial Unicode MS" panose="020B0604020202020204" pitchFamily="34" charset="-128"/>
              </a:rPr>
              <a:t> </a:t>
            </a:r>
            <a:r>
              <a:rPr lang="en-US" spc="-8" dirty="0">
                <a:latin typeface="+mj-lt"/>
                <a:ea typeface="Batang" panose="02030600000101010101" pitchFamily="18" charset="-127"/>
                <a:cs typeface="Arial Unicode MS" panose="020B0604020202020204" pitchFamily="34" charset="-128"/>
              </a:rPr>
              <a:t>mu</a:t>
            </a:r>
            <a:r>
              <a:rPr lang="en-US" spc="4" dirty="0">
                <a:latin typeface="+mj-lt"/>
                <a:ea typeface="Batang" panose="02030600000101010101" pitchFamily="18" charset="-127"/>
                <a:cs typeface="Arial Unicode MS" panose="020B0604020202020204" pitchFamily="34" charset="-128"/>
              </a:rPr>
              <a:t>s</a:t>
            </a:r>
            <a:r>
              <a:rPr lang="en-US" dirty="0">
                <a:latin typeface="+mj-lt"/>
                <a:ea typeface="Batang" panose="02030600000101010101" pitchFamily="18" charset="-127"/>
                <a:cs typeface="Arial Unicode MS" panose="020B0604020202020204" pitchFamily="34" charset="-128"/>
              </a:rPr>
              <a:t>t</a:t>
            </a:r>
            <a:r>
              <a:rPr lang="en-US" spc="-15"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s</a:t>
            </a:r>
            <a:r>
              <a:rPr lang="en-US" spc="-8" dirty="0">
                <a:latin typeface="+mj-lt"/>
                <a:ea typeface="Batang" panose="02030600000101010101" pitchFamily="18" charset="-127"/>
                <a:cs typeface="Arial Unicode MS" panose="020B0604020202020204" pitchFamily="34" charset="-128"/>
              </a:rPr>
              <a:t>ho</a:t>
            </a:r>
            <a:r>
              <a:rPr lang="en-US" dirty="0">
                <a:latin typeface="+mj-lt"/>
                <a:ea typeface="Batang" panose="02030600000101010101" pitchFamily="18" charset="-127"/>
                <a:cs typeface="Arial Unicode MS" panose="020B0604020202020204" pitchFamily="34" charset="-128"/>
              </a:rPr>
              <a:t>w:</a:t>
            </a:r>
          </a:p>
          <a:p>
            <a:pPr marL="737711" lvl="2" indent="-285750">
              <a:lnSpc>
                <a:spcPct val="120000"/>
              </a:lnSpc>
              <a:spcBef>
                <a:spcPts val="0"/>
              </a:spcBef>
              <a:buFont typeface="Courier New" panose="02070309020205020404" pitchFamily="49" charset="0"/>
              <a:buChar char="o"/>
              <a:tabLst>
                <a:tab pos="937736" algn="l"/>
              </a:tabLst>
            </a:pPr>
            <a:r>
              <a:rPr lang="en-US" sz="1800" spc="-4" dirty="0">
                <a:latin typeface="+mj-lt"/>
                <a:ea typeface="Batang" panose="02030600000101010101" pitchFamily="18" charset="-127"/>
                <a:cs typeface="Arial Unicode MS" panose="020B0604020202020204" pitchFamily="34" charset="-128"/>
              </a:rPr>
              <a:t>Na</a:t>
            </a:r>
            <a:r>
              <a:rPr lang="en-US" sz="1800" dirty="0">
                <a:latin typeface="+mj-lt"/>
                <a:ea typeface="Batang" panose="02030600000101010101" pitchFamily="18" charset="-127"/>
                <a:cs typeface="Arial Unicode MS" panose="020B0604020202020204" pitchFamily="34" charset="-128"/>
              </a:rPr>
              <a:t>me </a:t>
            </a:r>
            <a:r>
              <a:rPr lang="en-US" sz="1800" spc="-4" dirty="0">
                <a:latin typeface="+mj-lt"/>
                <a:ea typeface="Batang" panose="02030600000101010101" pitchFamily="18" charset="-127"/>
                <a:cs typeface="Arial Unicode MS" panose="020B0604020202020204" pitchFamily="34" charset="-128"/>
              </a:rPr>
              <a:t>o</a:t>
            </a:r>
            <a:r>
              <a:rPr lang="en-US" sz="1800" dirty="0">
                <a:latin typeface="+mj-lt"/>
                <a:ea typeface="Batang" panose="02030600000101010101" pitchFamily="18" charset="-127"/>
                <a:cs typeface="Arial Unicode MS" panose="020B0604020202020204" pitchFamily="34" charset="-128"/>
              </a:rPr>
              <a:t>f</a:t>
            </a:r>
            <a:r>
              <a:rPr lang="en-US" sz="1800" spc="-4" dirty="0">
                <a:latin typeface="+mj-lt"/>
                <a:ea typeface="Batang" panose="02030600000101010101" pitchFamily="18" charset="-127"/>
                <a:cs typeface="Arial Unicode MS" panose="020B0604020202020204" pitchFamily="34" charset="-128"/>
              </a:rPr>
              <a:t> </a:t>
            </a:r>
            <a:r>
              <a:rPr lang="en-US" sz="1800" dirty="0">
                <a:latin typeface="+mj-lt"/>
                <a:ea typeface="Batang" panose="02030600000101010101" pitchFamily="18" charset="-127"/>
                <a:cs typeface="Arial Unicode MS" panose="020B0604020202020204" pitchFamily="34" charset="-128"/>
              </a:rPr>
              <a:t>t</a:t>
            </a:r>
            <a:r>
              <a:rPr lang="en-US" sz="1800" spc="-4" dirty="0">
                <a:latin typeface="+mj-lt"/>
                <a:ea typeface="Batang" panose="02030600000101010101" pitchFamily="18" charset="-127"/>
                <a:cs typeface="Arial Unicode MS" panose="020B0604020202020204" pitchFamily="34" charset="-128"/>
              </a:rPr>
              <a:t>h</a:t>
            </a:r>
            <a:r>
              <a:rPr lang="en-US" sz="1800" dirty="0">
                <a:latin typeface="+mj-lt"/>
                <a:ea typeface="Batang" panose="02030600000101010101" pitchFamily="18" charset="-127"/>
                <a:cs typeface="Arial Unicode MS" panose="020B0604020202020204" pitchFamily="34" charset="-128"/>
              </a:rPr>
              <a:t>e </a:t>
            </a:r>
            <a:r>
              <a:rPr lang="en-US" sz="1800" spc="-4" dirty="0">
                <a:latin typeface="+mj-lt"/>
                <a:ea typeface="Batang" panose="02030600000101010101" pitchFamily="18" charset="-127"/>
                <a:cs typeface="Arial Unicode MS" panose="020B0604020202020204" pitchFamily="34" charset="-128"/>
              </a:rPr>
              <a:t>e</a:t>
            </a:r>
            <a:r>
              <a:rPr lang="en-US" sz="1800" spc="4" dirty="0">
                <a:latin typeface="+mj-lt"/>
                <a:ea typeface="Batang" panose="02030600000101010101" pitchFamily="18" charset="-127"/>
                <a:cs typeface="Arial Unicode MS" panose="020B0604020202020204" pitchFamily="34" charset="-128"/>
              </a:rPr>
              <a:t>m</a:t>
            </a:r>
            <a:r>
              <a:rPr lang="en-US" sz="1800" spc="-4" dirty="0">
                <a:latin typeface="+mj-lt"/>
                <a:ea typeface="Batang" panose="02030600000101010101" pitchFamily="18" charset="-127"/>
                <a:cs typeface="Arial Unicode MS" panose="020B0604020202020204" pitchFamily="34" charset="-128"/>
              </a:rPr>
              <a:t>plo</a:t>
            </a:r>
            <a:r>
              <a:rPr lang="en-US" sz="1800" dirty="0">
                <a:latin typeface="+mj-lt"/>
                <a:ea typeface="Batang" panose="02030600000101010101" pitchFamily="18" charset="-127"/>
                <a:cs typeface="Arial Unicode MS" panose="020B0604020202020204" pitchFamily="34" charset="-128"/>
              </a:rPr>
              <a:t>y</a:t>
            </a:r>
            <a:r>
              <a:rPr lang="en-US" sz="1800" spc="-4" dirty="0">
                <a:latin typeface="+mj-lt"/>
                <a:ea typeface="Batang" panose="02030600000101010101" pitchFamily="18" charset="-127"/>
                <a:cs typeface="Arial Unicode MS" panose="020B0604020202020204" pitchFamily="34" charset="-128"/>
              </a:rPr>
              <a:t>ee</a:t>
            </a:r>
            <a:endParaRPr lang="en-US" sz="1800" dirty="0">
              <a:latin typeface="+mj-lt"/>
              <a:ea typeface="Batang" panose="02030600000101010101" pitchFamily="18" charset="-127"/>
              <a:cs typeface="Arial Unicode MS" panose="020B0604020202020204" pitchFamily="34" charset="-128"/>
            </a:endParaRPr>
          </a:p>
          <a:p>
            <a:pPr marL="737711" lvl="2" indent="-285750">
              <a:lnSpc>
                <a:spcPct val="120000"/>
              </a:lnSpc>
              <a:spcBef>
                <a:spcPts val="0"/>
              </a:spcBef>
              <a:buFont typeface="Courier New" panose="02070309020205020404" pitchFamily="49" charset="0"/>
              <a:buChar char="o"/>
              <a:tabLst>
                <a:tab pos="937736" algn="l"/>
              </a:tabLst>
            </a:pPr>
            <a:r>
              <a:rPr lang="en-US" sz="1800" spc="-4" dirty="0">
                <a:latin typeface="+mj-lt"/>
                <a:ea typeface="Batang" panose="02030600000101010101" pitchFamily="18" charset="-127"/>
                <a:cs typeface="Arial Unicode MS" panose="020B0604020202020204" pitchFamily="34" charset="-128"/>
              </a:rPr>
              <a:t>G</a:t>
            </a:r>
            <a:r>
              <a:rPr lang="en-US" sz="1800" dirty="0">
                <a:latin typeface="+mj-lt"/>
                <a:ea typeface="Batang" panose="02030600000101010101" pitchFamily="18" charset="-127"/>
                <a:cs typeface="Arial Unicode MS" panose="020B0604020202020204" pitchFamily="34" charset="-128"/>
              </a:rPr>
              <a:t>r</a:t>
            </a:r>
            <a:r>
              <a:rPr lang="en-US" sz="1800" spc="-4" dirty="0">
                <a:latin typeface="+mj-lt"/>
                <a:ea typeface="Batang" panose="02030600000101010101" pitchFamily="18" charset="-127"/>
                <a:cs typeface="Arial Unicode MS" panose="020B0604020202020204" pitchFamily="34" charset="-128"/>
              </a:rPr>
              <a:t>o</a:t>
            </a:r>
            <a:r>
              <a:rPr lang="en-US" sz="1800" dirty="0">
                <a:latin typeface="+mj-lt"/>
                <a:ea typeface="Batang" panose="02030600000101010101" pitchFamily="18" charset="-127"/>
                <a:cs typeface="Arial Unicode MS" panose="020B0604020202020204" pitchFamily="34" charset="-128"/>
              </a:rPr>
              <a:t>ss </a:t>
            </a:r>
            <a:r>
              <a:rPr lang="en-US" sz="1800" spc="-4" dirty="0">
                <a:latin typeface="+mj-lt"/>
                <a:ea typeface="Batang" panose="02030600000101010101" pitchFamily="18" charset="-127"/>
                <a:cs typeface="Arial Unicode MS" panose="020B0604020202020204" pitchFamily="34" charset="-128"/>
              </a:rPr>
              <a:t>wage</a:t>
            </a:r>
            <a:r>
              <a:rPr lang="en-US" sz="1800" dirty="0">
                <a:latin typeface="+mj-lt"/>
                <a:ea typeface="Batang" panose="02030600000101010101" pitchFamily="18" charset="-127"/>
                <a:cs typeface="Arial Unicode MS" panose="020B0604020202020204" pitchFamily="34" charset="-128"/>
              </a:rPr>
              <a:t>s</a:t>
            </a:r>
            <a:r>
              <a:rPr lang="en-US" sz="1800" spc="11" dirty="0">
                <a:latin typeface="+mj-lt"/>
                <a:ea typeface="Batang" panose="02030600000101010101" pitchFamily="18" charset="-127"/>
                <a:cs typeface="Arial Unicode MS" panose="020B0604020202020204" pitchFamily="34" charset="-128"/>
              </a:rPr>
              <a:t> </a:t>
            </a:r>
            <a:r>
              <a:rPr lang="en-US" sz="1800" spc="-4" dirty="0">
                <a:latin typeface="+mj-lt"/>
                <a:ea typeface="Batang" panose="02030600000101010101" pitchFamily="18" charset="-127"/>
                <a:cs typeface="Arial Unicode MS" panose="020B0604020202020204" pitchFamily="34" charset="-128"/>
              </a:rPr>
              <a:t>ea</a:t>
            </a:r>
            <a:r>
              <a:rPr lang="en-US" sz="1800" dirty="0">
                <a:latin typeface="+mj-lt"/>
                <a:ea typeface="Batang" panose="02030600000101010101" pitchFamily="18" charset="-127"/>
                <a:cs typeface="Arial Unicode MS" panose="020B0604020202020204" pitchFamily="34" charset="-128"/>
              </a:rPr>
              <a:t>r</a:t>
            </a:r>
            <a:r>
              <a:rPr lang="en-US" sz="1800" spc="-4" dirty="0">
                <a:latin typeface="+mj-lt"/>
                <a:ea typeface="Batang" panose="02030600000101010101" pitchFamily="18" charset="-127"/>
                <a:cs typeface="Arial Unicode MS" panose="020B0604020202020204" pitchFamily="34" charset="-128"/>
              </a:rPr>
              <a:t>ned per reporting period</a:t>
            </a:r>
            <a:endParaRPr lang="en-US" sz="1800" dirty="0">
              <a:latin typeface="+mj-lt"/>
              <a:ea typeface="Batang" panose="02030600000101010101" pitchFamily="18" charset="-127"/>
              <a:cs typeface="Arial Unicode MS" panose="020B0604020202020204" pitchFamily="34" charset="-128"/>
            </a:endParaRPr>
          </a:p>
          <a:p>
            <a:pPr marL="737711" lvl="2" indent="-285750">
              <a:lnSpc>
                <a:spcPct val="120000"/>
              </a:lnSpc>
              <a:spcBef>
                <a:spcPts val="0"/>
              </a:spcBef>
              <a:buFont typeface="Courier New" panose="02070309020205020404" pitchFamily="49" charset="0"/>
              <a:buChar char="o"/>
              <a:tabLst>
                <a:tab pos="937736" algn="l"/>
              </a:tabLst>
            </a:pPr>
            <a:r>
              <a:rPr lang="en-US" sz="1800" dirty="0">
                <a:latin typeface="+mj-lt"/>
                <a:ea typeface="Batang" panose="02030600000101010101" pitchFamily="18" charset="-127"/>
                <a:cs typeface="Arial Unicode MS" panose="020B0604020202020204" pitchFamily="34" charset="-128"/>
              </a:rPr>
              <a:t>T</a:t>
            </a:r>
            <a:r>
              <a:rPr lang="en-US" sz="1800" spc="-4" dirty="0">
                <a:latin typeface="+mj-lt"/>
                <a:ea typeface="Batang" panose="02030600000101010101" pitchFamily="18" charset="-127"/>
                <a:cs typeface="Arial Unicode MS" panose="020B0604020202020204" pitchFamily="34" charset="-128"/>
              </a:rPr>
              <a:t>o</a:t>
            </a:r>
            <a:r>
              <a:rPr lang="en-US" sz="1800" dirty="0">
                <a:latin typeface="+mj-lt"/>
                <a:ea typeface="Batang" panose="02030600000101010101" pitchFamily="18" charset="-127"/>
                <a:cs typeface="Arial Unicode MS" panose="020B0604020202020204" pitchFamily="34" charset="-128"/>
              </a:rPr>
              <a:t>t</a:t>
            </a:r>
            <a:r>
              <a:rPr lang="en-US" sz="1800" spc="-4" dirty="0">
                <a:latin typeface="+mj-lt"/>
                <a:ea typeface="Batang" panose="02030600000101010101" pitchFamily="18" charset="-127"/>
                <a:cs typeface="Arial Unicode MS" panose="020B0604020202020204" pitchFamily="34" charset="-128"/>
              </a:rPr>
              <a:t>a</a:t>
            </a:r>
            <a:r>
              <a:rPr lang="en-US" sz="1800" dirty="0">
                <a:latin typeface="+mj-lt"/>
                <a:ea typeface="Batang" panose="02030600000101010101" pitchFamily="18" charset="-127"/>
                <a:cs typeface="Arial Unicode MS" panose="020B0604020202020204" pitchFamily="34" charset="-128"/>
              </a:rPr>
              <a:t>l </a:t>
            </a:r>
            <a:r>
              <a:rPr lang="en-US" sz="1800" spc="-4" dirty="0">
                <a:latin typeface="+mj-lt"/>
                <a:ea typeface="Batang" panose="02030600000101010101" pitchFamily="18" charset="-127"/>
                <a:cs typeface="Arial Unicode MS" panose="020B0604020202020204" pitchFamily="34" charset="-128"/>
              </a:rPr>
              <a:t>hou</a:t>
            </a:r>
            <a:r>
              <a:rPr lang="en-US" sz="1800" dirty="0">
                <a:latin typeface="+mj-lt"/>
                <a:ea typeface="Batang" panose="02030600000101010101" pitchFamily="18" charset="-127"/>
                <a:cs typeface="Arial Unicode MS" panose="020B0604020202020204" pitchFamily="34" charset="-128"/>
              </a:rPr>
              <a:t>rs </a:t>
            </a:r>
            <a:r>
              <a:rPr lang="en-US" sz="1800" spc="-4" dirty="0">
                <a:latin typeface="+mj-lt"/>
                <a:ea typeface="Batang" panose="02030600000101010101" pitchFamily="18" charset="-127"/>
                <a:cs typeface="Arial Unicode MS" panose="020B0604020202020204" pitchFamily="34" charset="-128"/>
              </a:rPr>
              <a:t>wo</a:t>
            </a:r>
            <a:r>
              <a:rPr lang="en-US" sz="1800" dirty="0">
                <a:latin typeface="+mj-lt"/>
                <a:ea typeface="Batang" panose="02030600000101010101" pitchFamily="18" charset="-127"/>
                <a:cs typeface="Arial Unicode MS" panose="020B0604020202020204" pitchFamily="34" charset="-128"/>
              </a:rPr>
              <a:t>rk</a:t>
            </a:r>
            <a:r>
              <a:rPr lang="en-US" sz="1800" spc="-4" dirty="0">
                <a:latin typeface="+mj-lt"/>
                <a:ea typeface="Batang" panose="02030600000101010101" pitchFamily="18" charset="-127"/>
                <a:cs typeface="Arial Unicode MS" panose="020B0604020202020204" pitchFamily="34" charset="-128"/>
              </a:rPr>
              <a:t>e</a:t>
            </a:r>
            <a:r>
              <a:rPr lang="en-US" sz="1800" dirty="0">
                <a:latin typeface="+mj-lt"/>
                <a:ea typeface="Batang" panose="02030600000101010101" pitchFamily="18" charset="-127"/>
                <a:cs typeface="Arial Unicode MS" panose="020B0604020202020204" pitchFamily="34" charset="-128"/>
              </a:rPr>
              <a:t>d</a:t>
            </a:r>
            <a:r>
              <a:rPr lang="en-US" sz="1800" spc="8" dirty="0">
                <a:latin typeface="+mj-lt"/>
                <a:ea typeface="Batang" panose="02030600000101010101" pitchFamily="18" charset="-127"/>
                <a:cs typeface="Arial Unicode MS" panose="020B0604020202020204" pitchFamily="34" charset="-128"/>
              </a:rPr>
              <a:t> </a:t>
            </a:r>
            <a:r>
              <a:rPr lang="en-US" sz="1800" spc="-4" dirty="0">
                <a:latin typeface="+mj-lt"/>
                <a:ea typeface="Batang" panose="02030600000101010101" pitchFamily="18" charset="-127"/>
                <a:cs typeface="Arial Unicode MS" panose="020B0604020202020204" pitchFamily="34" charset="-128"/>
              </a:rPr>
              <a:t>du</a:t>
            </a:r>
            <a:r>
              <a:rPr lang="en-US" sz="1800" dirty="0">
                <a:latin typeface="+mj-lt"/>
                <a:ea typeface="Batang" panose="02030600000101010101" pitchFamily="18" charset="-127"/>
                <a:cs typeface="Arial Unicode MS" panose="020B0604020202020204" pitchFamily="34" charset="-128"/>
              </a:rPr>
              <a:t>r</a:t>
            </a:r>
            <a:r>
              <a:rPr lang="en-US" sz="1800" spc="-4" dirty="0">
                <a:latin typeface="+mj-lt"/>
                <a:ea typeface="Batang" panose="02030600000101010101" pitchFamily="18" charset="-127"/>
                <a:cs typeface="Arial Unicode MS" panose="020B0604020202020204" pitchFamily="34" charset="-128"/>
              </a:rPr>
              <a:t>in</a:t>
            </a:r>
            <a:r>
              <a:rPr lang="en-US" sz="1800" dirty="0">
                <a:latin typeface="+mj-lt"/>
                <a:ea typeface="Batang" panose="02030600000101010101" pitchFamily="18" charset="-127"/>
                <a:cs typeface="Arial Unicode MS" panose="020B0604020202020204" pitchFamily="34" charset="-128"/>
              </a:rPr>
              <a:t>g</a:t>
            </a:r>
            <a:r>
              <a:rPr lang="en-US" sz="1800" spc="8" dirty="0">
                <a:latin typeface="+mj-lt"/>
                <a:ea typeface="Batang" panose="02030600000101010101" pitchFamily="18" charset="-127"/>
                <a:cs typeface="Arial Unicode MS" panose="020B0604020202020204" pitchFamily="34" charset="-128"/>
              </a:rPr>
              <a:t> </a:t>
            </a:r>
            <a:r>
              <a:rPr lang="en-US" sz="1800" dirty="0">
                <a:latin typeface="+mj-lt"/>
                <a:ea typeface="Batang" panose="02030600000101010101" pitchFamily="18" charset="-127"/>
                <a:cs typeface="Arial Unicode MS" panose="020B0604020202020204" pitchFamily="34" charset="-128"/>
              </a:rPr>
              <a:t>t</a:t>
            </a:r>
            <a:r>
              <a:rPr lang="en-US" sz="1800" spc="-4" dirty="0">
                <a:latin typeface="+mj-lt"/>
                <a:ea typeface="Batang" panose="02030600000101010101" pitchFamily="18" charset="-127"/>
                <a:cs typeface="Arial Unicode MS" panose="020B0604020202020204" pitchFamily="34" charset="-128"/>
              </a:rPr>
              <a:t>h</a:t>
            </a:r>
            <a:r>
              <a:rPr lang="en-US" sz="1800" dirty="0">
                <a:latin typeface="+mj-lt"/>
                <a:ea typeface="Batang" panose="02030600000101010101" pitchFamily="18" charset="-127"/>
                <a:cs typeface="Arial Unicode MS" panose="020B0604020202020204" pitchFamily="34" charset="-128"/>
              </a:rPr>
              <a:t>e reporting </a:t>
            </a:r>
            <a:r>
              <a:rPr lang="en-US" sz="1800" spc="-4" dirty="0">
                <a:latin typeface="+mj-lt"/>
                <a:ea typeface="Batang" panose="02030600000101010101" pitchFamily="18" charset="-127"/>
                <a:cs typeface="Arial Unicode MS" panose="020B0604020202020204" pitchFamily="34" charset="-128"/>
              </a:rPr>
              <a:t>pe</a:t>
            </a:r>
            <a:r>
              <a:rPr lang="en-US" sz="1800" dirty="0">
                <a:latin typeface="+mj-lt"/>
                <a:ea typeface="Batang" panose="02030600000101010101" pitchFamily="18" charset="-127"/>
                <a:cs typeface="Arial Unicode MS" panose="020B0604020202020204" pitchFamily="34" charset="-128"/>
              </a:rPr>
              <a:t>r</a:t>
            </a:r>
            <a:r>
              <a:rPr lang="en-US" sz="1800" spc="-4" dirty="0">
                <a:latin typeface="+mj-lt"/>
                <a:ea typeface="Batang" panose="02030600000101010101" pitchFamily="18" charset="-127"/>
                <a:cs typeface="Arial Unicode MS" panose="020B0604020202020204" pitchFamily="34" charset="-128"/>
              </a:rPr>
              <a:t>iod</a:t>
            </a:r>
            <a:endParaRPr lang="en-US" sz="1800" dirty="0">
              <a:latin typeface="+mj-lt"/>
              <a:ea typeface="Batang" panose="02030600000101010101" pitchFamily="18" charset="-127"/>
              <a:cs typeface="Arial Unicode MS" panose="020B0604020202020204" pitchFamily="34" charset="-128"/>
            </a:endParaRPr>
          </a:p>
          <a:p>
            <a:pPr marL="737711" lvl="2" indent="-285750">
              <a:lnSpc>
                <a:spcPct val="120000"/>
              </a:lnSpc>
              <a:spcBef>
                <a:spcPts val="0"/>
              </a:spcBef>
              <a:buFont typeface="Courier New" panose="02070309020205020404" pitchFamily="49" charset="0"/>
              <a:buChar char="o"/>
              <a:tabLst>
                <a:tab pos="937736" algn="l"/>
              </a:tabLst>
            </a:pPr>
            <a:r>
              <a:rPr lang="en-US" sz="1800" spc="-4" dirty="0">
                <a:latin typeface="+mj-lt"/>
                <a:ea typeface="Batang" panose="02030600000101010101" pitchFamily="18" charset="-127"/>
                <a:cs typeface="Arial Unicode MS" panose="020B0604020202020204" pitchFamily="34" charset="-128"/>
              </a:rPr>
              <a:t>Hou</a:t>
            </a:r>
            <a:r>
              <a:rPr lang="en-US" sz="1800" dirty="0">
                <a:latin typeface="+mj-lt"/>
                <a:ea typeface="Batang" panose="02030600000101010101" pitchFamily="18" charset="-127"/>
                <a:cs typeface="Arial Unicode MS" panose="020B0604020202020204" pitchFamily="34" charset="-128"/>
              </a:rPr>
              <a:t>r</a:t>
            </a:r>
            <a:r>
              <a:rPr lang="en-US" sz="1800" spc="-4" dirty="0">
                <a:latin typeface="+mj-lt"/>
                <a:ea typeface="Batang" panose="02030600000101010101" pitchFamily="18" charset="-127"/>
                <a:cs typeface="Arial Unicode MS" panose="020B0604020202020204" pitchFamily="34" charset="-128"/>
              </a:rPr>
              <a:t>l</a:t>
            </a:r>
            <a:r>
              <a:rPr lang="en-US" sz="1800" dirty="0">
                <a:latin typeface="+mj-lt"/>
                <a:ea typeface="Batang" panose="02030600000101010101" pitchFamily="18" charset="-127"/>
                <a:cs typeface="Arial Unicode MS" panose="020B0604020202020204" pitchFamily="34" charset="-128"/>
              </a:rPr>
              <a:t>y</a:t>
            </a:r>
            <a:r>
              <a:rPr lang="en-US" sz="1800" spc="11" dirty="0">
                <a:latin typeface="+mj-lt"/>
                <a:ea typeface="Batang" panose="02030600000101010101" pitchFamily="18" charset="-127"/>
                <a:cs typeface="Arial Unicode MS" panose="020B0604020202020204" pitchFamily="34" charset="-128"/>
              </a:rPr>
              <a:t> </a:t>
            </a:r>
            <a:r>
              <a:rPr lang="en-US" sz="1800" dirty="0">
                <a:latin typeface="+mj-lt"/>
                <a:ea typeface="Batang" panose="02030600000101010101" pitchFamily="18" charset="-127"/>
                <a:cs typeface="Arial Unicode MS" panose="020B0604020202020204" pitchFamily="34" charset="-128"/>
              </a:rPr>
              <a:t>r</a:t>
            </a:r>
            <a:r>
              <a:rPr lang="en-US" sz="1800" spc="-4" dirty="0">
                <a:latin typeface="+mj-lt"/>
                <a:ea typeface="Batang" panose="02030600000101010101" pitchFamily="18" charset="-127"/>
                <a:cs typeface="Arial Unicode MS" panose="020B0604020202020204" pitchFamily="34" charset="-128"/>
              </a:rPr>
              <a:t>a</a:t>
            </a:r>
            <a:r>
              <a:rPr lang="en-US" sz="1800" dirty="0">
                <a:latin typeface="+mj-lt"/>
                <a:ea typeface="Batang" panose="02030600000101010101" pitchFamily="18" charset="-127"/>
                <a:cs typeface="Arial Unicode MS" panose="020B0604020202020204" pitchFamily="34" charset="-128"/>
              </a:rPr>
              <a:t>te</a:t>
            </a:r>
            <a:r>
              <a:rPr lang="en-US" sz="1800" spc="-8" dirty="0">
                <a:latin typeface="+mj-lt"/>
                <a:ea typeface="Batang" panose="02030600000101010101" pitchFamily="18" charset="-127"/>
                <a:cs typeface="Arial Unicode MS" panose="020B0604020202020204" pitchFamily="34" charset="-128"/>
              </a:rPr>
              <a:t> </a:t>
            </a:r>
            <a:r>
              <a:rPr lang="en-US" sz="1800" spc="-4" dirty="0">
                <a:latin typeface="+mj-lt"/>
                <a:ea typeface="Batang" panose="02030600000101010101" pitchFamily="18" charset="-127"/>
                <a:cs typeface="Arial Unicode MS" panose="020B0604020202020204" pitchFamily="34" charset="-128"/>
              </a:rPr>
              <a:t>o</a:t>
            </a:r>
            <a:r>
              <a:rPr lang="en-US" sz="1800" dirty="0">
                <a:latin typeface="+mj-lt"/>
                <a:ea typeface="Batang" panose="02030600000101010101" pitchFamily="18" charset="-127"/>
                <a:cs typeface="Arial Unicode MS" panose="020B0604020202020204" pitchFamily="34" charset="-128"/>
              </a:rPr>
              <a:t>f</a:t>
            </a:r>
            <a:r>
              <a:rPr lang="en-US" sz="1800" spc="-4" dirty="0">
                <a:latin typeface="+mj-lt"/>
                <a:ea typeface="Batang" panose="02030600000101010101" pitchFamily="18" charset="-127"/>
                <a:cs typeface="Arial Unicode MS" panose="020B0604020202020204" pitchFamily="34" charset="-128"/>
              </a:rPr>
              <a:t> pay or monthly salary</a:t>
            </a:r>
            <a:endParaRPr lang="en-US" sz="1800" dirty="0">
              <a:latin typeface="+mj-lt"/>
              <a:ea typeface="Batang" panose="02030600000101010101" pitchFamily="18" charset="-127"/>
              <a:cs typeface="Arial Unicode MS" panose="020B0604020202020204" pitchFamily="34" charset="-128"/>
            </a:endParaRPr>
          </a:p>
          <a:p>
            <a:pPr marL="737711" lvl="2" indent="-285750">
              <a:lnSpc>
                <a:spcPct val="120000"/>
              </a:lnSpc>
              <a:spcBef>
                <a:spcPts val="0"/>
              </a:spcBef>
              <a:buFont typeface="Courier New" panose="02070309020205020404" pitchFamily="49" charset="0"/>
              <a:buChar char="o"/>
              <a:tabLst>
                <a:tab pos="937736" algn="l"/>
              </a:tabLst>
            </a:pPr>
            <a:r>
              <a:rPr lang="en-US" sz="1800" spc="-4" dirty="0">
                <a:latin typeface="+mj-lt"/>
                <a:ea typeface="Batang" panose="02030600000101010101" pitchFamily="18" charset="-127"/>
                <a:cs typeface="Arial Unicode MS" panose="020B0604020202020204" pitchFamily="34" charset="-128"/>
              </a:rPr>
              <a:t>Pa</a:t>
            </a:r>
            <a:r>
              <a:rPr lang="en-US" sz="1800" dirty="0">
                <a:latin typeface="+mj-lt"/>
                <a:ea typeface="Batang" panose="02030600000101010101" pitchFamily="18" charset="-127"/>
                <a:cs typeface="Arial Unicode MS" panose="020B0604020202020204" pitchFamily="34" charset="-128"/>
              </a:rPr>
              <a:t>y </a:t>
            </a:r>
            <a:r>
              <a:rPr lang="en-US" sz="1800" spc="-4" dirty="0">
                <a:latin typeface="+mj-lt"/>
                <a:ea typeface="Batang" panose="02030600000101010101" pitchFamily="18" charset="-127"/>
                <a:cs typeface="Arial Unicode MS" panose="020B0604020202020204" pitchFamily="34" charset="-128"/>
              </a:rPr>
              <a:t>pe</a:t>
            </a:r>
            <a:r>
              <a:rPr lang="en-US" sz="1800" dirty="0">
                <a:latin typeface="+mj-lt"/>
                <a:ea typeface="Batang" panose="02030600000101010101" pitchFamily="18" charset="-127"/>
                <a:cs typeface="Arial Unicode MS" panose="020B0604020202020204" pitchFamily="34" charset="-128"/>
              </a:rPr>
              <a:t>r</a:t>
            </a:r>
            <a:r>
              <a:rPr lang="en-US" sz="1800" spc="-4" dirty="0">
                <a:latin typeface="+mj-lt"/>
                <a:ea typeface="Batang" panose="02030600000101010101" pitchFamily="18" charset="-127"/>
                <a:cs typeface="Arial Unicode MS" panose="020B0604020202020204" pitchFamily="34" charset="-128"/>
              </a:rPr>
              <a:t>io</a:t>
            </a:r>
            <a:r>
              <a:rPr lang="en-US" sz="1800" dirty="0">
                <a:latin typeface="+mj-lt"/>
                <a:ea typeface="Batang" panose="02030600000101010101" pitchFamily="18" charset="-127"/>
                <a:cs typeface="Arial Unicode MS" panose="020B0604020202020204" pitchFamily="34" charset="-128"/>
              </a:rPr>
              <a:t>d</a:t>
            </a:r>
            <a:r>
              <a:rPr lang="en-US" sz="1800" spc="19" dirty="0">
                <a:latin typeface="+mj-lt"/>
                <a:ea typeface="Batang" panose="02030600000101010101" pitchFamily="18" charset="-127"/>
                <a:cs typeface="Arial Unicode MS" panose="020B0604020202020204" pitchFamily="34" charset="-128"/>
              </a:rPr>
              <a:t> </a:t>
            </a:r>
            <a:r>
              <a:rPr lang="en-US" sz="1800" spc="-4" dirty="0">
                <a:latin typeface="+mj-lt"/>
                <a:ea typeface="Batang" panose="02030600000101010101" pitchFamily="18" charset="-127"/>
                <a:cs typeface="Arial Unicode MS" panose="020B0604020202020204" pitchFamily="34" charset="-128"/>
              </a:rPr>
              <a:t>begi</a:t>
            </a:r>
            <a:r>
              <a:rPr lang="en-US" sz="1800" dirty="0">
                <a:latin typeface="+mj-lt"/>
                <a:ea typeface="Batang" panose="02030600000101010101" pitchFamily="18" charset="-127"/>
                <a:cs typeface="Arial Unicode MS" panose="020B0604020202020204" pitchFamily="34" charset="-128"/>
              </a:rPr>
              <a:t>n</a:t>
            </a:r>
            <a:r>
              <a:rPr lang="en-US" sz="1800" spc="19" dirty="0">
                <a:latin typeface="+mj-lt"/>
                <a:ea typeface="Batang" panose="02030600000101010101" pitchFamily="18" charset="-127"/>
                <a:cs typeface="Arial Unicode MS" panose="020B0604020202020204" pitchFamily="34" charset="-128"/>
              </a:rPr>
              <a:t> </a:t>
            </a:r>
            <a:r>
              <a:rPr lang="en-US" sz="1800" spc="-4" dirty="0">
                <a:latin typeface="+mj-lt"/>
                <a:ea typeface="Batang" panose="02030600000101010101" pitchFamily="18" charset="-127"/>
                <a:cs typeface="Arial Unicode MS" panose="020B0604020202020204" pitchFamily="34" charset="-128"/>
              </a:rPr>
              <a:t>an</a:t>
            </a:r>
            <a:r>
              <a:rPr lang="en-US" sz="1800" dirty="0">
                <a:latin typeface="+mj-lt"/>
                <a:ea typeface="Batang" panose="02030600000101010101" pitchFamily="18" charset="-127"/>
                <a:cs typeface="Arial Unicode MS" panose="020B0604020202020204" pitchFamily="34" charset="-128"/>
              </a:rPr>
              <a:t>d </a:t>
            </a:r>
            <a:r>
              <a:rPr lang="en-US" sz="1800" spc="-4" dirty="0">
                <a:latin typeface="+mj-lt"/>
                <a:ea typeface="Batang" panose="02030600000101010101" pitchFamily="18" charset="-127"/>
                <a:cs typeface="Arial Unicode MS" panose="020B0604020202020204" pitchFamily="34" charset="-128"/>
              </a:rPr>
              <a:t>en</a:t>
            </a:r>
            <a:r>
              <a:rPr lang="en-US" sz="1800" dirty="0">
                <a:latin typeface="+mj-lt"/>
                <a:ea typeface="Batang" panose="02030600000101010101" pitchFamily="18" charset="-127"/>
                <a:cs typeface="Arial Unicode MS" panose="020B0604020202020204" pitchFamily="34" charset="-128"/>
              </a:rPr>
              <a:t>d</a:t>
            </a:r>
            <a:r>
              <a:rPr lang="en-US" sz="1800" spc="8" dirty="0">
                <a:latin typeface="+mj-lt"/>
                <a:ea typeface="Batang" panose="02030600000101010101" pitchFamily="18" charset="-127"/>
                <a:cs typeface="Arial Unicode MS" panose="020B0604020202020204" pitchFamily="34" charset="-128"/>
              </a:rPr>
              <a:t> </a:t>
            </a:r>
            <a:r>
              <a:rPr lang="en-US" sz="1800" spc="-4" dirty="0">
                <a:latin typeface="+mj-lt"/>
                <a:ea typeface="Batang" panose="02030600000101010101" pitchFamily="18" charset="-127"/>
                <a:cs typeface="Arial Unicode MS" panose="020B0604020202020204" pitchFamily="34" charset="-128"/>
              </a:rPr>
              <a:t>da</a:t>
            </a:r>
            <a:r>
              <a:rPr lang="en-US" sz="1800" dirty="0">
                <a:latin typeface="+mj-lt"/>
                <a:ea typeface="Batang" panose="02030600000101010101" pitchFamily="18" charset="-127"/>
                <a:cs typeface="Arial Unicode MS" panose="020B0604020202020204" pitchFamily="34" charset="-128"/>
              </a:rPr>
              <a:t>t</a:t>
            </a:r>
            <a:r>
              <a:rPr lang="en-US" sz="1800" spc="-4" dirty="0">
                <a:latin typeface="+mj-lt"/>
                <a:ea typeface="Batang" panose="02030600000101010101" pitchFamily="18" charset="-127"/>
                <a:cs typeface="Arial Unicode MS" panose="020B0604020202020204" pitchFamily="34" charset="-128"/>
              </a:rPr>
              <a:t>es</a:t>
            </a:r>
            <a:endParaRPr lang="en-US" sz="1800" dirty="0">
              <a:latin typeface="+mj-lt"/>
              <a:ea typeface="Batang" panose="02030600000101010101" pitchFamily="18" charset="-127"/>
              <a:cs typeface="Arial Unicode MS" panose="020B0604020202020204" pitchFamily="34" charset="-128"/>
            </a:endParaRPr>
          </a:p>
          <a:p>
            <a:pPr marL="737711" lvl="2" indent="-285750">
              <a:lnSpc>
                <a:spcPct val="120000"/>
              </a:lnSpc>
              <a:spcBef>
                <a:spcPts val="0"/>
              </a:spcBef>
              <a:buFont typeface="Courier New" panose="02070309020205020404" pitchFamily="49" charset="0"/>
              <a:buChar char="o"/>
              <a:tabLst>
                <a:tab pos="937736" algn="l"/>
              </a:tabLst>
            </a:pPr>
            <a:r>
              <a:rPr lang="en-US" sz="1800" spc="-4" dirty="0">
                <a:latin typeface="+mj-lt"/>
                <a:ea typeface="Batang" panose="02030600000101010101" pitchFamily="18" charset="-127"/>
                <a:cs typeface="Arial Unicode MS" panose="020B0604020202020204" pitchFamily="34" charset="-128"/>
              </a:rPr>
              <a:t>Pa</a:t>
            </a:r>
            <a:r>
              <a:rPr lang="en-US" sz="1800" dirty="0">
                <a:latin typeface="+mj-lt"/>
                <a:ea typeface="Batang" panose="02030600000101010101" pitchFamily="18" charset="-127"/>
                <a:cs typeface="Arial Unicode MS" panose="020B0604020202020204" pitchFamily="34" charset="-128"/>
              </a:rPr>
              <a:t>y </a:t>
            </a:r>
            <a:r>
              <a:rPr lang="en-US" sz="1800" spc="-4" dirty="0">
                <a:latin typeface="+mj-lt"/>
                <a:ea typeface="Batang" panose="02030600000101010101" pitchFamily="18" charset="-127"/>
                <a:cs typeface="Arial Unicode MS" panose="020B0604020202020204" pitchFamily="34" charset="-128"/>
              </a:rPr>
              <a:t>da</a:t>
            </a:r>
            <a:r>
              <a:rPr lang="en-US" sz="1800" dirty="0">
                <a:latin typeface="+mj-lt"/>
                <a:ea typeface="Batang" panose="02030600000101010101" pitchFamily="18" charset="-127"/>
                <a:cs typeface="Arial Unicode MS" panose="020B0604020202020204" pitchFamily="34" charset="-128"/>
              </a:rPr>
              <a:t>te</a:t>
            </a:r>
          </a:p>
          <a:p>
            <a:pPr marL="297656" indent="-257175">
              <a:lnSpc>
                <a:spcPct val="120000"/>
              </a:lnSpc>
              <a:spcBef>
                <a:spcPts val="0"/>
              </a:spcBef>
              <a:tabLst>
                <a:tab pos="937736" algn="l"/>
              </a:tabLst>
            </a:pPr>
            <a:r>
              <a:rPr lang="en-US" spc="-4" dirty="0">
                <a:latin typeface="+mj-lt"/>
                <a:ea typeface="Batang" panose="02030600000101010101" pitchFamily="18" charset="-127"/>
                <a:cs typeface="Arial Unicode MS" panose="020B0604020202020204" pitchFamily="34" charset="-128"/>
              </a:rPr>
              <a:t>Al</a:t>
            </a:r>
            <a:r>
              <a:rPr lang="en-US" dirty="0">
                <a:latin typeface="+mj-lt"/>
                <a:ea typeface="Batang" panose="02030600000101010101" pitchFamily="18" charset="-127"/>
                <a:cs typeface="Arial Unicode MS" panose="020B0604020202020204" pitchFamily="34" charset="-128"/>
              </a:rPr>
              <a:t>l</a:t>
            </a:r>
            <a:r>
              <a:rPr lang="en-US" spc="8"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dedu</a:t>
            </a:r>
            <a:r>
              <a:rPr lang="en-US" dirty="0">
                <a:latin typeface="+mj-lt"/>
                <a:ea typeface="Batang" panose="02030600000101010101" pitchFamily="18" charset="-127"/>
                <a:cs typeface="Arial Unicode MS" panose="020B0604020202020204" pitchFamily="34" charset="-128"/>
              </a:rPr>
              <a:t>ct</a:t>
            </a:r>
            <a:r>
              <a:rPr lang="en-US" spc="-4" dirty="0">
                <a:latin typeface="+mj-lt"/>
                <a:ea typeface="Batang" panose="02030600000101010101" pitchFamily="18" charset="-127"/>
                <a:cs typeface="Arial Unicode MS" panose="020B0604020202020204" pitchFamily="34" charset="-128"/>
              </a:rPr>
              <a:t>ion</a:t>
            </a:r>
            <a:r>
              <a:rPr lang="en-US" dirty="0">
                <a:latin typeface="+mj-lt"/>
                <a:ea typeface="Batang" panose="02030600000101010101" pitchFamily="18" charset="-127"/>
                <a:cs typeface="Arial Unicode MS" panose="020B0604020202020204" pitchFamily="34" charset="-128"/>
              </a:rPr>
              <a:t>s</a:t>
            </a:r>
            <a:r>
              <a:rPr lang="en-US" spc="19" dirty="0">
                <a:latin typeface="+mj-lt"/>
                <a:ea typeface="Batang" panose="02030600000101010101" pitchFamily="18" charset="-127"/>
                <a:cs typeface="Arial Unicode MS" panose="020B0604020202020204" pitchFamily="34" charset="-128"/>
              </a:rPr>
              <a:t> </a:t>
            </a:r>
            <a:r>
              <a:rPr lang="en-US" dirty="0">
                <a:latin typeface="+mj-lt"/>
                <a:ea typeface="Batang" panose="02030600000101010101" pitchFamily="18" charset="-127"/>
                <a:cs typeface="Arial Unicode MS" panose="020B0604020202020204" pitchFamily="34" charset="-128"/>
              </a:rPr>
              <a:t>f</a:t>
            </a:r>
            <a:r>
              <a:rPr lang="en-US" spc="-4" dirty="0">
                <a:latin typeface="+mj-lt"/>
                <a:ea typeface="Batang" panose="02030600000101010101" pitchFamily="18" charset="-127"/>
                <a:cs typeface="Arial Unicode MS" panose="020B0604020202020204" pitchFamily="34" charset="-128"/>
              </a:rPr>
              <a:t>o</a:t>
            </a:r>
            <a:r>
              <a:rPr lang="en-US" dirty="0">
                <a:latin typeface="+mj-lt"/>
                <a:ea typeface="Batang" panose="02030600000101010101" pitchFamily="18" charset="-127"/>
                <a:cs typeface="Arial Unicode MS" panose="020B0604020202020204" pitchFamily="34" charset="-128"/>
              </a:rPr>
              <a:t>r</a:t>
            </a:r>
            <a:r>
              <a:rPr lang="en-US" spc="-4" dirty="0">
                <a:latin typeface="+mj-lt"/>
                <a:ea typeface="Batang" panose="02030600000101010101" pitchFamily="18" charset="-127"/>
                <a:cs typeface="Arial Unicode MS" panose="020B0604020202020204" pitchFamily="34" charset="-128"/>
              </a:rPr>
              <a:t> </a:t>
            </a:r>
            <a:r>
              <a:rPr lang="en-US" dirty="0">
                <a:latin typeface="+mj-lt"/>
                <a:ea typeface="Batang" panose="02030600000101010101" pitchFamily="18" charset="-127"/>
                <a:cs typeface="Arial Unicode MS" panose="020B0604020202020204" pitchFamily="34" charset="-128"/>
              </a:rPr>
              <a:t>t</a:t>
            </a:r>
            <a:r>
              <a:rPr lang="en-US" spc="-4" dirty="0">
                <a:latin typeface="+mj-lt"/>
                <a:ea typeface="Batang" panose="02030600000101010101" pitchFamily="18" charset="-127"/>
                <a:cs typeface="Arial Unicode MS" panose="020B0604020202020204" pitchFamily="34" charset="-128"/>
              </a:rPr>
              <a:t>a</a:t>
            </a:r>
            <a:r>
              <a:rPr lang="en-US" spc="-11" dirty="0">
                <a:latin typeface="+mj-lt"/>
                <a:ea typeface="Batang" panose="02030600000101010101" pitchFamily="18" charset="-127"/>
                <a:cs typeface="Arial Unicode MS" panose="020B0604020202020204" pitchFamily="34" charset="-128"/>
              </a:rPr>
              <a:t>x</a:t>
            </a:r>
            <a:r>
              <a:rPr lang="en-US" spc="-4" dirty="0">
                <a:latin typeface="+mj-lt"/>
                <a:ea typeface="Batang" panose="02030600000101010101" pitchFamily="18" charset="-127"/>
                <a:cs typeface="Arial Unicode MS" panose="020B0604020202020204" pitchFamily="34" charset="-128"/>
              </a:rPr>
              <a:t>e</a:t>
            </a:r>
            <a:r>
              <a:rPr lang="en-US" dirty="0">
                <a:latin typeface="+mj-lt"/>
                <a:ea typeface="Batang" panose="02030600000101010101" pitchFamily="18" charset="-127"/>
                <a:cs typeface="Arial Unicode MS" panose="020B0604020202020204" pitchFamily="34" charset="-128"/>
              </a:rPr>
              <a:t>s/</a:t>
            </a:r>
            <a:r>
              <a:rPr lang="en-US" spc="-4" dirty="0">
                <a:latin typeface="+mj-lt"/>
                <a:ea typeface="Batang" panose="02030600000101010101" pitchFamily="18" charset="-127"/>
                <a:cs typeface="Arial Unicode MS" panose="020B0604020202020204" pitchFamily="34" charset="-128"/>
              </a:rPr>
              <a:t>bene</a:t>
            </a:r>
            <a:r>
              <a:rPr lang="en-US" dirty="0">
                <a:latin typeface="+mj-lt"/>
                <a:ea typeface="Batang" panose="02030600000101010101" pitchFamily="18" charset="-127"/>
                <a:cs typeface="Arial Unicode MS" panose="020B0604020202020204" pitchFamily="34" charset="-128"/>
              </a:rPr>
              <a:t>f</a:t>
            </a:r>
            <a:r>
              <a:rPr lang="en-US" spc="-4" dirty="0">
                <a:latin typeface="+mj-lt"/>
                <a:ea typeface="Batang" panose="02030600000101010101" pitchFamily="18" charset="-127"/>
                <a:cs typeface="Arial Unicode MS" panose="020B0604020202020204" pitchFamily="34" charset="-128"/>
              </a:rPr>
              <a:t>i</a:t>
            </a:r>
            <a:r>
              <a:rPr lang="en-US" dirty="0">
                <a:latin typeface="+mj-lt"/>
                <a:ea typeface="Batang" panose="02030600000101010101" pitchFamily="18" charset="-127"/>
                <a:cs typeface="Arial Unicode MS" panose="020B0604020202020204" pitchFamily="34" charset="-128"/>
              </a:rPr>
              <a:t>ts/</a:t>
            </a:r>
            <a:r>
              <a:rPr lang="en-US" spc="-4" dirty="0">
                <a:latin typeface="+mj-lt"/>
                <a:ea typeface="Batang" panose="02030600000101010101" pitchFamily="18" charset="-127"/>
                <a:cs typeface="Arial Unicode MS" panose="020B0604020202020204" pitchFamily="34" charset="-128"/>
              </a:rPr>
              <a:t>etc.</a:t>
            </a:r>
            <a:endParaRPr lang="en-US" dirty="0">
              <a:latin typeface="+mj-lt"/>
              <a:ea typeface="Batang" panose="02030600000101010101" pitchFamily="18" charset="-127"/>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4B92D018-6949-44B9-99CB-591717479BC4}"/>
              </a:ext>
            </a:extLst>
          </p:cNvPr>
          <p:cNvSpPr>
            <a:spLocks noGrp="1"/>
          </p:cNvSpPr>
          <p:nvPr>
            <p:ph type="title"/>
          </p:nvPr>
        </p:nvSpPr>
        <p:spPr>
          <a:xfrm>
            <a:off x="457200" y="260618"/>
            <a:ext cx="8229600" cy="1325563"/>
          </a:xfrm>
        </p:spPr>
        <p:txBody>
          <a:bodyPr anchor="ctr"/>
          <a:lstStyle/>
          <a:p>
            <a:r>
              <a:rPr lang="en-US" b="1" dirty="0"/>
              <a:t>Payroll Documentation</a:t>
            </a:r>
          </a:p>
        </p:txBody>
      </p:sp>
      <p:sp>
        <p:nvSpPr>
          <p:cNvPr id="4" name="Slide Number Placeholder 2">
            <a:extLst>
              <a:ext uri="{FF2B5EF4-FFF2-40B4-BE49-F238E27FC236}">
                <a16:creationId xmlns:a16="http://schemas.microsoft.com/office/drawing/2014/main" id="{78F2CDAC-8DC2-4279-B324-69425FDB1E88}"/>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2833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BB1EA7-68A5-4590-A1E3-BCDFCE870ED5}"/>
              </a:ext>
            </a:extLst>
          </p:cNvPr>
          <p:cNvSpPr/>
          <p:nvPr/>
        </p:nvSpPr>
        <p:spPr>
          <a:xfrm>
            <a:off x="1013460" y="2505670"/>
            <a:ext cx="7117080" cy="1846659"/>
          </a:xfrm>
          <a:prstGeom prst="rect">
            <a:avLst/>
          </a:prstGeom>
        </p:spPr>
        <p:txBody>
          <a:bodyPr wrap="square" anchor="ctr">
            <a:spAutoFit/>
          </a:bodyPr>
          <a:lstStyle/>
          <a:p>
            <a:pPr algn="ctr"/>
            <a:r>
              <a:rPr lang="en-US" sz="5400" spc="-30" dirty="0">
                <a:solidFill>
                  <a:schemeClr val="bg1"/>
                </a:solidFill>
                <a:latin typeface="+mj-lt"/>
                <a:ea typeface="Batang" panose="02030600000101010101" pitchFamily="18" charset="-127"/>
                <a:cs typeface="Arial"/>
              </a:rPr>
              <a:t>Grants Management and </a:t>
            </a:r>
          </a:p>
          <a:p>
            <a:pPr algn="ctr"/>
            <a:r>
              <a:rPr lang="en-US" sz="5400" spc="-30" dirty="0">
                <a:solidFill>
                  <a:schemeClr val="bg1"/>
                </a:solidFill>
                <a:latin typeface="+mj-lt"/>
                <a:ea typeface="Batang" panose="02030600000101010101" pitchFamily="18" charset="-127"/>
                <a:cs typeface="Arial"/>
              </a:rPr>
              <a:t>Documentation</a:t>
            </a:r>
            <a:r>
              <a:rPr lang="en-US" sz="6000" spc="-30" dirty="0">
                <a:latin typeface="+mj-lt"/>
                <a:ea typeface="Batang" panose="02030600000101010101" pitchFamily="18" charset="-127"/>
                <a:cs typeface="Arial"/>
              </a:rPr>
              <a:t> </a:t>
            </a:r>
            <a:endParaRPr lang="en-US" sz="6000" dirty="0">
              <a:latin typeface="+mj-lt"/>
            </a:endParaRPr>
          </a:p>
        </p:txBody>
      </p:sp>
      <p:sp>
        <p:nvSpPr>
          <p:cNvPr id="5" name="Slide Number Placeholder 2">
            <a:extLst>
              <a:ext uri="{FF2B5EF4-FFF2-40B4-BE49-F238E27FC236}">
                <a16:creationId xmlns:a16="http://schemas.microsoft.com/office/drawing/2014/main" id="{6EB87388-445F-4F6F-ABE5-B2813E2FA7EF}"/>
              </a:ext>
            </a:extLst>
          </p:cNvPr>
          <p:cNvSpPr txBox="1">
            <a:spLocks/>
          </p:cNvSpPr>
          <p:nvPr/>
        </p:nvSpPr>
        <p:spPr>
          <a:xfrm>
            <a:off x="8686800" y="6407944"/>
            <a:ext cx="3262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12837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DA6E9-0083-4D48-B421-67399B22299F}"/>
              </a:ext>
            </a:extLst>
          </p:cNvPr>
          <p:cNvSpPr>
            <a:spLocks noGrp="1"/>
          </p:cNvSpPr>
          <p:nvPr>
            <p:ph type="title"/>
          </p:nvPr>
        </p:nvSpPr>
        <p:spPr>
          <a:xfrm>
            <a:off x="457200" y="276274"/>
            <a:ext cx="8229600" cy="1325563"/>
          </a:xfrm>
        </p:spPr>
        <p:txBody>
          <a:bodyPr anchor="ctr"/>
          <a:lstStyle/>
          <a:p>
            <a:r>
              <a:rPr lang="en-US" b="1" dirty="0"/>
              <a:t>Pay Stub Example</a:t>
            </a:r>
          </a:p>
        </p:txBody>
      </p:sp>
      <p:sp>
        <p:nvSpPr>
          <p:cNvPr id="4" name="object 3">
            <a:extLst>
              <a:ext uri="{FF2B5EF4-FFF2-40B4-BE49-F238E27FC236}">
                <a16:creationId xmlns:a16="http://schemas.microsoft.com/office/drawing/2014/main" id="{E5E22F1E-B4E0-4683-A940-5066034D35A8}"/>
              </a:ext>
            </a:extLst>
          </p:cNvPr>
          <p:cNvSpPr txBox="1">
            <a:spLocks/>
          </p:cNvSpPr>
          <p:nvPr/>
        </p:nvSpPr>
        <p:spPr>
          <a:xfrm>
            <a:off x="838200" y="1577404"/>
            <a:ext cx="7543800" cy="4137596"/>
          </a:xfrm>
          <a:prstGeom prst="rect">
            <a:avLst/>
          </a:prstGeom>
          <a:blipFill>
            <a:blip r:embed="rId3" cstate="print"/>
            <a:stretch>
              <a:fillRect/>
            </a:stretch>
          </a:blipFill>
        </p:spPr>
        <p:txBody>
          <a:bodyPr wrap="square" lIns="0" tIns="0" rIns="0" bIns="0" rtlCol="0"/>
          <a:lst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 indent="0">
              <a:buNone/>
            </a:pPr>
            <a:r>
              <a:rPr lang="en-US" sz="2100" dirty="0">
                <a:solidFill>
                  <a:schemeClr val="bg1"/>
                </a:solidFill>
              </a:rPr>
              <a:t>0</a:t>
            </a:r>
          </a:p>
        </p:txBody>
      </p:sp>
      <p:sp>
        <p:nvSpPr>
          <p:cNvPr id="5" name="Slide Number Placeholder 2">
            <a:extLst>
              <a:ext uri="{FF2B5EF4-FFF2-40B4-BE49-F238E27FC236}">
                <a16:creationId xmlns:a16="http://schemas.microsoft.com/office/drawing/2014/main" id="{BE5713EB-3932-4161-9960-D4274F2F0503}"/>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C18E0364-3A52-4BAC-A9AE-91DF9B95AAD3}"/>
              </a:ext>
            </a:extLst>
          </p:cNvPr>
          <p:cNvSpPr txBox="1"/>
          <p:nvPr/>
        </p:nvSpPr>
        <p:spPr>
          <a:xfrm>
            <a:off x="914400" y="1752600"/>
            <a:ext cx="1143000" cy="228600"/>
          </a:xfrm>
          <a:prstGeom prst="rect">
            <a:avLst/>
          </a:prstGeom>
          <a:solidFill>
            <a:srgbClr val="000000"/>
          </a:solidFill>
        </p:spPr>
        <p:txBody>
          <a:bodyPr wrap="square" rtlCol="0">
            <a:spAutoFit/>
          </a:bodyPr>
          <a:lstStyle/>
          <a:p>
            <a:endParaRPr lang="en-US" sz="700" dirty="0"/>
          </a:p>
        </p:txBody>
      </p:sp>
      <p:sp>
        <p:nvSpPr>
          <p:cNvPr id="6" name="TextBox 5">
            <a:extLst>
              <a:ext uri="{FF2B5EF4-FFF2-40B4-BE49-F238E27FC236}">
                <a16:creationId xmlns:a16="http://schemas.microsoft.com/office/drawing/2014/main" id="{02122B0D-DA08-48F9-AE79-6918D2843B7A}"/>
              </a:ext>
            </a:extLst>
          </p:cNvPr>
          <p:cNvSpPr txBox="1"/>
          <p:nvPr/>
        </p:nvSpPr>
        <p:spPr>
          <a:xfrm>
            <a:off x="2590800" y="5394960"/>
            <a:ext cx="533400" cy="169277"/>
          </a:xfrm>
          <a:prstGeom prst="rect">
            <a:avLst/>
          </a:prstGeom>
          <a:solidFill>
            <a:srgbClr val="000000"/>
          </a:solidFill>
        </p:spPr>
        <p:txBody>
          <a:bodyPr wrap="square" rtlCol="0">
            <a:spAutoFit/>
          </a:bodyPr>
          <a:lstStyle/>
          <a:p>
            <a:endParaRPr lang="en-US" sz="500" dirty="0"/>
          </a:p>
        </p:txBody>
      </p:sp>
    </p:spTree>
    <p:extLst>
      <p:ext uri="{BB962C8B-B14F-4D97-AF65-F5344CB8AC3E}">
        <p14:creationId xmlns:p14="http://schemas.microsoft.com/office/powerpoint/2010/main" val="4291361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D0CEF-9196-40EB-B52A-FFF6D27E067B}"/>
              </a:ext>
            </a:extLst>
          </p:cNvPr>
          <p:cNvSpPr>
            <a:spLocks noGrp="1"/>
          </p:cNvSpPr>
          <p:nvPr>
            <p:ph type="body" sz="quarter" idx="13"/>
          </p:nvPr>
        </p:nvSpPr>
        <p:spPr>
          <a:xfrm>
            <a:off x="457200" y="1295401"/>
            <a:ext cx="8229600" cy="4572000"/>
          </a:xfrm>
        </p:spPr>
        <p:txBody>
          <a:bodyPr tIns="91440">
            <a:normAutofit/>
          </a:bodyPr>
          <a:lstStyle/>
          <a:p>
            <a:pPr marL="9525" marR="199549" indent="0">
              <a:spcAft>
                <a:spcPts val="600"/>
              </a:spcAft>
              <a:buNone/>
              <a:tabLst>
                <a:tab pos="267176" algn="l"/>
              </a:tabLst>
            </a:pPr>
            <a:r>
              <a:rPr lang="en-US" sz="2200" spc="-4" dirty="0">
                <a:latin typeface="+mj-lt"/>
                <a:ea typeface="Batang" panose="02030600000101010101" pitchFamily="18" charset="-127"/>
                <a:cs typeface="Arial Unicode MS" panose="020B0604020202020204" pitchFamily="34" charset="-128"/>
              </a:rPr>
              <a:t>The GCC has two types of ti</a:t>
            </a:r>
            <a:r>
              <a:rPr lang="en-US" sz="2200" spc="-8" dirty="0">
                <a:latin typeface="+mj-lt"/>
                <a:ea typeface="Batang" panose="02030600000101010101" pitchFamily="18" charset="-127"/>
                <a:cs typeface="Arial Unicode MS" panose="020B0604020202020204" pitchFamily="34" charset="-128"/>
              </a:rPr>
              <a:t>me &amp; activity sheets:</a:t>
            </a:r>
          </a:p>
          <a:p>
            <a:pPr marL="688975" marR="199549" indent="-344488">
              <a:spcAft>
                <a:spcPts val="400"/>
              </a:spcAft>
              <a:buFont typeface="+mj-lt"/>
              <a:buAutoNum type="arabicPeriod"/>
              <a:tabLst>
                <a:tab pos="285750" algn="l"/>
              </a:tabLst>
            </a:pPr>
            <a:r>
              <a:rPr lang="en-US" sz="2200" spc="-8" dirty="0">
                <a:latin typeface="+mj-lt"/>
                <a:ea typeface="Batang" panose="02030600000101010101" pitchFamily="18" charset="-127"/>
                <a:cs typeface="Arial Unicode MS" panose="020B0604020202020204" pitchFamily="34" charset="-128"/>
              </a:rPr>
              <a:t>One Funding Source Time and Activity Sheet</a:t>
            </a:r>
          </a:p>
          <a:p>
            <a:pPr marL="688975" marR="199549" indent="-344488">
              <a:spcAft>
                <a:spcPts val="400"/>
              </a:spcAft>
              <a:buFont typeface="+mj-lt"/>
              <a:buAutoNum type="arabicPeriod"/>
              <a:tabLst>
                <a:tab pos="285750" algn="l"/>
              </a:tabLst>
            </a:pPr>
            <a:r>
              <a:rPr lang="en-US" sz="2200" spc="-8" dirty="0">
                <a:latin typeface="+mj-lt"/>
                <a:ea typeface="Batang" panose="02030600000101010101" pitchFamily="18" charset="-127"/>
                <a:cs typeface="Arial Unicode MS" panose="020B0604020202020204" pitchFamily="34" charset="-128"/>
              </a:rPr>
              <a:t>Multiple Funding Source Time and Activity Sheet</a:t>
            </a:r>
            <a:endParaRPr lang="en-US" sz="2200" spc="-4" dirty="0">
              <a:latin typeface="+mj-lt"/>
              <a:ea typeface="Batang" panose="02030600000101010101" pitchFamily="18" charset="-127"/>
              <a:cs typeface="Arial Unicode MS" panose="020B0604020202020204" pitchFamily="34" charset="-128"/>
            </a:endParaRPr>
          </a:p>
          <a:p>
            <a:pPr marL="352425" marR="199549" indent="-342900">
              <a:buFont typeface="Wingdings 3" panose="05040102010807070707" pitchFamily="18" charset="2"/>
              <a:buChar char="}"/>
              <a:tabLst>
                <a:tab pos="267176" algn="l"/>
              </a:tabLst>
            </a:pPr>
            <a:r>
              <a:rPr lang="en-US" sz="2200" spc="-4" dirty="0">
                <a:latin typeface="+mj-lt"/>
                <a:ea typeface="Batang" panose="02030600000101010101" pitchFamily="18" charset="-127"/>
                <a:cs typeface="Arial Unicode MS" panose="020B0604020202020204" pitchFamily="34" charset="-128"/>
              </a:rPr>
              <a:t>The Time &amp; Activity Sheets  must include all information as required on the form for each employee. See sample below.</a:t>
            </a:r>
          </a:p>
          <a:p>
            <a:pPr marL="352425" marR="199549" indent="-342900">
              <a:buFont typeface="Wingdings 3" panose="05040102010807070707" pitchFamily="18" charset="2"/>
              <a:buChar char="}"/>
              <a:tabLst>
                <a:tab pos="267176" algn="l"/>
              </a:tabLst>
            </a:pPr>
            <a:r>
              <a:rPr lang="en-US" sz="2200" spc="-4" dirty="0">
                <a:latin typeface="+mj-lt"/>
                <a:ea typeface="Batang" panose="02030600000101010101" pitchFamily="18" charset="-127"/>
                <a:cs typeface="Arial Unicode MS" panose="020B0604020202020204" pitchFamily="34" charset="-128"/>
              </a:rPr>
              <a:t>The Time &amp; Activity Sheets are GCC </a:t>
            </a:r>
            <a:r>
              <a:rPr lang="en-US" sz="2200" b="1" spc="-4" dirty="0">
                <a:latin typeface="+mj-lt"/>
                <a:ea typeface="Batang" panose="02030600000101010101" pitchFamily="18" charset="-127"/>
                <a:cs typeface="Arial Unicode MS" panose="020B0604020202020204" pitchFamily="34" charset="-128"/>
              </a:rPr>
              <a:t>required</a:t>
            </a:r>
            <a:r>
              <a:rPr lang="en-US" sz="2200" spc="-4" dirty="0">
                <a:latin typeface="+mj-lt"/>
                <a:ea typeface="Batang" panose="02030600000101010101" pitchFamily="18" charset="-127"/>
                <a:cs typeface="Arial Unicode MS" panose="020B0604020202020204" pitchFamily="34" charset="-128"/>
              </a:rPr>
              <a:t> documents to receive reimbursement requests</a:t>
            </a:r>
          </a:p>
          <a:p>
            <a:pPr marL="352425" marR="199549" indent="-342900">
              <a:buFont typeface="Wingdings 3" panose="05040102010807070707" pitchFamily="18" charset="2"/>
              <a:buChar char="}"/>
              <a:tabLst>
                <a:tab pos="267176" algn="l"/>
              </a:tabLst>
            </a:pPr>
            <a:r>
              <a:rPr lang="en-US" sz="2200" spc="-4" dirty="0">
                <a:latin typeface="+mj-lt"/>
                <a:ea typeface="Batang" panose="02030600000101010101" pitchFamily="18" charset="-127"/>
                <a:cs typeface="Arial Unicode MS" panose="020B0604020202020204" pitchFamily="34" charset="-128"/>
              </a:rPr>
              <a:t>Most importantly, they must be </a:t>
            </a:r>
            <a:r>
              <a:rPr lang="en-US" sz="2200" b="1" spc="-19" dirty="0">
                <a:ea typeface="Batang" panose="02030600000101010101" pitchFamily="18" charset="-127"/>
                <a:cs typeface="Arial Unicode MS" panose="020B0604020202020204" pitchFamily="34" charset="-128"/>
              </a:rPr>
              <a:t>S</a:t>
            </a:r>
            <a:r>
              <a:rPr lang="en-US" sz="2200" b="1" spc="-8" dirty="0">
                <a:ea typeface="Batang" panose="02030600000101010101" pitchFamily="18" charset="-127"/>
                <a:cs typeface="Arial Unicode MS" panose="020B0604020202020204" pitchFamily="34" charset="-128"/>
              </a:rPr>
              <a:t>i</a:t>
            </a:r>
            <a:r>
              <a:rPr lang="en-US" sz="2200" b="1" spc="-11" dirty="0">
                <a:ea typeface="Batang" panose="02030600000101010101" pitchFamily="18" charset="-127"/>
                <a:cs typeface="Arial Unicode MS" panose="020B0604020202020204" pitchFamily="34" charset="-128"/>
              </a:rPr>
              <a:t>gne</a:t>
            </a:r>
            <a:r>
              <a:rPr lang="en-US" sz="2200" b="1" spc="-15" dirty="0">
                <a:ea typeface="Batang" panose="02030600000101010101" pitchFamily="18" charset="-127"/>
                <a:cs typeface="Arial Unicode MS" panose="020B0604020202020204" pitchFamily="34" charset="-128"/>
              </a:rPr>
              <a:t>d</a:t>
            </a:r>
            <a:r>
              <a:rPr lang="en-US" sz="2200" spc="4" dirty="0">
                <a:ea typeface="Batang" panose="02030600000101010101" pitchFamily="18" charset="-127"/>
                <a:cs typeface="Arial Unicode MS" panose="020B0604020202020204" pitchFamily="34" charset="-128"/>
              </a:rPr>
              <a:t> </a:t>
            </a:r>
            <a:r>
              <a:rPr lang="en-US" sz="2200" spc="-11" dirty="0">
                <a:ea typeface="Batang" panose="02030600000101010101" pitchFamily="18" charset="-127"/>
                <a:cs typeface="Arial Unicode MS" panose="020B0604020202020204" pitchFamily="34" charset="-128"/>
              </a:rPr>
              <a:t>by</a:t>
            </a:r>
            <a:r>
              <a:rPr lang="en-US" sz="2200" spc="-4" dirty="0">
                <a:ea typeface="Batang" panose="02030600000101010101" pitchFamily="18" charset="-127"/>
                <a:cs typeface="Arial Unicode MS" panose="020B0604020202020204" pitchFamily="34" charset="-128"/>
              </a:rPr>
              <a:t> </a:t>
            </a:r>
            <a:r>
              <a:rPr lang="en-US" sz="2200" spc="-8" dirty="0">
                <a:ea typeface="Batang" panose="02030600000101010101" pitchFamily="18" charset="-127"/>
                <a:cs typeface="Arial Unicode MS" panose="020B0604020202020204" pitchFamily="34" charset="-128"/>
              </a:rPr>
              <a:t>t</a:t>
            </a:r>
            <a:r>
              <a:rPr lang="en-US" sz="2200" spc="-11" dirty="0">
                <a:ea typeface="Batang" panose="02030600000101010101" pitchFamily="18" charset="-127"/>
                <a:cs typeface="Arial Unicode MS" panose="020B0604020202020204" pitchFamily="34" charset="-128"/>
              </a:rPr>
              <a:t>h</a:t>
            </a:r>
            <a:r>
              <a:rPr lang="en-US" sz="2200" spc="-15" dirty="0">
                <a:ea typeface="Batang" panose="02030600000101010101" pitchFamily="18" charset="-127"/>
                <a:cs typeface="Arial Unicode MS" panose="020B0604020202020204" pitchFamily="34" charset="-128"/>
              </a:rPr>
              <a:t>e</a:t>
            </a:r>
            <a:r>
              <a:rPr lang="en-US" sz="2200" spc="4" dirty="0">
                <a:ea typeface="Batang" panose="02030600000101010101" pitchFamily="18" charset="-127"/>
                <a:cs typeface="Arial Unicode MS" panose="020B0604020202020204" pitchFamily="34" charset="-128"/>
              </a:rPr>
              <a:t> </a:t>
            </a:r>
            <a:r>
              <a:rPr lang="en-US" sz="2200" b="1" spc="-11" dirty="0">
                <a:ea typeface="Batang" panose="02030600000101010101" pitchFamily="18" charset="-127"/>
                <a:cs typeface="Arial Unicode MS" panose="020B0604020202020204" pitchFamily="34" charset="-128"/>
              </a:rPr>
              <a:t>E</a:t>
            </a:r>
            <a:r>
              <a:rPr lang="en-US" sz="2200" b="1" spc="-23" dirty="0">
                <a:ea typeface="Batang" panose="02030600000101010101" pitchFamily="18" charset="-127"/>
                <a:cs typeface="Arial Unicode MS" panose="020B0604020202020204" pitchFamily="34" charset="-128"/>
              </a:rPr>
              <a:t>m</a:t>
            </a:r>
            <a:r>
              <a:rPr lang="en-US" sz="2200" b="1" spc="-11" dirty="0">
                <a:ea typeface="Batang" panose="02030600000101010101" pitchFamily="18" charset="-127"/>
                <a:cs typeface="Arial Unicode MS" panose="020B0604020202020204" pitchFamily="34" charset="-128"/>
              </a:rPr>
              <a:t>p</a:t>
            </a:r>
            <a:r>
              <a:rPr lang="en-US" sz="2200" b="1" spc="-8" dirty="0">
                <a:ea typeface="Batang" panose="02030600000101010101" pitchFamily="18" charset="-127"/>
                <a:cs typeface="Arial Unicode MS" panose="020B0604020202020204" pitchFamily="34" charset="-128"/>
              </a:rPr>
              <a:t>loye</a:t>
            </a:r>
            <a:r>
              <a:rPr lang="en-US" sz="2200" b="1" spc="-15" dirty="0">
                <a:ea typeface="Batang" panose="02030600000101010101" pitchFamily="18" charset="-127"/>
                <a:cs typeface="Arial Unicode MS" panose="020B0604020202020204" pitchFamily="34" charset="-128"/>
              </a:rPr>
              <a:t>e</a:t>
            </a:r>
            <a:r>
              <a:rPr lang="en-US" sz="2200" spc="11" dirty="0">
                <a:ea typeface="Batang" panose="02030600000101010101" pitchFamily="18" charset="-127"/>
                <a:cs typeface="Arial Unicode MS" panose="020B0604020202020204" pitchFamily="34" charset="-128"/>
              </a:rPr>
              <a:t> </a:t>
            </a:r>
            <a:r>
              <a:rPr lang="en-US" sz="2200" spc="-11" dirty="0">
                <a:ea typeface="Batang" panose="02030600000101010101" pitchFamily="18" charset="-127"/>
                <a:cs typeface="Arial Unicode MS" panose="020B0604020202020204" pitchFamily="34" charset="-128"/>
              </a:rPr>
              <a:t>an</a:t>
            </a:r>
            <a:r>
              <a:rPr lang="en-US" sz="2200" spc="-15" dirty="0">
                <a:ea typeface="Batang" panose="02030600000101010101" pitchFamily="18" charset="-127"/>
                <a:cs typeface="Arial Unicode MS" panose="020B0604020202020204" pitchFamily="34" charset="-128"/>
              </a:rPr>
              <a:t>d</a:t>
            </a:r>
            <a:r>
              <a:rPr lang="en-US" sz="2200" spc="4" dirty="0">
                <a:ea typeface="Batang" panose="02030600000101010101" pitchFamily="18" charset="-127"/>
                <a:cs typeface="Arial Unicode MS" panose="020B0604020202020204" pitchFamily="34" charset="-128"/>
              </a:rPr>
              <a:t> </a:t>
            </a:r>
            <a:r>
              <a:rPr lang="en-US" sz="2200" spc="-11" dirty="0">
                <a:ea typeface="Batang" panose="02030600000101010101" pitchFamily="18" charset="-127"/>
                <a:cs typeface="Arial Unicode MS" panose="020B0604020202020204" pitchFamily="34" charset="-128"/>
              </a:rPr>
              <a:t>an</a:t>
            </a:r>
            <a:r>
              <a:rPr lang="en-US" sz="2200" spc="-4" dirty="0">
                <a:ea typeface="Batang" panose="02030600000101010101" pitchFamily="18" charset="-127"/>
                <a:cs typeface="Arial Unicode MS" panose="020B0604020202020204" pitchFamily="34" charset="-128"/>
              </a:rPr>
              <a:t> </a:t>
            </a:r>
            <a:r>
              <a:rPr lang="en-US" sz="2200" b="1" spc="-23" dirty="0">
                <a:ea typeface="Batang" panose="02030600000101010101" pitchFamily="18" charset="-127"/>
                <a:cs typeface="Arial Unicode MS" panose="020B0604020202020204" pitchFamily="34" charset="-128"/>
              </a:rPr>
              <a:t>A</a:t>
            </a:r>
            <a:r>
              <a:rPr lang="en-US" sz="2200" b="1" spc="-8" dirty="0">
                <a:ea typeface="Batang" panose="02030600000101010101" pitchFamily="18" charset="-127"/>
                <a:cs typeface="Arial Unicode MS" panose="020B0604020202020204" pitchFamily="34" charset="-128"/>
              </a:rPr>
              <a:t>pprovi</a:t>
            </a:r>
            <a:r>
              <a:rPr lang="en-US" sz="2200" b="1" spc="-11" dirty="0">
                <a:ea typeface="Batang" panose="02030600000101010101" pitchFamily="18" charset="-127"/>
                <a:cs typeface="Arial Unicode MS" panose="020B0604020202020204" pitchFamily="34" charset="-128"/>
              </a:rPr>
              <a:t>n</a:t>
            </a:r>
            <a:r>
              <a:rPr lang="en-US" sz="2200" b="1" spc="-15" dirty="0">
                <a:ea typeface="Batang" panose="02030600000101010101" pitchFamily="18" charset="-127"/>
                <a:cs typeface="Arial Unicode MS" panose="020B0604020202020204" pitchFamily="34" charset="-128"/>
              </a:rPr>
              <a:t>g</a:t>
            </a:r>
            <a:r>
              <a:rPr lang="en-US" sz="2200" b="1" spc="11" dirty="0">
                <a:ea typeface="Batang" panose="02030600000101010101" pitchFamily="18" charset="-127"/>
                <a:cs typeface="Arial Unicode MS" panose="020B0604020202020204" pitchFamily="34" charset="-128"/>
              </a:rPr>
              <a:t> </a:t>
            </a:r>
            <a:r>
              <a:rPr lang="en-US" sz="2200" b="1" spc="-23" dirty="0">
                <a:ea typeface="Batang" panose="02030600000101010101" pitchFamily="18" charset="-127"/>
                <a:cs typeface="Arial Unicode MS" panose="020B0604020202020204" pitchFamily="34" charset="-128"/>
              </a:rPr>
              <a:t>O</a:t>
            </a:r>
            <a:r>
              <a:rPr lang="en-US" sz="2200" b="1" spc="-8" dirty="0">
                <a:ea typeface="Batang" panose="02030600000101010101" pitchFamily="18" charset="-127"/>
                <a:cs typeface="Arial Unicode MS" panose="020B0604020202020204" pitchFamily="34" charset="-128"/>
              </a:rPr>
              <a:t>ffici</a:t>
            </a:r>
            <a:r>
              <a:rPr lang="en-US" sz="2200" b="1" spc="-11" dirty="0">
                <a:ea typeface="Batang" panose="02030600000101010101" pitchFamily="18" charset="-127"/>
                <a:cs typeface="Arial Unicode MS" panose="020B0604020202020204" pitchFamily="34" charset="-128"/>
              </a:rPr>
              <a:t>a</a:t>
            </a:r>
            <a:r>
              <a:rPr lang="en-US" sz="2200" b="1" spc="-8" dirty="0">
                <a:ea typeface="Batang" panose="02030600000101010101" pitchFamily="18" charset="-127"/>
                <a:cs typeface="Arial Unicode MS" panose="020B0604020202020204" pitchFamily="34" charset="-128"/>
              </a:rPr>
              <a:t>l</a:t>
            </a:r>
            <a:r>
              <a:rPr lang="en-US" sz="2200" spc="-8" dirty="0">
                <a:ea typeface="Batang" panose="02030600000101010101" pitchFamily="18" charset="-127"/>
                <a:cs typeface="Arial Unicode MS" panose="020B0604020202020204" pitchFamily="34" charset="-128"/>
              </a:rPr>
              <a:t>.</a:t>
            </a:r>
          </a:p>
          <a:p>
            <a:pPr marL="352425" marR="199549" indent="-342900">
              <a:buFont typeface="Wingdings 3" panose="05040102010807070707" pitchFamily="18" charset="2"/>
              <a:buChar char="}"/>
              <a:tabLst>
                <a:tab pos="267176" algn="l"/>
              </a:tabLst>
            </a:pPr>
            <a:r>
              <a:rPr lang="en-US" sz="2200" spc="-8" dirty="0">
                <a:ea typeface="Batang" panose="02030600000101010101" pitchFamily="18" charset="-127"/>
                <a:cs typeface="Arial Unicode MS" panose="020B0604020202020204" pitchFamily="34" charset="-128"/>
              </a:rPr>
              <a:t>The Executive Director’s Time &amp; Activity Sheet must be signed by the Board Chair or authorized Board member.</a:t>
            </a:r>
            <a:endParaRPr lang="en-US" sz="2200" b="1" spc="-4" dirty="0">
              <a:latin typeface="+mj-lt"/>
              <a:ea typeface="Batang" panose="02030600000101010101" pitchFamily="18" charset="-127"/>
              <a:cs typeface="Arial Unicode MS" panose="020B0604020202020204" pitchFamily="34" charset="-128"/>
            </a:endParaRPr>
          </a:p>
          <a:p>
            <a:pPr marL="9525" marR="199549" indent="0">
              <a:buNone/>
              <a:tabLst>
                <a:tab pos="267176" algn="l"/>
              </a:tabLst>
            </a:pPr>
            <a:endParaRPr lang="en-US" sz="2100" b="1" spc="8" dirty="0">
              <a:latin typeface="+mj-lt"/>
              <a:ea typeface="Arial Unicode MS" panose="020B0604020202020204" pitchFamily="34" charset="-128"/>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147D0A0B-08C3-4254-B800-274FA113FA91}"/>
              </a:ext>
            </a:extLst>
          </p:cNvPr>
          <p:cNvSpPr>
            <a:spLocks noGrp="1"/>
          </p:cNvSpPr>
          <p:nvPr>
            <p:ph type="title"/>
          </p:nvPr>
        </p:nvSpPr>
        <p:spPr>
          <a:xfrm>
            <a:off x="457200" y="251841"/>
            <a:ext cx="8229600" cy="1043560"/>
          </a:xfrm>
        </p:spPr>
        <p:txBody>
          <a:bodyPr anchor="ctr"/>
          <a:lstStyle/>
          <a:p>
            <a:r>
              <a:rPr lang="en-US" b="1" dirty="0"/>
              <a:t>Time </a:t>
            </a:r>
            <a:r>
              <a:rPr lang="en-US" dirty="0"/>
              <a:t>&amp; Activity Sheets</a:t>
            </a:r>
            <a:endParaRPr lang="en-US" b="1" dirty="0"/>
          </a:p>
        </p:txBody>
      </p:sp>
      <p:sp>
        <p:nvSpPr>
          <p:cNvPr id="4" name="Slide Number Placeholder 2">
            <a:extLst>
              <a:ext uri="{FF2B5EF4-FFF2-40B4-BE49-F238E27FC236}">
                <a16:creationId xmlns:a16="http://schemas.microsoft.com/office/drawing/2014/main" id="{5BEF3DC9-7D69-4C84-B1C1-7DB8A1CF05BE}"/>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1284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9A344C-B68A-4F2B-BD52-A4906C89AF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1082" y="0"/>
            <a:ext cx="4765961" cy="6148999"/>
          </a:xfrm>
          <a:prstGeom prst="rect">
            <a:avLst/>
          </a:prstGeom>
        </p:spPr>
      </p:pic>
      <p:sp>
        <p:nvSpPr>
          <p:cNvPr id="3" name="Slide Number Placeholder 2">
            <a:extLst>
              <a:ext uri="{FF2B5EF4-FFF2-40B4-BE49-F238E27FC236}">
                <a16:creationId xmlns:a16="http://schemas.microsoft.com/office/drawing/2014/main" id="{2E9256EE-1F8C-EF1E-2A6B-5A75EAE2D7B1}"/>
              </a:ext>
            </a:extLst>
          </p:cNvPr>
          <p:cNvSpPr txBox="1">
            <a:spLocks/>
          </p:cNvSpPr>
          <p:nvPr/>
        </p:nvSpPr>
        <p:spPr>
          <a:xfrm>
            <a:off x="8648162" y="6400800"/>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22</a:t>
            </a:r>
          </a:p>
        </p:txBody>
      </p:sp>
    </p:spTree>
    <p:extLst>
      <p:ext uri="{BB962C8B-B14F-4D97-AF65-F5344CB8AC3E}">
        <p14:creationId xmlns:p14="http://schemas.microsoft.com/office/powerpoint/2010/main" val="250775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F91A7B-68A1-467D-BF22-5486E8F81C58}"/>
              </a:ext>
            </a:extLst>
          </p:cNvPr>
          <p:cNvSpPr>
            <a:spLocks noGrp="1"/>
          </p:cNvSpPr>
          <p:nvPr>
            <p:ph type="sldNum" sz="quarter" idx="12"/>
          </p:nvPr>
        </p:nvSpPr>
        <p:spPr>
          <a:xfrm>
            <a:off x="8534400" y="6407944"/>
            <a:ext cx="478632" cy="365125"/>
          </a:xfrm>
        </p:spPr>
        <p:txBody>
          <a:bodyPr/>
          <a:lstStyle/>
          <a:p>
            <a:fld id="{5217D969-FAF6-4667-9EED-A6C98B22320E}" type="slidenum">
              <a:rPr lang="en-US" smtClean="0">
                <a:solidFill>
                  <a:schemeClr val="bg1"/>
                </a:solidFill>
              </a:rPr>
              <a:t>23</a:t>
            </a:fld>
            <a:endParaRPr lang="en-US" dirty="0">
              <a:solidFill>
                <a:schemeClr val="bg1"/>
              </a:solidFill>
            </a:endParaRPr>
          </a:p>
        </p:txBody>
      </p:sp>
      <p:pic>
        <p:nvPicPr>
          <p:cNvPr id="6" name="Picture 5">
            <a:extLst>
              <a:ext uri="{FF2B5EF4-FFF2-40B4-BE49-F238E27FC236}">
                <a16:creationId xmlns:a16="http://schemas.microsoft.com/office/drawing/2014/main" id="{50A8C711-7859-4AD3-8369-1FAD764AA0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27556" y="0"/>
            <a:ext cx="4907248" cy="6172200"/>
          </a:xfrm>
          <a:prstGeom prst="rect">
            <a:avLst/>
          </a:prstGeom>
        </p:spPr>
      </p:pic>
    </p:spTree>
    <p:extLst>
      <p:ext uri="{BB962C8B-B14F-4D97-AF65-F5344CB8AC3E}">
        <p14:creationId xmlns:p14="http://schemas.microsoft.com/office/powerpoint/2010/main" val="3990668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65D3AC-2D16-4D51-B00E-2DFF48597E02}"/>
              </a:ext>
            </a:extLst>
          </p:cNvPr>
          <p:cNvSpPr txBox="1">
            <a:spLocks/>
          </p:cNvSpPr>
          <p:nvPr/>
        </p:nvSpPr>
        <p:spPr>
          <a:xfrm>
            <a:off x="8458200" y="6407944"/>
            <a:ext cx="5548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B2D052B-773E-45BB-9D47-24CCD26C22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3600" y="131057"/>
            <a:ext cx="4419600" cy="6008062"/>
          </a:xfrm>
          <a:prstGeom prst="rect">
            <a:avLst/>
          </a:prstGeom>
        </p:spPr>
      </p:pic>
    </p:spTree>
    <p:extLst>
      <p:ext uri="{BB962C8B-B14F-4D97-AF65-F5344CB8AC3E}">
        <p14:creationId xmlns:p14="http://schemas.microsoft.com/office/powerpoint/2010/main" val="315012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457200" y="2514600"/>
            <a:ext cx="8229600" cy="1828800"/>
          </a:xfrm>
        </p:spPr>
        <p:txBody>
          <a:bodyPr tIns="457200" rIns="91440" bIns="457200" anchor="ctr" anchorCtr="0"/>
          <a:lstStyle/>
          <a:p>
            <a:pPr marL="0" indent="0" algn="ctr">
              <a:spcBef>
                <a:spcPts val="600"/>
              </a:spcBef>
              <a:buNone/>
            </a:pPr>
            <a:r>
              <a:rPr lang="en-US" sz="4400" b="1" dirty="0"/>
              <a:t>Equipment</a:t>
            </a:r>
            <a:endParaRPr lang="en-US" sz="4000" b="1" dirty="0"/>
          </a:p>
        </p:txBody>
      </p:sp>
      <p:sp>
        <p:nvSpPr>
          <p:cNvPr id="3" name="Title 2">
            <a:extLst>
              <a:ext uri="{FF2B5EF4-FFF2-40B4-BE49-F238E27FC236}">
                <a16:creationId xmlns:a16="http://schemas.microsoft.com/office/drawing/2014/main" id="{396BD60C-9F9C-4EBA-B98D-5436DA042842}"/>
              </a:ext>
            </a:extLst>
          </p:cNvPr>
          <p:cNvSpPr>
            <a:spLocks noGrp="1"/>
          </p:cNvSpPr>
          <p:nvPr>
            <p:ph type="title"/>
          </p:nvPr>
        </p:nvSpPr>
        <p:spPr>
          <a:xfrm>
            <a:off x="457200" y="304800"/>
            <a:ext cx="8229600" cy="1325563"/>
          </a:xfrm>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820888B2-700A-49D7-A082-C3DA45A43EFF}"/>
              </a:ext>
            </a:extLst>
          </p:cNvPr>
          <p:cNvSpPr txBox="1">
            <a:spLocks/>
          </p:cNvSpPr>
          <p:nvPr/>
        </p:nvSpPr>
        <p:spPr>
          <a:xfrm>
            <a:off x="8534401" y="6407944"/>
            <a:ext cx="47863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7009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0FA08-2653-41F5-BCD0-2ABFE97F96D3}"/>
              </a:ext>
            </a:extLst>
          </p:cNvPr>
          <p:cNvSpPr>
            <a:spLocks noGrp="1"/>
          </p:cNvSpPr>
          <p:nvPr>
            <p:ph type="body" sz="quarter" idx="13"/>
          </p:nvPr>
        </p:nvSpPr>
        <p:spPr>
          <a:xfrm>
            <a:off x="457200" y="1344562"/>
            <a:ext cx="8229600" cy="4522838"/>
          </a:xfrm>
        </p:spPr>
        <p:txBody>
          <a:bodyPr anchor="t" anchorCtr="0">
            <a:noAutofit/>
          </a:bodyPr>
          <a:lstStyle/>
          <a:p>
            <a:pPr marL="457200" indent="-457200">
              <a:spcAft>
                <a:spcPts val="600"/>
              </a:spcAft>
              <a:buClr>
                <a:srgbClr val="FF0000"/>
              </a:buClr>
              <a:buFont typeface="Wingdings 3" panose="05040102010807070707" pitchFamily="18" charset="2"/>
              <a:buChar char="}"/>
              <a:tabLst>
                <a:tab pos="267176" algn="l"/>
              </a:tabLst>
            </a:pPr>
            <a:r>
              <a:rPr lang="en-US" sz="2000" dirty="0">
                <a:latin typeface="+mj-lt"/>
                <a:ea typeface="Arial Unicode MS" panose="020B0604020202020204" pitchFamily="34" charset="-128"/>
                <a:cs typeface="Arial Unicode MS" panose="020B0604020202020204" pitchFamily="34" charset="-128"/>
              </a:rPr>
              <a:t>R</a:t>
            </a:r>
            <a:r>
              <a:rPr lang="en-US" sz="2000" spc="-8" dirty="0">
                <a:latin typeface="+mj-lt"/>
                <a:ea typeface="Arial Unicode MS" panose="020B0604020202020204" pitchFamily="34" charset="-128"/>
                <a:cs typeface="Arial Unicode MS" panose="020B0604020202020204" pitchFamily="34" charset="-128"/>
              </a:rPr>
              <a:t>e</a:t>
            </a:r>
            <a:r>
              <a:rPr lang="en-US" sz="2000" spc="4" dirty="0">
                <a:latin typeface="+mj-lt"/>
                <a:ea typeface="Arial Unicode MS" panose="020B0604020202020204" pitchFamily="34" charset="-128"/>
                <a:cs typeface="Arial Unicode MS" panose="020B0604020202020204" pitchFamily="34" charset="-128"/>
              </a:rPr>
              <a:t>c</a:t>
            </a:r>
            <a:r>
              <a:rPr lang="en-US" sz="2000" spc="-8" dirty="0">
                <a:latin typeface="+mj-lt"/>
                <a:ea typeface="Arial Unicode MS" panose="020B0604020202020204" pitchFamily="34" charset="-128"/>
                <a:cs typeface="Arial Unicode MS" panose="020B0604020202020204" pitchFamily="34" charset="-128"/>
              </a:rPr>
              <a:t>e</a:t>
            </a:r>
            <a:r>
              <a:rPr lang="en-US" sz="2000" spc="-4" dirty="0">
                <a:latin typeface="+mj-lt"/>
                <a:ea typeface="Arial Unicode MS" panose="020B0604020202020204" pitchFamily="34" charset="-128"/>
                <a:cs typeface="Arial Unicode MS" panose="020B0604020202020204" pitchFamily="34" charset="-128"/>
              </a:rPr>
              <a:t>i</a:t>
            </a:r>
            <a:r>
              <a:rPr lang="en-US" sz="2000" spc="-8" dirty="0">
                <a:latin typeface="+mj-lt"/>
                <a:ea typeface="Arial Unicode MS" panose="020B0604020202020204" pitchFamily="34" charset="-128"/>
                <a:cs typeface="Arial Unicode MS" panose="020B0604020202020204" pitchFamily="34" charset="-128"/>
              </a:rPr>
              <a:t>p</a:t>
            </a:r>
            <a:r>
              <a:rPr lang="en-US" sz="2000" spc="-4" dirty="0">
                <a:latin typeface="+mj-lt"/>
                <a:ea typeface="Arial Unicode MS" panose="020B0604020202020204" pitchFamily="34" charset="-128"/>
                <a:cs typeface="Arial Unicode MS" panose="020B0604020202020204" pitchFamily="34" charset="-128"/>
              </a:rPr>
              <a:t>t</a:t>
            </a:r>
            <a:r>
              <a:rPr lang="en-US" sz="2000" dirty="0">
                <a:latin typeface="+mj-lt"/>
                <a:ea typeface="Arial Unicode MS" panose="020B0604020202020204" pitchFamily="34" charset="-128"/>
                <a:cs typeface="Arial Unicode MS" panose="020B0604020202020204" pitchFamily="34" charset="-128"/>
              </a:rPr>
              <a:t>s, i</a:t>
            </a:r>
            <a:r>
              <a:rPr lang="en-US" sz="2000" dirty="0">
                <a:ea typeface="Arial Unicode MS" panose="020B0604020202020204" pitchFamily="34" charset="-128"/>
                <a:cs typeface="Arial Unicode MS" panose="020B0604020202020204" pitchFamily="34" charset="-128"/>
              </a:rPr>
              <a:t>nvoices, or any other documentation supporting the purchase</a:t>
            </a:r>
            <a:endParaRPr lang="en-US" sz="2000" dirty="0">
              <a:latin typeface="+mj-lt"/>
              <a:ea typeface="Arial Unicode MS" panose="020B0604020202020204" pitchFamily="34" charset="-128"/>
              <a:cs typeface="Arial Unicode MS" panose="020B0604020202020204" pitchFamily="34" charset="-128"/>
            </a:endParaRPr>
          </a:p>
          <a:p>
            <a:pPr marL="457200" marR="256223" indent="-457200">
              <a:spcAft>
                <a:spcPts val="600"/>
              </a:spcAft>
              <a:buClr>
                <a:srgbClr val="FF0000"/>
              </a:buClr>
              <a:buFont typeface="Wingdings 3" panose="05040102010807070707" pitchFamily="18" charset="2"/>
              <a:buChar char="}"/>
              <a:tabLst>
                <a:tab pos="267176" algn="l"/>
              </a:tabLst>
            </a:pPr>
            <a:r>
              <a:rPr lang="en-US" sz="2000" dirty="0">
                <a:latin typeface="+mj-lt"/>
                <a:ea typeface="Arial Unicode MS" panose="020B0604020202020204" pitchFamily="34" charset="-128"/>
                <a:cs typeface="Arial Unicode MS" panose="020B0604020202020204" pitchFamily="34" charset="-128"/>
              </a:rPr>
              <a:t>C</a:t>
            </a:r>
            <a:r>
              <a:rPr lang="en-US" sz="2000" spc="-8" dirty="0">
                <a:latin typeface="+mj-lt"/>
                <a:ea typeface="Arial Unicode MS" panose="020B0604020202020204" pitchFamily="34" charset="-128"/>
                <a:cs typeface="Arial Unicode MS" panose="020B0604020202020204" pitchFamily="34" charset="-128"/>
              </a:rPr>
              <a:t>op</a:t>
            </a:r>
            <a:r>
              <a:rPr lang="en-US" sz="2000" spc="-4" dirty="0">
                <a:latin typeface="+mj-lt"/>
                <a:ea typeface="Arial Unicode MS" panose="020B0604020202020204" pitchFamily="34" charset="-128"/>
                <a:cs typeface="Arial Unicode MS" panose="020B0604020202020204" pitchFamily="34" charset="-128"/>
              </a:rPr>
              <a:t>i</a:t>
            </a:r>
            <a:r>
              <a:rPr lang="en-US" sz="2000" spc="-8"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s</a:t>
            </a:r>
            <a:r>
              <a:rPr lang="en-US" sz="2000" spc="-8" dirty="0">
                <a:latin typeface="+mj-lt"/>
                <a:ea typeface="Arial Unicode MS" panose="020B0604020202020204" pitchFamily="34" charset="-128"/>
                <a:cs typeface="Arial Unicode MS" panose="020B0604020202020204" pitchFamily="34" charset="-128"/>
              </a:rPr>
              <a:t> o</a:t>
            </a:r>
            <a:r>
              <a:rPr lang="en-US" sz="2000" dirty="0">
                <a:latin typeface="+mj-lt"/>
                <a:ea typeface="Arial Unicode MS" panose="020B0604020202020204" pitchFamily="34" charset="-128"/>
                <a:cs typeface="Arial Unicode MS" panose="020B0604020202020204" pitchFamily="34" charset="-128"/>
              </a:rPr>
              <a:t>f</a:t>
            </a:r>
            <a:r>
              <a:rPr lang="en-US" sz="2000" spc="-4" dirty="0">
                <a:latin typeface="+mj-lt"/>
                <a:ea typeface="Arial Unicode MS" panose="020B0604020202020204" pitchFamily="34" charset="-128"/>
                <a:cs typeface="Arial Unicode MS" panose="020B0604020202020204" pitchFamily="34" charset="-128"/>
              </a:rPr>
              <a:t> t</a:t>
            </a:r>
            <a:r>
              <a:rPr lang="en-US" sz="2000" spc="-8" dirty="0">
                <a:latin typeface="+mj-lt"/>
                <a:ea typeface="Arial Unicode MS" panose="020B0604020202020204" pitchFamily="34" charset="-128"/>
                <a:cs typeface="Arial Unicode MS" panose="020B0604020202020204" pitchFamily="34" charset="-128"/>
              </a:rPr>
              <a:t>h</a:t>
            </a:r>
            <a:r>
              <a:rPr lang="en-US" sz="2000" dirty="0">
                <a:latin typeface="+mj-lt"/>
                <a:ea typeface="Arial Unicode MS" panose="020B0604020202020204" pitchFamily="34" charset="-128"/>
                <a:cs typeface="Arial Unicode MS" panose="020B0604020202020204" pitchFamily="34" charset="-128"/>
              </a:rPr>
              <a:t>r</a:t>
            </a:r>
            <a:r>
              <a:rPr lang="en-US" sz="2000" spc="-8"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e</a:t>
            </a:r>
            <a:r>
              <a:rPr lang="en-US" sz="2000" spc="-15"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b</a:t>
            </a:r>
            <a:r>
              <a:rPr lang="en-US" sz="2000" spc="-4" dirty="0">
                <a:latin typeface="+mj-lt"/>
                <a:ea typeface="Arial Unicode MS" panose="020B0604020202020204" pitchFamily="34" charset="-128"/>
                <a:cs typeface="Arial Unicode MS" panose="020B0604020202020204" pitchFamily="34" charset="-128"/>
              </a:rPr>
              <a:t>i</a:t>
            </a:r>
            <a:r>
              <a:rPr lang="en-US" sz="2000" spc="-8" dirty="0">
                <a:latin typeface="+mj-lt"/>
                <a:ea typeface="Arial Unicode MS" panose="020B0604020202020204" pitchFamily="34" charset="-128"/>
                <a:cs typeface="Arial Unicode MS" panose="020B0604020202020204" pitchFamily="34" charset="-128"/>
              </a:rPr>
              <a:t>d</a:t>
            </a:r>
            <a:r>
              <a:rPr lang="en-US" sz="2000" dirty="0">
                <a:latin typeface="+mj-lt"/>
                <a:ea typeface="Arial Unicode MS" panose="020B0604020202020204" pitchFamily="34" charset="-128"/>
                <a:cs typeface="Arial Unicode MS" panose="020B0604020202020204" pitchFamily="34" charset="-128"/>
              </a:rPr>
              <a:t>s </a:t>
            </a:r>
            <a:r>
              <a:rPr lang="en-US" sz="2000" spc="-4" dirty="0">
                <a:latin typeface="+mj-lt"/>
                <a:ea typeface="Arial Unicode MS" panose="020B0604020202020204" pitchFamily="34" charset="-128"/>
                <a:cs typeface="Arial Unicode MS" panose="020B0604020202020204" pitchFamily="34" charset="-128"/>
              </a:rPr>
              <a:t>f</a:t>
            </a:r>
            <a:r>
              <a:rPr lang="en-US" sz="2000" dirty="0">
                <a:latin typeface="+mj-lt"/>
                <a:ea typeface="Arial Unicode MS" panose="020B0604020202020204" pitchFamily="34" charset="-128"/>
                <a:cs typeface="Arial Unicode MS" panose="020B0604020202020204" pitchFamily="34" charset="-128"/>
              </a:rPr>
              <a:t>r</a:t>
            </a:r>
            <a:r>
              <a:rPr lang="en-US" sz="2000" spc="-8"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m</a:t>
            </a:r>
            <a:r>
              <a:rPr lang="en-US" sz="2000" spc="-15" dirty="0">
                <a:latin typeface="+mj-lt"/>
                <a:ea typeface="Arial Unicode MS" panose="020B0604020202020204" pitchFamily="34" charset="-128"/>
                <a:cs typeface="Arial Unicode MS" panose="020B0604020202020204" pitchFamily="34" charset="-128"/>
              </a:rPr>
              <a:t> </a:t>
            </a:r>
            <a:r>
              <a:rPr lang="en-US" sz="2000" spc="4" dirty="0">
                <a:latin typeface="+mj-lt"/>
                <a:ea typeface="Arial Unicode MS" panose="020B0604020202020204" pitchFamily="34" charset="-128"/>
                <a:cs typeface="Arial Unicode MS" panose="020B0604020202020204" pitchFamily="34" charset="-128"/>
              </a:rPr>
              <a:t>v</a:t>
            </a:r>
            <a:r>
              <a:rPr lang="en-US" sz="2000" spc="-8" dirty="0">
                <a:latin typeface="+mj-lt"/>
                <a:ea typeface="Arial Unicode MS" panose="020B0604020202020204" pitchFamily="34" charset="-128"/>
                <a:cs typeface="Arial Unicode MS" panose="020B0604020202020204" pitchFamily="34" charset="-128"/>
              </a:rPr>
              <a:t>endo</a:t>
            </a:r>
            <a:r>
              <a:rPr lang="en-US" sz="2000" dirty="0">
                <a:latin typeface="+mj-lt"/>
                <a:ea typeface="Arial Unicode MS" panose="020B0604020202020204" pitchFamily="34" charset="-128"/>
                <a:cs typeface="Arial Unicode MS" panose="020B0604020202020204" pitchFamily="34" charset="-128"/>
              </a:rPr>
              <a:t>rs</a:t>
            </a:r>
            <a:r>
              <a:rPr lang="en-US" sz="2000" spc="-15" dirty="0">
                <a:latin typeface="+mj-lt"/>
                <a:ea typeface="Arial Unicode MS" panose="020B0604020202020204" pitchFamily="34" charset="-128"/>
                <a:cs typeface="Arial Unicode MS" panose="020B0604020202020204" pitchFamily="34" charset="-128"/>
              </a:rPr>
              <a:t> </a:t>
            </a:r>
            <a:r>
              <a:rPr lang="en-US" sz="2000" spc="-4" dirty="0">
                <a:latin typeface="+mj-lt"/>
                <a:ea typeface="Arial Unicode MS" panose="020B0604020202020204" pitchFamily="34" charset="-128"/>
                <a:cs typeface="Arial Unicode MS" panose="020B0604020202020204" pitchFamily="34" charset="-128"/>
              </a:rPr>
              <a:t>i</a:t>
            </a:r>
            <a:r>
              <a:rPr lang="en-US" sz="2000" dirty="0">
                <a:latin typeface="+mj-lt"/>
                <a:ea typeface="Arial Unicode MS" panose="020B0604020202020204" pitchFamily="34" charset="-128"/>
                <a:cs typeface="Arial Unicode MS" panose="020B0604020202020204" pitchFamily="34" charset="-128"/>
              </a:rPr>
              <a:t>f</a:t>
            </a:r>
            <a:r>
              <a:rPr lang="en-US" sz="2000" spc="-4"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any p</a:t>
            </a:r>
            <a:r>
              <a:rPr lang="en-US" sz="2000" spc="-4" dirty="0">
                <a:latin typeface="+mj-lt"/>
                <a:ea typeface="Arial Unicode MS" panose="020B0604020202020204" pitchFamily="34" charset="-128"/>
                <a:cs typeface="Arial Unicode MS" panose="020B0604020202020204" pitchFamily="34" charset="-128"/>
              </a:rPr>
              <a:t>i</a:t>
            </a:r>
            <a:r>
              <a:rPr lang="en-US" sz="2000" spc="-8" dirty="0">
                <a:latin typeface="+mj-lt"/>
                <a:ea typeface="Arial Unicode MS" panose="020B0604020202020204" pitchFamily="34" charset="-128"/>
                <a:cs typeface="Arial Unicode MS" panose="020B0604020202020204" pitchFamily="34" charset="-128"/>
              </a:rPr>
              <a:t>e</a:t>
            </a:r>
            <a:r>
              <a:rPr lang="en-US" sz="2000" spc="4" dirty="0">
                <a:latin typeface="+mj-lt"/>
                <a:ea typeface="Arial Unicode MS" panose="020B0604020202020204" pitchFamily="34" charset="-128"/>
                <a:cs typeface="Arial Unicode MS" panose="020B0604020202020204" pitchFamily="34" charset="-128"/>
              </a:rPr>
              <a:t>c</a:t>
            </a:r>
            <a:r>
              <a:rPr lang="en-US" sz="2000" dirty="0">
                <a:latin typeface="+mj-lt"/>
                <a:ea typeface="Arial Unicode MS" panose="020B0604020202020204" pitchFamily="34" charset="-128"/>
                <a:cs typeface="Arial Unicode MS" panose="020B0604020202020204" pitchFamily="34" charset="-128"/>
              </a:rPr>
              <a:t>e</a:t>
            </a:r>
            <a:r>
              <a:rPr lang="en-US" sz="2000" spc="-15"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f</a:t>
            </a:r>
            <a:r>
              <a:rPr lang="en-US" sz="2000" spc="-4"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equ</a:t>
            </a:r>
            <a:r>
              <a:rPr lang="en-US" sz="2000" spc="-4" dirty="0">
                <a:latin typeface="+mj-lt"/>
                <a:ea typeface="Arial Unicode MS" panose="020B0604020202020204" pitchFamily="34" charset="-128"/>
                <a:cs typeface="Arial Unicode MS" panose="020B0604020202020204" pitchFamily="34" charset="-128"/>
              </a:rPr>
              <a:t>i</a:t>
            </a:r>
            <a:r>
              <a:rPr lang="en-US" sz="2000" spc="-8" dirty="0">
                <a:latin typeface="+mj-lt"/>
                <a:ea typeface="Arial Unicode MS" panose="020B0604020202020204" pitchFamily="34" charset="-128"/>
                <a:cs typeface="Arial Unicode MS" panose="020B0604020202020204" pitchFamily="34" charset="-128"/>
              </a:rPr>
              <a:t>pmen</a:t>
            </a:r>
            <a:r>
              <a:rPr lang="en-US" sz="2000" dirty="0">
                <a:latin typeface="+mj-lt"/>
                <a:ea typeface="Arial Unicode MS" panose="020B0604020202020204" pitchFamily="34" charset="-128"/>
                <a:cs typeface="Arial Unicode MS" panose="020B0604020202020204" pitchFamily="34" charset="-128"/>
              </a:rPr>
              <a:t>t</a:t>
            </a:r>
            <a:r>
              <a:rPr lang="en-US" sz="2000" spc="-4" dirty="0">
                <a:latin typeface="+mj-lt"/>
                <a:ea typeface="Arial Unicode MS" panose="020B0604020202020204" pitchFamily="34" charset="-128"/>
                <a:cs typeface="Arial Unicode MS" panose="020B0604020202020204" pitchFamily="34" charset="-128"/>
              </a:rPr>
              <a:t> i</a:t>
            </a:r>
            <a:r>
              <a:rPr lang="en-US" sz="2000" dirty="0">
                <a:latin typeface="+mj-lt"/>
                <a:ea typeface="Arial Unicode MS" panose="020B0604020202020204" pitchFamily="34" charset="-128"/>
                <a:cs typeface="Arial Unicode MS" panose="020B0604020202020204" pitchFamily="34" charset="-128"/>
              </a:rPr>
              <a:t>s </a:t>
            </a:r>
            <a:r>
              <a:rPr lang="en-US" sz="2000" spc="-8" dirty="0">
                <a:latin typeface="+mj-lt"/>
                <a:ea typeface="Arial Unicode MS" panose="020B0604020202020204" pitchFamily="34" charset="-128"/>
                <a:cs typeface="Arial Unicode MS" panose="020B0604020202020204" pitchFamily="34" charset="-128"/>
              </a:rPr>
              <a:t>$10,000</a:t>
            </a:r>
            <a:r>
              <a:rPr lang="en-US" sz="2000" spc="-15"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r</a:t>
            </a:r>
            <a:r>
              <a:rPr lang="en-US" sz="2000" spc="-4"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mo</a:t>
            </a:r>
            <a:r>
              <a:rPr lang="en-US" sz="2000" dirty="0">
                <a:latin typeface="+mj-lt"/>
                <a:ea typeface="Arial Unicode MS" panose="020B0604020202020204" pitchFamily="34" charset="-128"/>
                <a:cs typeface="Arial Unicode MS" panose="020B0604020202020204" pitchFamily="34" charset="-128"/>
              </a:rPr>
              <a:t>re.</a:t>
            </a:r>
          </a:p>
          <a:p>
            <a:pPr marL="457200" indent="-457200" rtl="0">
              <a:spcAft>
                <a:spcPts val="600"/>
              </a:spcAft>
            </a:pPr>
            <a:r>
              <a:rPr lang="en-US" sz="2000" dirty="0">
                <a:effectLst/>
              </a:rPr>
              <a:t>If a particular supplier is the sole provider of goods and services, a completed Sole Source Provider form with justification must be submitted for prior approval.</a:t>
            </a:r>
          </a:p>
          <a:p>
            <a:pPr marL="457200" marR="441008" indent="-457200">
              <a:spcAft>
                <a:spcPts val="600"/>
              </a:spcAft>
              <a:buClr>
                <a:srgbClr val="FF0000"/>
              </a:buClr>
              <a:buFont typeface="Wingdings 3" panose="05040102010807070707" pitchFamily="18" charset="2"/>
              <a:buChar char="}"/>
              <a:tabLst>
                <a:tab pos="267176" algn="l"/>
              </a:tabLst>
            </a:pPr>
            <a:r>
              <a:rPr lang="en-US" sz="2000" spc="-4" dirty="0">
                <a:latin typeface="+mj-lt"/>
                <a:ea typeface="Arial Unicode MS" panose="020B0604020202020204" pitchFamily="34" charset="-128"/>
                <a:cs typeface="Arial Unicode MS" panose="020B0604020202020204" pitchFamily="34" charset="-128"/>
              </a:rPr>
              <a:t>E</a:t>
            </a:r>
            <a:r>
              <a:rPr lang="en-US" sz="2000" spc="-8" dirty="0">
                <a:latin typeface="+mj-lt"/>
                <a:ea typeface="Arial Unicode MS" panose="020B0604020202020204" pitchFamily="34" charset="-128"/>
                <a:cs typeface="Arial Unicode MS" panose="020B0604020202020204" pitchFamily="34" charset="-128"/>
              </a:rPr>
              <a:t>qu</a:t>
            </a:r>
            <a:r>
              <a:rPr lang="en-US" sz="2000" spc="-4" dirty="0">
                <a:latin typeface="+mj-lt"/>
                <a:ea typeface="Arial Unicode MS" panose="020B0604020202020204" pitchFamily="34" charset="-128"/>
                <a:cs typeface="Arial Unicode MS" panose="020B0604020202020204" pitchFamily="34" charset="-128"/>
              </a:rPr>
              <a:t>i</a:t>
            </a:r>
            <a:r>
              <a:rPr lang="en-US" sz="2000" spc="-8" dirty="0">
                <a:latin typeface="+mj-lt"/>
                <a:ea typeface="Arial Unicode MS" panose="020B0604020202020204" pitchFamily="34" charset="-128"/>
                <a:cs typeface="Arial Unicode MS" panose="020B0604020202020204" pitchFamily="34" charset="-128"/>
              </a:rPr>
              <a:t>pmen</a:t>
            </a:r>
            <a:r>
              <a:rPr lang="en-US" sz="2000" dirty="0">
                <a:latin typeface="+mj-lt"/>
                <a:ea typeface="Arial Unicode MS" panose="020B0604020202020204" pitchFamily="34" charset="-128"/>
                <a:cs typeface="Arial Unicode MS" panose="020B0604020202020204" pitchFamily="34" charset="-128"/>
              </a:rPr>
              <a:t>t</a:t>
            </a:r>
            <a:r>
              <a:rPr lang="en-US" sz="2000" spc="-4"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pu</a:t>
            </a:r>
            <a:r>
              <a:rPr lang="en-US" sz="2000" dirty="0">
                <a:latin typeface="+mj-lt"/>
                <a:ea typeface="Arial Unicode MS" panose="020B0604020202020204" pitchFamily="34" charset="-128"/>
                <a:cs typeface="Arial Unicode MS" panose="020B0604020202020204" pitchFamily="34" charset="-128"/>
              </a:rPr>
              <a:t>r</a:t>
            </a:r>
            <a:r>
              <a:rPr lang="en-US" sz="2000" spc="4" dirty="0">
                <a:latin typeface="+mj-lt"/>
                <a:ea typeface="Arial Unicode MS" panose="020B0604020202020204" pitchFamily="34" charset="-128"/>
                <a:cs typeface="Arial Unicode MS" panose="020B0604020202020204" pitchFamily="34" charset="-128"/>
              </a:rPr>
              <a:t>c</a:t>
            </a:r>
            <a:r>
              <a:rPr lang="en-US" sz="2000" spc="-8" dirty="0">
                <a:latin typeface="+mj-lt"/>
                <a:ea typeface="Arial Unicode MS" panose="020B0604020202020204" pitchFamily="34" charset="-128"/>
                <a:cs typeface="Arial Unicode MS" panose="020B0604020202020204" pitchFamily="34" charset="-128"/>
              </a:rPr>
              <a:t>ha</a:t>
            </a:r>
            <a:r>
              <a:rPr lang="en-US" sz="2000" spc="4" dirty="0">
                <a:latin typeface="+mj-lt"/>
                <a:ea typeface="Arial Unicode MS" panose="020B0604020202020204" pitchFamily="34" charset="-128"/>
                <a:cs typeface="Arial Unicode MS" panose="020B0604020202020204" pitchFamily="34" charset="-128"/>
              </a:rPr>
              <a:t>s</a:t>
            </a:r>
            <a:r>
              <a:rPr lang="en-US" sz="2000" spc="-8"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d</a:t>
            </a:r>
            <a:r>
              <a:rPr lang="en-US" sz="2000" spc="-26"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w</a:t>
            </a:r>
            <a:r>
              <a:rPr lang="en-US" sz="2000" spc="-4" dirty="0">
                <a:latin typeface="+mj-lt"/>
                <a:ea typeface="Arial Unicode MS" panose="020B0604020202020204" pitchFamily="34" charset="-128"/>
                <a:cs typeface="Arial Unicode MS" panose="020B0604020202020204" pitchFamily="34" charset="-128"/>
              </a:rPr>
              <a:t>it</a:t>
            </a:r>
            <a:r>
              <a:rPr lang="en-US" sz="2000" dirty="0">
                <a:latin typeface="+mj-lt"/>
                <a:ea typeface="Arial Unicode MS" panose="020B0604020202020204" pitchFamily="34" charset="-128"/>
                <a:cs typeface="Arial Unicode MS" panose="020B0604020202020204" pitchFamily="34" charset="-128"/>
              </a:rPr>
              <a:t>h</a:t>
            </a:r>
            <a:r>
              <a:rPr lang="en-US" sz="2000" spc="-15"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g</a:t>
            </a:r>
            <a:r>
              <a:rPr lang="en-US" sz="2000" dirty="0">
                <a:latin typeface="+mj-lt"/>
                <a:ea typeface="Arial Unicode MS" panose="020B0604020202020204" pitchFamily="34" charset="-128"/>
                <a:cs typeface="Arial Unicode MS" panose="020B0604020202020204" pitchFamily="34" charset="-128"/>
              </a:rPr>
              <a:t>r</a:t>
            </a:r>
            <a:r>
              <a:rPr lang="en-US" sz="2000" spc="-8" dirty="0">
                <a:latin typeface="+mj-lt"/>
                <a:ea typeface="Arial Unicode MS" panose="020B0604020202020204" pitchFamily="34" charset="-128"/>
                <a:cs typeface="Arial Unicode MS" panose="020B0604020202020204" pitchFamily="34" charset="-128"/>
              </a:rPr>
              <a:t>an</a:t>
            </a:r>
            <a:r>
              <a:rPr lang="en-US" sz="2000" dirty="0">
                <a:latin typeface="+mj-lt"/>
                <a:ea typeface="Arial Unicode MS" panose="020B0604020202020204" pitchFamily="34" charset="-128"/>
                <a:cs typeface="Arial Unicode MS" panose="020B0604020202020204" pitchFamily="34" charset="-128"/>
              </a:rPr>
              <a:t>t</a:t>
            </a:r>
            <a:r>
              <a:rPr lang="en-US" sz="2000" spc="8" dirty="0">
                <a:latin typeface="+mj-lt"/>
                <a:ea typeface="Arial Unicode MS" panose="020B0604020202020204" pitchFamily="34" charset="-128"/>
                <a:cs typeface="Arial Unicode MS" panose="020B0604020202020204" pitchFamily="34" charset="-128"/>
              </a:rPr>
              <a:t> </a:t>
            </a:r>
            <a:r>
              <a:rPr lang="en-US" sz="2000" spc="-4" dirty="0">
                <a:latin typeface="+mj-lt"/>
                <a:ea typeface="Arial Unicode MS" panose="020B0604020202020204" pitchFamily="34" charset="-128"/>
                <a:cs typeface="Arial Unicode MS" panose="020B0604020202020204" pitchFamily="34" charset="-128"/>
              </a:rPr>
              <a:t>f</a:t>
            </a:r>
            <a:r>
              <a:rPr lang="en-US" sz="2000" spc="-8" dirty="0">
                <a:latin typeface="+mj-lt"/>
                <a:ea typeface="Arial Unicode MS" panose="020B0604020202020204" pitchFamily="34" charset="-128"/>
                <a:cs typeface="Arial Unicode MS" panose="020B0604020202020204" pitchFamily="34" charset="-128"/>
              </a:rPr>
              <a:t>unds an</a:t>
            </a:r>
            <a:r>
              <a:rPr lang="en-US" sz="2000" dirty="0">
                <a:latin typeface="+mj-lt"/>
                <a:ea typeface="Arial Unicode MS" panose="020B0604020202020204" pitchFamily="34" charset="-128"/>
                <a:cs typeface="Arial Unicode MS" panose="020B0604020202020204" pitchFamily="34" charset="-128"/>
              </a:rPr>
              <a:t>d</a:t>
            </a:r>
            <a:r>
              <a:rPr lang="en-US" sz="2000" spc="-8"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a</a:t>
            </a:r>
            <a:r>
              <a:rPr lang="en-US" sz="2000" spc="-8" dirty="0">
                <a:latin typeface="+mj-lt"/>
                <a:ea typeface="Arial Unicode MS" panose="020B0604020202020204" pitchFamily="34" charset="-128"/>
                <a:cs typeface="Arial Unicode MS" panose="020B0604020202020204" pitchFamily="34" charset="-128"/>
              </a:rPr>
              <a:t> </a:t>
            </a:r>
            <a:r>
              <a:rPr lang="en-US" sz="2000" spc="4" dirty="0">
                <a:latin typeface="+mj-lt"/>
                <a:ea typeface="Arial Unicode MS" panose="020B0604020202020204" pitchFamily="34" charset="-128"/>
                <a:cs typeface="Arial Unicode MS" panose="020B0604020202020204" pitchFamily="34" charset="-128"/>
              </a:rPr>
              <a:t>v</a:t>
            </a:r>
            <a:r>
              <a:rPr lang="en-US" sz="2000" spc="-8" dirty="0">
                <a:latin typeface="+mj-lt"/>
                <a:ea typeface="Arial Unicode MS" panose="020B0604020202020204" pitchFamily="34" charset="-128"/>
                <a:cs typeface="Arial Unicode MS" panose="020B0604020202020204" pitchFamily="34" charset="-128"/>
              </a:rPr>
              <a:t>a</a:t>
            </a:r>
            <a:r>
              <a:rPr lang="en-US" sz="2000" spc="-4" dirty="0">
                <a:latin typeface="+mj-lt"/>
                <a:ea typeface="Arial Unicode MS" panose="020B0604020202020204" pitchFamily="34" charset="-128"/>
                <a:cs typeface="Arial Unicode MS" panose="020B0604020202020204" pitchFamily="34" charset="-128"/>
              </a:rPr>
              <a:t>l</a:t>
            </a:r>
            <a:r>
              <a:rPr lang="en-US" sz="2000" spc="-8" dirty="0">
                <a:latin typeface="+mj-lt"/>
                <a:ea typeface="Arial Unicode MS" panose="020B0604020202020204" pitchFamily="34" charset="-128"/>
                <a:cs typeface="Arial Unicode MS" panose="020B0604020202020204" pitchFamily="34" charset="-128"/>
              </a:rPr>
              <a:t>u</a:t>
            </a:r>
            <a:r>
              <a:rPr lang="en-US" sz="2000" dirty="0">
                <a:latin typeface="+mj-lt"/>
                <a:ea typeface="Arial Unicode MS" panose="020B0604020202020204" pitchFamily="34" charset="-128"/>
                <a:cs typeface="Arial Unicode MS" panose="020B0604020202020204" pitchFamily="34" charset="-128"/>
              </a:rPr>
              <a:t>e</a:t>
            </a:r>
            <a:r>
              <a:rPr lang="en-US" sz="2000" spc="-15"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f</a:t>
            </a:r>
            <a:r>
              <a:rPr lang="en-US" sz="2000" spc="-4"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$5,0</a:t>
            </a:r>
            <a:r>
              <a:rPr lang="en-US" sz="2000" dirty="0">
                <a:latin typeface="+mj-lt"/>
                <a:ea typeface="Arial Unicode MS" panose="020B0604020202020204" pitchFamily="34" charset="-128"/>
                <a:cs typeface="Arial Unicode MS" panose="020B0604020202020204" pitchFamily="34" charset="-128"/>
              </a:rPr>
              <a:t>00</a:t>
            </a:r>
            <a:r>
              <a:rPr lang="en-US" sz="2000" spc="-15"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r</a:t>
            </a:r>
            <a:r>
              <a:rPr lang="en-US" sz="2000" spc="-4"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mo</a:t>
            </a:r>
            <a:r>
              <a:rPr lang="en-US" sz="2000" dirty="0">
                <a:latin typeface="+mj-lt"/>
                <a:ea typeface="Arial Unicode MS" panose="020B0604020202020204" pitchFamily="34" charset="-128"/>
                <a:cs typeface="Arial Unicode MS" panose="020B0604020202020204" pitchFamily="34" charset="-128"/>
              </a:rPr>
              <a:t>re</a:t>
            </a:r>
            <a:r>
              <a:rPr lang="en-US" sz="2000" spc="-4"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r</a:t>
            </a:r>
            <a:r>
              <a:rPr lang="en-US" sz="2000" spc="-8" dirty="0">
                <a:latin typeface="+mj-lt"/>
                <a:ea typeface="Arial Unicode MS" panose="020B0604020202020204" pitchFamily="34" charset="-128"/>
                <a:cs typeface="Arial Unicode MS" panose="020B0604020202020204" pitchFamily="34" charset="-128"/>
              </a:rPr>
              <a:t>equ</a:t>
            </a:r>
            <a:r>
              <a:rPr lang="en-US" sz="2000" spc="-4" dirty="0">
                <a:latin typeface="+mj-lt"/>
                <a:ea typeface="Arial Unicode MS" panose="020B0604020202020204" pitchFamily="34" charset="-128"/>
                <a:cs typeface="Arial Unicode MS" panose="020B0604020202020204" pitchFamily="34" charset="-128"/>
              </a:rPr>
              <a:t>i</a:t>
            </a:r>
            <a:r>
              <a:rPr lang="en-US" sz="2000" dirty="0">
                <a:latin typeface="+mj-lt"/>
                <a:ea typeface="Arial Unicode MS" panose="020B0604020202020204" pitchFamily="34" charset="-128"/>
                <a:cs typeface="Arial Unicode MS" panose="020B0604020202020204" pitchFamily="34" charset="-128"/>
              </a:rPr>
              <a:t>re </a:t>
            </a:r>
            <a:r>
              <a:rPr lang="en-US" sz="2000" spc="-8" dirty="0">
                <a:latin typeface="+mj-lt"/>
                <a:ea typeface="Arial Unicode MS" panose="020B0604020202020204" pitchFamily="34" charset="-128"/>
                <a:cs typeface="Arial Unicode MS" panose="020B0604020202020204" pitchFamily="34" charset="-128"/>
              </a:rPr>
              <a:t>p</a:t>
            </a:r>
            <a:r>
              <a:rPr lang="en-US" sz="2000" dirty="0">
                <a:latin typeface="+mj-lt"/>
                <a:ea typeface="Arial Unicode MS" panose="020B0604020202020204" pitchFamily="34" charset="-128"/>
                <a:cs typeface="Arial Unicode MS" panose="020B0604020202020204" pitchFamily="34" charset="-128"/>
              </a:rPr>
              <a:t>r</a:t>
            </a:r>
            <a:r>
              <a:rPr lang="en-US" sz="2000" spc="-8" dirty="0">
                <a:latin typeface="+mj-lt"/>
                <a:ea typeface="Arial Unicode MS" panose="020B0604020202020204" pitchFamily="34" charset="-128"/>
                <a:cs typeface="Arial Unicode MS" panose="020B0604020202020204" pitchFamily="34" charset="-128"/>
              </a:rPr>
              <a:t>ope</a:t>
            </a:r>
            <a:r>
              <a:rPr lang="en-US" sz="2000" dirty="0">
                <a:latin typeface="+mj-lt"/>
                <a:ea typeface="Arial Unicode MS" panose="020B0604020202020204" pitchFamily="34" charset="-128"/>
                <a:cs typeface="Arial Unicode MS" panose="020B0604020202020204" pitchFamily="34" charset="-128"/>
              </a:rPr>
              <a:t>r</a:t>
            </a:r>
            <a:r>
              <a:rPr lang="en-US" sz="2000" spc="-4" dirty="0">
                <a:latin typeface="+mj-lt"/>
                <a:ea typeface="Arial Unicode MS" panose="020B0604020202020204" pitchFamily="34" charset="-128"/>
                <a:cs typeface="Arial Unicode MS" panose="020B0604020202020204" pitchFamily="34" charset="-128"/>
              </a:rPr>
              <a:t>t</a:t>
            </a:r>
            <a:r>
              <a:rPr lang="en-US" sz="2000" dirty="0">
                <a:latin typeface="+mj-lt"/>
                <a:ea typeface="Arial Unicode MS" panose="020B0604020202020204" pitchFamily="34" charset="-128"/>
                <a:cs typeface="Arial Unicode MS" panose="020B0604020202020204" pitchFamily="34" charset="-128"/>
              </a:rPr>
              <a:t>y</a:t>
            </a:r>
            <a:r>
              <a:rPr lang="en-US" sz="2000" spc="-11" dirty="0">
                <a:latin typeface="+mj-lt"/>
                <a:ea typeface="Arial Unicode MS" panose="020B0604020202020204" pitchFamily="34" charset="-128"/>
                <a:cs typeface="Arial Unicode MS" panose="020B0604020202020204" pitchFamily="34" charset="-128"/>
              </a:rPr>
              <a:t> </a:t>
            </a:r>
            <a:r>
              <a:rPr lang="en-US" sz="2000" spc="-4" dirty="0">
                <a:latin typeface="+mj-lt"/>
                <a:ea typeface="Arial Unicode MS" panose="020B0604020202020204" pitchFamily="34" charset="-128"/>
                <a:cs typeface="Arial Unicode MS" panose="020B0604020202020204" pitchFamily="34" charset="-128"/>
              </a:rPr>
              <a:t>t</a:t>
            </a:r>
            <a:r>
              <a:rPr lang="en-US" sz="2000" spc="-8" dirty="0">
                <a:latin typeface="+mj-lt"/>
                <a:ea typeface="Arial Unicode MS" panose="020B0604020202020204" pitchFamily="34" charset="-128"/>
                <a:cs typeface="Arial Unicode MS" panose="020B0604020202020204" pitchFamily="34" charset="-128"/>
              </a:rPr>
              <a:t>ags</a:t>
            </a:r>
            <a:endParaRPr lang="en-US" sz="2000" dirty="0">
              <a:latin typeface="+mj-lt"/>
              <a:ea typeface="Arial Unicode MS" panose="020B0604020202020204" pitchFamily="34" charset="-128"/>
              <a:cs typeface="Arial Unicode MS" panose="020B0604020202020204" pitchFamily="34" charset="-128"/>
            </a:endParaRPr>
          </a:p>
          <a:p>
            <a:pPr marL="457200" marR="3810" indent="-457200">
              <a:spcAft>
                <a:spcPts val="600"/>
              </a:spcAft>
              <a:buClr>
                <a:srgbClr val="FF0000"/>
              </a:buClr>
              <a:buFont typeface="Wingdings 3" panose="05040102010807070707" pitchFamily="18" charset="2"/>
              <a:buChar char="}"/>
              <a:tabLst>
                <a:tab pos="267176" algn="l"/>
              </a:tabLst>
            </a:pPr>
            <a:r>
              <a:rPr lang="en-US" sz="2000" spc="-4" dirty="0">
                <a:latin typeface="+mj-lt"/>
                <a:ea typeface="Arial Unicode MS" panose="020B0604020202020204" pitchFamily="34" charset="-128"/>
                <a:cs typeface="Arial Unicode MS" panose="020B0604020202020204" pitchFamily="34" charset="-128"/>
              </a:rPr>
              <a:t>Sub-recipient must </a:t>
            </a:r>
            <a:r>
              <a:rPr lang="en-US" sz="2000" spc="-8" dirty="0">
                <a:latin typeface="+mj-lt"/>
                <a:ea typeface="Arial Unicode MS" panose="020B0604020202020204" pitchFamily="34" charset="-128"/>
                <a:cs typeface="Arial Unicode MS" panose="020B0604020202020204" pitchFamily="34" charset="-128"/>
              </a:rPr>
              <a:t>ma</a:t>
            </a:r>
            <a:r>
              <a:rPr lang="en-US" sz="2000" spc="-4" dirty="0">
                <a:latin typeface="+mj-lt"/>
                <a:ea typeface="Arial Unicode MS" panose="020B0604020202020204" pitchFamily="34" charset="-128"/>
                <a:cs typeface="Arial Unicode MS" panose="020B0604020202020204" pitchFamily="34" charset="-128"/>
              </a:rPr>
              <a:t>i</a:t>
            </a:r>
            <a:r>
              <a:rPr lang="en-US" sz="2000" spc="-8" dirty="0">
                <a:latin typeface="+mj-lt"/>
                <a:ea typeface="Arial Unicode MS" panose="020B0604020202020204" pitchFamily="34" charset="-128"/>
                <a:cs typeface="Arial Unicode MS" panose="020B0604020202020204" pitchFamily="34" charset="-128"/>
              </a:rPr>
              <a:t>n</a:t>
            </a:r>
            <a:r>
              <a:rPr lang="en-US" sz="2000" spc="-4" dirty="0">
                <a:latin typeface="+mj-lt"/>
                <a:ea typeface="Arial Unicode MS" panose="020B0604020202020204" pitchFamily="34" charset="-128"/>
                <a:cs typeface="Arial Unicode MS" panose="020B0604020202020204" pitchFamily="34" charset="-128"/>
              </a:rPr>
              <a:t>t</a:t>
            </a:r>
            <a:r>
              <a:rPr lang="en-US" sz="2000" spc="-8" dirty="0">
                <a:latin typeface="+mj-lt"/>
                <a:ea typeface="Arial Unicode MS" panose="020B0604020202020204" pitchFamily="34" charset="-128"/>
                <a:cs typeface="Arial Unicode MS" panose="020B0604020202020204" pitchFamily="34" charset="-128"/>
              </a:rPr>
              <a:t>a</a:t>
            </a:r>
            <a:r>
              <a:rPr lang="en-US" sz="2000" spc="-4" dirty="0">
                <a:latin typeface="+mj-lt"/>
                <a:ea typeface="Arial Unicode MS" panose="020B0604020202020204" pitchFamily="34" charset="-128"/>
                <a:cs typeface="Arial Unicode MS" panose="020B0604020202020204" pitchFamily="34" charset="-128"/>
              </a:rPr>
              <a:t>i</a:t>
            </a:r>
            <a:r>
              <a:rPr lang="en-US" sz="2000" dirty="0">
                <a:latin typeface="+mj-lt"/>
                <a:ea typeface="Arial Unicode MS" panose="020B0604020202020204" pitchFamily="34" charset="-128"/>
                <a:cs typeface="Arial Unicode MS" panose="020B0604020202020204" pitchFamily="34" charset="-128"/>
              </a:rPr>
              <a:t>n</a:t>
            </a:r>
            <a:r>
              <a:rPr lang="en-US" sz="2000" spc="-8"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a</a:t>
            </a:r>
            <a:r>
              <a:rPr lang="en-US" sz="2000" spc="-8"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a:t>
            </a:r>
            <a:r>
              <a:rPr lang="en-US" sz="2000" spc="-4" dirty="0">
                <a:latin typeface="+mj-lt"/>
                <a:ea typeface="Arial Unicode MS" panose="020B0604020202020204" pitchFamily="34" charset="-128"/>
                <a:cs typeface="Arial Unicode MS" panose="020B0604020202020204" pitchFamily="34" charset="-128"/>
              </a:rPr>
              <a:t>P</a:t>
            </a:r>
            <a:r>
              <a:rPr lang="en-US" sz="2000" dirty="0">
                <a:latin typeface="+mj-lt"/>
                <a:ea typeface="Arial Unicode MS" panose="020B0604020202020204" pitchFamily="34" charset="-128"/>
                <a:cs typeface="Arial Unicode MS" panose="020B0604020202020204" pitchFamily="34" charset="-128"/>
              </a:rPr>
              <a:t>r</a:t>
            </a:r>
            <a:r>
              <a:rPr lang="en-US" sz="2000" spc="-8" dirty="0">
                <a:latin typeface="+mj-lt"/>
                <a:ea typeface="Arial Unicode MS" panose="020B0604020202020204" pitchFamily="34" charset="-128"/>
                <a:cs typeface="Arial Unicode MS" panose="020B0604020202020204" pitchFamily="34" charset="-128"/>
              </a:rPr>
              <a:t>ope</a:t>
            </a:r>
            <a:r>
              <a:rPr lang="en-US" sz="2000" dirty="0">
                <a:latin typeface="+mj-lt"/>
                <a:ea typeface="Arial Unicode MS" panose="020B0604020202020204" pitchFamily="34" charset="-128"/>
                <a:cs typeface="Arial Unicode MS" panose="020B0604020202020204" pitchFamily="34" charset="-128"/>
              </a:rPr>
              <a:t>r</a:t>
            </a:r>
            <a:r>
              <a:rPr lang="en-US" sz="2000" spc="-4" dirty="0">
                <a:latin typeface="+mj-lt"/>
                <a:ea typeface="Arial Unicode MS" panose="020B0604020202020204" pitchFamily="34" charset="-128"/>
                <a:cs typeface="Arial Unicode MS" panose="020B0604020202020204" pitchFamily="34" charset="-128"/>
              </a:rPr>
              <a:t>t</a:t>
            </a:r>
            <a:r>
              <a:rPr lang="en-US" sz="2000" dirty="0">
                <a:latin typeface="+mj-lt"/>
                <a:ea typeface="Arial Unicode MS" panose="020B0604020202020204" pitchFamily="34" charset="-128"/>
                <a:cs typeface="Arial Unicode MS" panose="020B0604020202020204" pitchFamily="34" charset="-128"/>
              </a:rPr>
              <a:t>y Control R</a:t>
            </a:r>
            <a:r>
              <a:rPr lang="en-US" sz="2000" spc="-8" dirty="0">
                <a:latin typeface="+mj-lt"/>
                <a:ea typeface="Arial Unicode MS" panose="020B0604020202020204" pitchFamily="34" charset="-128"/>
                <a:cs typeface="Arial Unicode MS" panose="020B0604020202020204" pitchFamily="34" charset="-128"/>
              </a:rPr>
              <a:t>e</a:t>
            </a:r>
            <a:r>
              <a:rPr lang="en-US" sz="2000" spc="4" dirty="0">
                <a:latin typeface="+mj-lt"/>
                <a:ea typeface="Arial Unicode MS" panose="020B0604020202020204" pitchFamily="34" charset="-128"/>
                <a:cs typeface="Arial Unicode MS" panose="020B0604020202020204" pitchFamily="34" charset="-128"/>
              </a:rPr>
              <a:t>c</a:t>
            </a:r>
            <a:r>
              <a:rPr lang="en-US" sz="2000" spc="-8"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r</a:t>
            </a:r>
            <a:r>
              <a:rPr lang="en-US" sz="2000" spc="-8" dirty="0">
                <a:latin typeface="+mj-lt"/>
                <a:ea typeface="Arial Unicode MS" panose="020B0604020202020204" pitchFamily="34" charset="-128"/>
                <a:cs typeface="Arial Unicode MS" panose="020B0604020202020204" pitchFamily="34" charset="-128"/>
              </a:rPr>
              <a:t>d and Equipment Certification Form</a:t>
            </a:r>
            <a:r>
              <a:rPr lang="en-US" sz="2000" dirty="0">
                <a:latin typeface="+mj-lt"/>
                <a:ea typeface="Arial Unicode MS" panose="020B0604020202020204" pitchFamily="34" charset="-128"/>
                <a:cs typeface="Arial Unicode MS" panose="020B0604020202020204" pitchFamily="34" charset="-128"/>
              </a:rPr>
              <a:t>” </a:t>
            </a:r>
            <a:r>
              <a:rPr lang="en-US" sz="2000" spc="-4" dirty="0">
                <a:latin typeface="+mj-lt"/>
                <a:ea typeface="Arial Unicode MS" panose="020B0604020202020204" pitchFamily="34" charset="-128"/>
                <a:cs typeface="Arial Unicode MS" panose="020B0604020202020204" pitchFamily="34" charset="-128"/>
              </a:rPr>
              <a:t>f</a:t>
            </a:r>
            <a:r>
              <a:rPr lang="en-US" sz="2000" spc="-8"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r</a:t>
            </a:r>
            <a:r>
              <a:rPr lang="en-US" sz="2000" spc="-11" dirty="0">
                <a:latin typeface="+mj-lt"/>
                <a:ea typeface="Arial Unicode MS" panose="020B0604020202020204" pitchFamily="34" charset="-128"/>
                <a:cs typeface="Arial Unicode MS" panose="020B0604020202020204" pitchFamily="34" charset="-128"/>
              </a:rPr>
              <a:t> </a:t>
            </a:r>
            <a:r>
              <a:rPr lang="en-US" sz="2000" b="1" spc="-8" dirty="0">
                <a:latin typeface="+mj-lt"/>
                <a:ea typeface="Arial Unicode MS" panose="020B0604020202020204" pitchFamily="34" charset="-128"/>
                <a:cs typeface="Arial Unicode MS" panose="020B0604020202020204" pitchFamily="34" charset="-128"/>
              </a:rPr>
              <a:t>ALL</a:t>
            </a:r>
            <a:r>
              <a:rPr lang="en-US" sz="2000" spc="-8" dirty="0">
                <a:latin typeface="+mj-lt"/>
                <a:ea typeface="Arial Unicode MS" panose="020B0604020202020204" pitchFamily="34" charset="-128"/>
                <a:cs typeface="Arial Unicode MS" panose="020B0604020202020204" pitchFamily="34" charset="-128"/>
              </a:rPr>
              <a:t> equ</a:t>
            </a:r>
            <a:r>
              <a:rPr lang="en-US" sz="2000" spc="-4" dirty="0">
                <a:latin typeface="+mj-lt"/>
                <a:ea typeface="Arial Unicode MS" panose="020B0604020202020204" pitchFamily="34" charset="-128"/>
                <a:cs typeface="Arial Unicode MS" panose="020B0604020202020204" pitchFamily="34" charset="-128"/>
              </a:rPr>
              <a:t>i</a:t>
            </a:r>
            <a:r>
              <a:rPr lang="en-US" sz="2000" spc="-8" dirty="0">
                <a:latin typeface="+mj-lt"/>
                <a:ea typeface="Arial Unicode MS" panose="020B0604020202020204" pitchFamily="34" charset="-128"/>
                <a:cs typeface="Arial Unicode MS" panose="020B0604020202020204" pitchFamily="34" charset="-128"/>
              </a:rPr>
              <a:t>pmen</a:t>
            </a:r>
            <a:r>
              <a:rPr lang="en-US" sz="2000" dirty="0">
                <a:latin typeface="+mj-lt"/>
                <a:ea typeface="Arial Unicode MS" panose="020B0604020202020204" pitchFamily="34" charset="-128"/>
                <a:cs typeface="Arial Unicode MS" panose="020B0604020202020204" pitchFamily="34" charset="-128"/>
              </a:rPr>
              <a:t>t</a:t>
            </a:r>
            <a:r>
              <a:rPr lang="en-US" sz="2000" spc="-4"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pu</a:t>
            </a:r>
            <a:r>
              <a:rPr lang="en-US" sz="2000" dirty="0">
                <a:latin typeface="+mj-lt"/>
                <a:ea typeface="Arial Unicode MS" panose="020B0604020202020204" pitchFamily="34" charset="-128"/>
                <a:cs typeface="Arial Unicode MS" panose="020B0604020202020204" pitchFamily="34" charset="-128"/>
              </a:rPr>
              <a:t>r</a:t>
            </a:r>
            <a:r>
              <a:rPr lang="en-US" sz="2000" spc="4" dirty="0">
                <a:latin typeface="+mj-lt"/>
                <a:ea typeface="Arial Unicode MS" panose="020B0604020202020204" pitchFamily="34" charset="-128"/>
                <a:cs typeface="Arial Unicode MS" panose="020B0604020202020204" pitchFamily="34" charset="-128"/>
              </a:rPr>
              <a:t>c</a:t>
            </a:r>
            <a:r>
              <a:rPr lang="en-US" sz="2000" spc="-8" dirty="0">
                <a:latin typeface="+mj-lt"/>
                <a:ea typeface="Arial Unicode MS" panose="020B0604020202020204" pitchFamily="34" charset="-128"/>
                <a:cs typeface="Arial Unicode MS" panose="020B0604020202020204" pitchFamily="34" charset="-128"/>
              </a:rPr>
              <a:t>ha</a:t>
            </a:r>
            <a:r>
              <a:rPr lang="en-US" sz="2000" spc="4" dirty="0">
                <a:latin typeface="+mj-lt"/>
                <a:ea typeface="Arial Unicode MS" panose="020B0604020202020204" pitchFamily="34" charset="-128"/>
                <a:cs typeface="Arial Unicode MS" panose="020B0604020202020204" pitchFamily="34" charset="-128"/>
              </a:rPr>
              <a:t>s</a:t>
            </a:r>
            <a:r>
              <a:rPr lang="en-US" sz="2000" spc="-8" dirty="0">
                <a:latin typeface="+mj-lt"/>
                <a:ea typeface="Arial Unicode MS" panose="020B0604020202020204" pitchFamily="34" charset="-128"/>
                <a:cs typeface="Arial Unicode MS" panose="020B0604020202020204" pitchFamily="34" charset="-128"/>
              </a:rPr>
              <a:t>ed </a:t>
            </a:r>
            <a:r>
              <a:rPr lang="en-US" sz="2000" spc="-4" dirty="0">
                <a:latin typeface="+mj-lt"/>
                <a:ea typeface="Arial Unicode MS" panose="020B0604020202020204" pitchFamily="34" charset="-128"/>
                <a:cs typeface="Arial Unicode MS" panose="020B0604020202020204" pitchFamily="34" charset="-128"/>
              </a:rPr>
              <a:t>t</a:t>
            </a:r>
            <a:r>
              <a:rPr lang="en-US" sz="2000" spc="-8" dirty="0">
                <a:latin typeface="+mj-lt"/>
                <a:ea typeface="Arial Unicode MS" panose="020B0604020202020204" pitchFamily="34" charset="-128"/>
                <a:cs typeface="Arial Unicode MS" panose="020B0604020202020204" pitchFamily="34" charset="-128"/>
              </a:rPr>
              <a:t>h</a:t>
            </a:r>
            <a:r>
              <a:rPr lang="en-US" sz="2000" dirty="0">
                <a:latin typeface="+mj-lt"/>
                <a:ea typeface="Arial Unicode MS" panose="020B0604020202020204" pitchFamily="34" charset="-128"/>
                <a:cs typeface="Arial Unicode MS" panose="020B0604020202020204" pitchFamily="34" charset="-128"/>
              </a:rPr>
              <a:t>r</a:t>
            </a:r>
            <a:r>
              <a:rPr lang="en-US" sz="2000" spc="-8" dirty="0">
                <a:latin typeface="+mj-lt"/>
                <a:ea typeface="Arial Unicode MS" panose="020B0604020202020204" pitchFamily="34" charset="-128"/>
                <a:cs typeface="Arial Unicode MS" panose="020B0604020202020204" pitchFamily="34" charset="-128"/>
              </a:rPr>
              <a:t>oug</a:t>
            </a:r>
            <a:r>
              <a:rPr lang="en-US" sz="2000" dirty="0">
                <a:latin typeface="+mj-lt"/>
                <a:ea typeface="Arial Unicode MS" panose="020B0604020202020204" pitchFamily="34" charset="-128"/>
                <a:cs typeface="Arial Unicode MS" panose="020B0604020202020204" pitchFamily="34" charset="-128"/>
              </a:rPr>
              <a:t>h</a:t>
            </a:r>
            <a:r>
              <a:rPr lang="en-US" sz="2000" spc="-15"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g</a:t>
            </a:r>
            <a:r>
              <a:rPr lang="en-US" sz="2000" dirty="0">
                <a:latin typeface="+mj-lt"/>
                <a:ea typeface="Arial Unicode MS" panose="020B0604020202020204" pitchFamily="34" charset="-128"/>
                <a:cs typeface="Arial Unicode MS" panose="020B0604020202020204" pitchFamily="34" charset="-128"/>
              </a:rPr>
              <a:t>r</a:t>
            </a:r>
            <a:r>
              <a:rPr lang="en-US" sz="2000" spc="-8" dirty="0">
                <a:latin typeface="+mj-lt"/>
                <a:ea typeface="Arial Unicode MS" panose="020B0604020202020204" pitchFamily="34" charset="-128"/>
                <a:cs typeface="Arial Unicode MS" panose="020B0604020202020204" pitchFamily="34" charset="-128"/>
              </a:rPr>
              <a:t>an</a:t>
            </a:r>
            <a:r>
              <a:rPr lang="en-US" sz="2000" dirty="0">
                <a:latin typeface="+mj-lt"/>
                <a:ea typeface="Arial Unicode MS" panose="020B0604020202020204" pitchFamily="34" charset="-128"/>
                <a:cs typeface="Arial Unicode MS" panose="020B0604020202020204" pitchFamily="34" charset="-128"/>
              </a:rPr>
              <a:t>t</a:t>
            </a:r>
            <a:r>
              <a:rPr lang="en-US" sz="2000" spc="-15" dirty="0">
                <a:latin typeface="+mj-lt"/>
                <a:ea typeface="Arial Unicode MS" panose="020B0604020202020204" pitchFamily="34" charset="-128"/>
                <a:cs typeface="Arial Unicode MS" panose="020B0604020202020204" pitchFamily="34" charset="-128"/>
              </a:rPr>
              <a:t> </a:t>
            </a:r>
            <a:r>
              <a:rPr lang="en-US" sz="2000" spc="-4" dirty="0">
                <a:latin typeface="+mj-lt"/>
                <a:ea typeface="Arial Unicode MS" panose="020B0604020202020204" pitchFamily="34" charset="-128"/>
                <a:cs typeface="Arial Unicode MS" panose="020B0604020202020204" pitchFamily="34" charset="-128"/>
              </a:rPr>
              <a:t>f</a:t>
            </a:r>
            <a:r>
              <a:rPr lang="en-US" sz="2000" spc="-8" dirty="0">
                <a:latin typeface="+mj-lt"/>
                <a:ea typeface="Arial Unicode MS" panose="020B0604020202020204" pitchFamily="34" charset="-128"/>
                <a:cs typeface="Arial Unicode MS" panose="020B0604020202020204" pitchFamily="34" charset="-128"/>
              </a:rPr>
              <a:t>und</a:t>
            </a:r>
            <a:r>
              <a:rPr lang="en-US" sz="2000" dirty="0">
                <a:latin typeface="+mj-lt"/>
                <a:ea typeface="Arial Unicode MS" panose="020B0604020202020204" pitchFamily="34" charset="-128"/>
                <a:cs typeface="Arial Unicode MS" panose="020B0604020202020204" pitchFamily="34" charset="-128"/>
              </a:rPr>
              <a:t>s</a:t>
            </a:r>
            <a:r>
              <a:rPr lang="en-US" sz="2000" spc="-8"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per GCC Grant Management Guidelines and 2</a:t>
            </a:r>
            <a:r>
              <a:rPr lang="en-US" sz="2000" spc="-8"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C</a:t>
            </a:r>
            <a:r>
              <a:rPr lang="en-US" sz="2000" spc="-4" dirty="0">
                <a:latin typeface="+mj-lt"/>
                <a:ea typeface="Arial Unicode MS" panose="020B0604020202020204" pitchFamily="34" charset="-128"/>
                <a:cs typeface="Arial Unicode MS" panose="020B0604020202020204" pitchFamily="34" charset="-128"/>
              </a:rPr>
              <a:t>F</a:t>
            </a:r>
            <a:r>
              <a:rPr lang="en-US" sz="2000" dirty="0">
                <a:latin typeface="+mj-lt"/>
                <a:ea typeface="Arial Unicode MS" panose="020B0604020202020204" pitchFamily="34" charset="-128"/>
                <a:cs typeface="Arial Unicode MS" panose="020B0604020202020204" pitchFamily="34" charset="-128"/>
              </a:rPr>
              <a:t>R</a:t>
            </a:r>
            <a:r>
              <a:rPr lang="en-US" sz="2000" spc="-11" dirty="0">
                <a:latin typeface="+mj-lt"/>
                <a:ea typeface="Arial Unicode MS" panose="020B0604020202020204" pitchFamily="34" charset="-128"/>
                <a:cs typeface="Arial Unicode MS" panose="020B0604020202020204" pitchFamily="34" charset="-128"/>
              </a:rPr>
              <a:t> </a:t>
            </a:r>
            <a:r>
              <a:rPr lang="en-US" sz="2000" spc="-4" dirty="0">
                <a:latin typeface="+mj-lt"/>
                <a:ea typeface="Arial Unicode MS" panose="020B0604020202020204" pitchFamily="34" charset="-128"/>
                <a:cs typeface="Arial Unicode MS" panose="020B0604020202020204" pitchFamily="34" charset="-128"/>
              </a:rPr>
              <a:t>P</a:t>
            </a:r>
            <a:r>
              <a:rPr lang="en-US" sz="2000" spc="-8" dirty="0">
                <a:latin typeface="+mj-lt"/>
                <a:ea typeface="Arial Unicode MS" panose="020B0604020202020204" pitchFamily="34" charset="-128"/>
                <a:cs typeface="Arial Unicode MS" panose="020B0604020202020204" pitchFamily="34" charset="-128"/>
              </a:rPr>
              <a:t>a</a:t>
            </a:r>
            <a:r>
              <a:rPr lang="en-US" sz="2000" dirty="0">
                <a:latin typeface="+mj-lt"/>
                <a:ea typeface="Arial Unicode MS" panose="020B0604020202020204" pitchFamily="34" charset="-128"/>
                <a:cs typeface="Arial Unicode MS" panose="020B0604020202020204" pitchFamily="34" charset="-128"/>
              </a:rPr>
              <a:t>rt</a:t>
            </a:r>
            <a:r>
              <a:rPr lang="en-US" sz="2000" spc="-15" dirty="0">
                <a:latin typeface="+mj-lt"/>
                <a:ea typeface="Arial Unicode MS" panose="020B0604020202020204" pitchFamily="34" charset="-128"/>
                <a:cs typeface="Arial Unicode MS" panose="020B0604020202020204" pitchFamily="34" charset="-128"/>
              </a:rPr>
              <a:t> </a:t>
            </a:r>
            <a:r>
              <a:rPr lang="en-US" sz="2000" spc="-8" dirty="0">
                <a:latin typeface="+mj-lt"/>
                <a:ea typeface="Arial Unicode MS" panose="020B0604020202020204" pitchFamily="34" charset="-128"/>
                <a:cs typeface="Arial Unicode MS" panose="020B0604020202020204" pitchFamily="34" charset="-128"/>
              </a:rPr>
              <a:t>200</a:t>
            </a:r>
            <a:r>
              <a:rPr lang="en-US" sz="2000" spc="-4" dirty="0">
                <a:latin typeface="+mj-lt"/>
                <a:ea typeface="Arial Unicode MS" panose="020B0604020202020204" pitchFamily="34" charset="-128"/>
                <a:cs typeface="Arial Unicode MS" panose="020B0604020202020204" pitchFamily="34" charset="-128"/>
              </a:rPr>
              <a:t>.</a:t>
            </a:r>
            <a:r>
              <a:rPr lang="en-US" sz="2000" spc="-8" dirty="0">
                <a:latin typeface="+mj-lt"/>
                <a:ea typeface="Arial Unicode MS" panose="020B0604020202020204" pitchFamily="34" charset="-128"/>
                <a:cs typeface="Arial Unicode MS" panose="020B0604020202020204" pitchFamily="34" charset="-128"/>
              </a:rPr>
              <a:t>313 (d).</a:t>
            </a:r>
          </a:p>
          <a:p>
            <a:pPr marL="457200" marR="3810" indent="-457200">
              <a:spcAft>
                <a:spcPts val="600"/>
              </a:spcAft>
              <a:buClr>
                <a:srgbClr val="FF0000"/>
              </a:buClr>
              <a:buFont typeface="Wingdings 3" panose="05040102010807070707" pitchFamily="18" charset="2"/>
              <a:buChar char="}"/>
              <a:tabLst>
                <a:tab pos="267176" algn="l"/>
              </a:tabLst>
            </a:pPr>
            <a:r>
              <a:rPr lang="en-US" sz="2000" spc="-8" dirty="0">
                <a:latin typeface="+mj-lt"/>
                <a:ea typeface="Arial Unicode MS" panose="020B0604020202020204" pitchFamily="34" charset="-128"/>
              </a:rPr>
              <a:t>K</a:t>
            </a:r>
            <a:r>
              <a:rPr lang="en-US" sz="2000" dirty="0">
                <a:latin typeface="+mj-lt"/>
              </a:rPr>
              <a:t>eep these documentation updated for site reviews and auditors</a:t>
            </a:r>
          </a:p>
        </p:txBody>
      </p:sp>
      <p:sp>
        <p:nvSpPr>
          <p:cNvPr id="3" name="Title 2">
            <a:extLst>
              <a:ext uri="{FF2B5EF4-FFF2-40B4-BE49-F238E27FC236}">
                <a16:creationId xmlns:a16="http://schemas.microsoft.com/office/drawing/2014/main" id="{2712D50D-4BFC-4605-B926-42607C5F49F9}"/>
              </a:ext>
            </a:extLst>
          </p:cNvPr>
          <p:cNvSpPr>
            <a:spLocks noGrp="1"/>
          </p:cNvSpPr>
          <p:nvPr>
            <p:ph type="title"/>
          </p:nvPr>
        </p:nvSpPr>
        <p:spPr>
          <a:xfrm>
            <a:off x="457200" y="247282"/>
            <a:ext cx="8229600" cy="1325880"/>
          </a:xfrm>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E486D3B1-BF9A-41F4-9DE6-9AD35367A89E}"/>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72472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1528C83-6576-4355-A281-BE561A2E5BA4}"/>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B6970EF-CCC6-4E02-841A-982F9C6E98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1681" y="76200"/>
            <a:ext cx="4840637" cy="6096000"/>
          </a:xfrm>
          <a:prstGeom prst="rect">
            <a:avLst/>
          </a:prstGeom>
        </p:spPr>
      </p:pic>
    </p:spTree>
    <p:extLst>
      <p:ext uri="{BB962C8B-B14F-4D97-AF65-F5344CB8AC3E}">
        <p14:creationId xmlns:p14="http://schemas.microsoft.com/office/powerpoint/2010/main" val="116873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EE4E7F-5921-4A80-8EA1-481212FD1397}"/>
              </a:ext>
            </a:extLst>
          </p:cNvPr>
          <p:cNvSpPr>
            <a:spLocks noGrp="1"/>
          </p:cNvSpPr>
          <p:nvPr>
            <p:ph type="title"/>
          </p:nvPr>
        </p:nvSpPr>
        <p:spPr>
          <a:xfrm>
            <a:off x="457200" y="228600"/>
            <a:ext cx="8229600" cy="1325563"/>
          </a:xfrm>
        </p:spPr>
        <p:txBody>
          <a:bodyPr anchor="ctr">
            <a:normAutofit fontScale="90000"/>
          </a:bodyPr>
          <a:lstStyle/>
          <a:p>
            <a:r>
              <a:rPr lang="en-US" dirty="0"/>
              <a:t>Equipment Must Have A Property Tag</a:t>
            </a:r>
          </a:p>
        </p:txBody>
      </p:sp>
      <p:pic>
        <p:nvPicPr>
          <p:cNvPr id="4" name="Picture 3">
            <a:extLst>
              <a:ext uri="{FF2B5EF4-FFF2-40B4-BE49-F238E27FC236}">
                <a16:creationId xmlns:a16="http://schemas.microsoft.com/office/drawing/2014/main" id="{3E4BE0F8-170A-4316-B1F7-3218A142D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 y="3078980"/>
            <a:ext cx="2000250" cy="1666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a:extLst>
              <a:ext uri="{FF2B5EF4-FFF2-40B4-BE49-F238E27FC236}">
                <a16:creationId xmlns:a16="http://schemas.microsoft.com/office/drawing/2014/main" id="{2423F9A0-F4B8-4500-990D-13AFBF8CB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519" y="2235848"/>
            <a:ext cx="2439591" cy="335314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963E3FD-3493-4FA8-B5C3-C462EDBBD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4919" y="2245542"/>
            <a:ext cx="1272755" cy="3377306"/>
          </a:xfrm>
          <a:prstGeom prst="rect">
            <a:avLst/>
          </a:prstGeom>
          <a:ln>
            <a:noFill/>
          </a:ln>
          <a:effectLst>
            <a:outerShdw blurRad="292100" dist="139700" dir="2700000" algn="tl" rotWithShape="0">
              <a:srgbClr val="333333">
                <a:alpha val="65000"/>
              </a:srgbClr>
            </a:outerShdw>
          </a:effectLst>
        </p:spPr>
      </p:pic>
      <p:sp>
        <p:nvSpPr>
          <p:cNvPr id="7" name="Slide Number Placeholder 2">
            <a:extLst>
              <a:ext uri="{FF2B5EF4-FFF2-40B4-BE49-F238E27FC236}">
                <a16:creationId xmlns:a16="http://schemas.microsoft.com/office/drawing/2014/main" id="{95358938-1EB6-4EF2-959B-7971BD6A54C3}"/>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0119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F94626D6-04FE-48F4-8F43-0DCF2B8CB2DC}"/>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3E28AD5-9BD8-4CEB-88A4-550D3A5313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84975" y="1"/>
            <a:ext cx="4657967" cy="6172200"/>
          </a:xfrm>
          <a:prstGeom prst="rect">
            <a:avLst/>
          </a:prstGeom>
        </p:spPr>
      </p:pic>
    </p:spTree>
    <p:extLst>
      <p:ext uri="{BB962C8B-B14F-4D97-AF65-F5344CB8AC3E}">
        <p14:creationId xmlns:p14="http://schemas.microsoft.com/office/powerpoint/2010/main" val="344284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4C88AA5E-66B5-4788-B650-7D077B50AFA8}"/>
              </a:ext>
            </a:extLst>
          </p:cNvPr>
          <p:cNvSpPr>
            <a:spLocks noGrp="1"/>
          </p:cNvSpPr>
          <p:nvPr>
            <p:ph sz="half" idx="1"/>
          </p:nvPr>
        </p:nvSpPr>
        <p:spPr>
          <a:xfrm>
            <a:off x="457200" y="1066800"/>
            <a:ext cx="4038600" cy="4940491"/>
          </a:xfrm>
        </p:spPr>
        <p:txBody>
          <a:bodyPr>
            <a:normAutofit fontScale="85000" lnSpcReduction="20000"/>
          </a:bodyPr>
          <a:lstStyle/>
          <a:p>
            <a:pPr>
              <a:buFont typeface="Wingdings" panose="05000000000000000000" pitchFamily="2" charset="2"/>
              <a:buChar char="Ø"/>
            </a:pPr>
            <a:r>
              <a:rPr lang="en-US" sz="3300" dirty="0"/>
              <a:t>Allyson Teem </a:t>
            </a:r>
          </a:p>
          <a:p>
            <a:pPr>
              <a:buFont typeface="Wingdings" panose="05000000000000000000" pitchFamily="2" charset="2"/>
              <a:buChar char="Ø"/>
            </a:pPr>
            <a:r>
              <a:rPr lang="en-US" sz="3300" dirty="0"/>
              <a:t>Arienne Cheek</a:t>
            </a:r>
          </a:p>
          <a:p>
            <a:pPr>
              <a:buFont typeface="Wingdings" panose="05000000000000000000" pitchFamily="2" charset="2"/>
              <a:buChar char="Ø"/>
            </a:pPr>
            <a:r>
              <a:rPr lang="en-US" sz="3300" dirty="0"/>
              <a:t>Brenda Washington</a:t>
            </a:r>
          </a:p>
          <a:p>
            <a:pPr>
              <a:buFont typeface="Wingdings" panose="05000000000000000000" pitchFamily="2" charset="2"/>
              <a:buChar char="Ø"/>
            </a:pPr>
            <a:r>
              <a:rPr lang="en-US" sz="3300" dirty="0"/>
              <a:t>Burley Spinks</a:t>
            </a:r>
          </a:p>
          <a:p>
            <a:pPr>
              <a:buFont typeface="Wingdings" panose="05000000000000000000" pitchFamily="2" charset="2"/>
              <a:buChar char="Ø"/>
            </a:pPr>
            <a:r>
              <a:rPr lang="en-US" sz="3300" dirty="0"/>
              <a:t>Jacqueline Ray</a:t>
            </a:r>
          </a:p>
          <a:p>
            <a:pPr>
              <a:buFont typeface="Wingdings" panose="05000000000000000000" pitchFamily="2" charset="2"/>
              <a:buChar char="Ø"/>
            </a:pPr>
            <a:r>
              <a:rPr lang="en-US" sz="3300" dirty="0">
                <a:solidFill>
                  <a:srgbClr val="FF0000"/>
                </a:solidFill>
              </a:rPr>
              <a:t>Jennifer Johnston</a:t>
            </a:r>
          </a:p>
          <a:p>
            <a:pPr>
              <a:buFont typeface="Wingdings" panose="05000000000000000000" pitchFamily="2" charset="2"/>
              <a:buChar char="Ø"/>
            </a:pPr>
            <a:r>
              <a:rPr lang="en-US" sz="3300" dirty="0"/>
              <a:t>Keith Bugner</a:t>
            </a:r>
          </a:p>
          <a:p>
            <a:pPr>
              <a:buFont typeface="Wingdings" panose="05000000000000000000" pitchFamily="2" charset="2"/>
              <a:buChar char="Ø"/>
            </a:pPr>
            <a:r>
              <a:rPr lang="en-US" sz="3300" dirty="0"/>
              <a:t>LaShanya Richardson</a:t>
            </a:r>
          </a:p>
          <a:p>
            <a:pPr>
              <a:buFont typeface="Wingdings" panose="05000000000000000000" pitchFamily="2" charset="2"/>
              <a:buChar char="Ø"/>
            </a:pPr>
            <a:r>
              <a:rPr lang="en-US" sz="3300" dirty="0"/>
              <a:t>Matt Stuart</a:t>
            </a:r>
          </a:p>
          <a:p>
            <a:pPr>
              <a:buFont typeface="Wingdings" panose="05000000000000000000" pitchFamily="2" charset="2"/>
              <a:buChar char="Ø"/>
            </a:pPr>
            <a:r>
              <a:rPr lang="en-US" sz="3300" dirty="0">
                <a:solidFill>
                  <a:srgbClr val="FF0000"/>
                </a:solidFill>
              </a:rPr>
              <a:t>Medwin Metzger</a:t>
            </a:r>
          </a:p>
          <a:p>
            <a:pPr>
              <a:buFont typeface="Wingdings" panose="05000000000000000000" pitchFamily="2" charset="2"/>
              <a:buChar char="Ø"/>
            </a:pPr>
            <a:r>
              <a:rPr lang="en-US" sz="3300" dirty="0"/>
              <a:t>Roxana Zelada-Lewis</a:t>
            </a:r>
          </a:p>
          <a:p>
            <a:pPr>
              <a:buFont typeface="Wingdings" panose="05000000000000000000" pitchFamily="2" charset="2"/>
              <a:buChar char="Ø"/>
            </a:pPr>
            <a:r>
              <a:rPr lang="en-US" sz="3300" dirty="0"/>
              <a:t>Tanya Ogburn</a:t>
            </a:r>
          </a:p>
          <a:p>
            <a:pPr marL="109728" indent="0">
              <a:buNone/>
            </a:pPr>
            <a:endParaRPr lang="en-US" dirty="0"/>
          </a:p>
          <a:p>
            <a:endParaRPr lang="en-US" dirty="0"/>
          </a:p>
          <a:p>
            <a:endParaRPr lang="en-US" dirty="0"/>
          </a:p>
        </p:txBody>
      </p:sp>
      <p:sp>
        <p:nvSpPr>
          <p:cNvPr id="18" name="Content Placeholder 17">
            <a:extLst>
              <a:ext uri="{FF2B5EF4-FFF2-40B4-BE49-F238E27FC236}">
                <a16:creationId xmlns:a16="http://schemas.microsoft.com/office/drawing/2014/main" id="{F9F0B7C1-D02A-4E9C-AD78-4AE8DD5EAFF4}"/>
              </a:ext>
            </a:extLst>
          </p:cNvPr>
          <p:cNvSpPr>
            <a:spLocks noGrp="1"/>
          </p:cNvSpPr>
          <p:nvPr>
            <p:ph sz="half" idx="2"/>
          </p:nvPr>
        </p:nvSpPr>
        <p:spPr>
          <a:xfrm>
            <a:off x="4648200" y="1066800"/>
            <a:ext cx="4038600" cy="4940491"/>
          </a:xfrm>
        </p:spPr>
        <p:txBody>
          <a:bodyPr>
            <a:noAutofit/>
          </a:bodyPr>
          <a:lstStyle/>
          <a:p>
            <a:pPr>
              <a:buFont typeface="Wingdings 3" panose="05040102010807070707" pitchFamily="18" charset="2"/>
              <a:buChar char="}"/>
            </a:pPr>
            <a:r>
              <a:rPr lang="en-US" sz="2400" dirty="0"/>
              <a:t>Your friend and go to for questions.</a:t>
            </a:r>
          </a:p>
          <a:p>
            <a:pPr>
              <a:buFont typeface="Wingdings 3" panose="05040102010807070707" pitchFamily="18" charset="2"/>
              <a:buChar char="}"/>
            </a:pPr>
            <a:endParaRPr lang="en-US" sz="2400" dirty="0"/>
          </a:p>
          <a:p>
            <a:pPr>
              <a:buFont typeface="Wingdings 3" panose="05040102010807070707" pitchFamily="18" charset="2"/>
              <a:buChar char="}"/>
            </a:pPr>
            <a:r>
              <a:rPr lang="en-US" sz="2400" dirty="0"/>
              <a:t>Technical assistance on policy and procedures.</a:t>
            </a:r>
          </a:p>
          <a:p>
            <a:pPr>
              <a:buFont typeface="Wingdings 3" panose="05040102010807070707" pitchFamily="18" charset="2"/>
              <a:buChar char="}"/>
            </a:pPr>
            <a:endParaRPr lang="en-US" sz="2400" dirty="0"/>
          </a:p>
          <a:p>
            <a:pPr>
              <a:buFont typeface="Wingdings 3" panose="05040102010807070707" pitchFamily="18" charset="2"/>
              <a:buChar char="}"/>
            </a:pPr>
            <a:r>
              <a:rPr lang="en-US" sz="2400" dirty="0"/>
              <a:t>Review and process reimbursements and budget modifications.</a:t>
            </a:r>
          </a:p>
          <a:p>
            <a:pPr>
              <a:buFont typeface="Wingdings 3" panose="05040102010807070707" pitchFamily="18" charset="2"/>
              <a:buChar char="}"/>
            </a:pPr>
            <a:endParaRPr lang="en-US" sz="2400" dirty="0"/>
          </a:p>
          <a:p>
            <a:pPr>
              <a:buFont typeface="Wingdings 3" panose="05040102010807070707" pitchFamily="18" charset="2"/>
              <a:buChar char="}"/>
            </a:pPr>
            <a:r>
              <a:rPr lang="en-US" sz="2400" dirty="0"/>
              <a:t>Provides site visits and can help on local policies.</a:t>
            </a:r>
          </a:p>
        </p:txBody>
      </p:sp>
      <p:sp>
        <p:nvSpPr>
          <p:cNvPr id="16" name="Title 15">
            <a:extLst>
              <a:ext uri="{FF2B5EF4-FFF2-40B4-BE49-F238E27FC236}">
                <a16:creationId xmlns:a16="http://schemas.microsoft.com/office/drawing/2014/main" id="{0C4CBB8B-D9B7-4ACC-867B-4205CABE41A4}"/>
              </a:ext>
            </a:extLst>
          </p:cNvPr>
          <p:cNvSpPr>
            <a:spLocks noGrp="1"/>
          </p:cNvSpPr>
          <p:nvPr>
            <p:ph type="title"/>
          </p:nvPr>
        </p:nvSpPr>
        <p:spPr>
          <a:xfrm>
            <a:off x="533400" y="121444"/>
            <a:ext cx="8229600" cy="944562"/>
          </a:xfrm>
        </p:spPr>
        <p:txBody>
          <a:bodyPr/>
          <a:lstStyle/>
          <a:p>
            <a:pPr algn="ctr"/>
            <a:r>
              <a:rPr lang="en-US" dirty="0"/>
              <a:t>Grants Administrators</a:t>
            </a:r>
          </a:p>
        </p:txBody>
      </p:sp>
      <p:sp>
        <p:nvSpPr>
          <p:cNvPr id="3" name="Slide Number Placeholder 2">
            <a:extLst>
              <a:ext uri="{FF2B5EF4-FFF2-40B4-BE49-F238E27FC236}">
                <a16:creationId xmlns:a16="http://schemas.microsoft.com/office/drawing/2014/main" id="{1471A137-4E63-43B4-A8BC-4907B037C120}"/>
              </a:ext>
            </a:extLst>
          </p:cNvPr>
          <p:cNvSpPr>
            <a:spLocks noGrp="1"/>
          </p:cNvSpPr>
          <p:nvPr>
            <p:ph type="sldNum" sz="quarter" idx="12"/>
          </p:nvPr>
        </p:nvSpPr>
        <p:spPr/>
        <p:txBody>
          <a:bodyPr/>
          <a:lstStyle/>
          <a:p>
            <a:fld id="{5217D969-FAF6-4667-9EED-A6C98B22320E}" type="slidenum">
              <a:rPr lang="en-US" smtClean="0"/>
              <a:pPr/>
              <a:t>3</a:t>
            </a:fld>
            <a:endParaRPr lang="en-US" dirty="0"/>
          </a:p>
        </p:txBody>
      </p:sp>
    </p:spTree>
    <p:extLst>
      <p:ext uri="{BB962C8B-B14F-4D97-AF65-F5344CB8AC3E}">
        <p14:creationId xmlns:p14="http://schemas.microsoft.com/office/powerpoint/2010/main" val="3206059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F805A51B-29FA-4A04-8AC5-3F1C895BCA02}"/>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B64966A-C2DF-4CBA-9C8A-E55F1FC63EAD}"/>
              </a:ext>
            </a:extLst>
          </p:cNvPr>
          <p:cNvPicPr>
            <a:picLocks noChangeAspect="1"/>
          </p:cNvPicPr>
          <p:nvPr/>
        </p:nvPicPr>
        <p:blipFill>
          <a:blip r:embed="rId3"/>
          <a:stretch>
            <a:fillRect/>
          </a:stretch>
        </p:blipFill>
        <p:spPr>
          <a:xfrm>
            <a:off x="1927982" y="0"/>
            <a:ext cx="5288035" cy="6172200"/>
          </a:xfrm>
          <a:prstGeom prst="rect">
            <a:avLst/>
          </a:prstGeom>
        </p:spPr>
      </p:pic>
    </p:spTree>
    <p:extLst>
      <p:ext uri="{BB962C8B-B14F-4D97-AF65-F5344CB8AC3E}">
        <p14:creationId xmlns:p14="http://schemas.microsoft.com/office/powerpoint/2010/main" val="4103263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9798E5-72F0-4ACD-929C-E95A8ECF92BB}"/>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F7DC2DF0-F8AC-4260-96AE-491C394A20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3860" y="0"/>
            <a:ext cx="4600198" cy="6190129"/>
          </a:xfrm>
          <a:prstGeom prst="rect">
            <a:avLst/>
          </a:prstGeom>
        </p:spPr>
      </p:pic>
    </p:spTree>
    <p:extLst>
      <p:ext uri="{BB962C8B-B14F-4D97-AF65-F5344CB8AC3E}">
        <p14:creationId xmlns:p14="http://schemas.microsoft.com/office/powerpoint/2010/main" val="1008926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D2FE76-6B31-A0F3-3C0B-03FC49C8AA5F}"/>
              </a:ext>
            </a:extLst>
          </p:cNvPr>
          <p:cNvSpPr>
            <a:spLocks noGrp="1"/>
          </p:cNvSpPr>
          <p:nvPr>
            <p:ph type="body" sz="quarter" idx="13"/>
          </p:nvPr>
        </p:nvSpPr>
        <p:spPr>
          <a:xfrm>
            <a:off x="430901" y="1780253"/>
            <a:ext cx="8321040" cy="4163347"/>
          </a:xfrm>
        </p:spPr>
        <p:txBody>
          <a:bodyPr/>
          <a:lstStyle/>
          <a:p>
            <a:r>
              <a:rPr lang="en-US" sz="3600" b="1" dirty="0"/>
              <a:t>Disposition</a:t>
            </a:r>
            <a:r>
              <a:rPr lang="en-US" sz="3600" dirty="0"/>
              <a:t> </a:t>
            </a:r>
          </a:p>
          <a:p>
            <a:pPr lvl="1">
              <a:spcBef>
                <a:spcPts val="600"/>
              </a:spcBef>
              <a:spcAft>
                <a:spcPts val="600"/>
              </a:spcAft>
            </a:pPr>
            <a:r>
              <a:rPr lang="en-US" sz="3200" dirty="0"/>
              <a:t>The disposition threshold has increased to $10,000 (from $5,000)</a:t>
            </a:r>
          </a:p>
          <a:p>
            <a:pPr lvl="1">
              <a:spcBef>
                <a:spcPts val="600"/>
              </a:spcBef>
              <a:spcAft>
                <a:spcPts val="600"/>
              </a:spcAft>
            </a:pPr>
            <a:r>
              <a:rPr lang="en-US" sz="3200" dirty="0"/>
              <a:t>Subrecipient may retain $1,000 to cover expenses associated with the selling and handling of the equipment. </a:t>
            </a:r>
          </a:p>
          <a:p>
            <a:pPr lvl="1">
              <a:spcBef>
                <a:spcPts val="600"/>
              </a:spcBef>
              <a:spcAft>
                <a:spcPts val="600"/>
              </a:spcAft>
            </a:pPr>
            <a:r>
              <a:rPr lang="en-US" sz="3200" dirty="0"/>
              <a:t>For additional information see 2 CFR 200.313</a:t>
            </a:r>
          </a:p>
        </p:txBody>
      </p:sp>
      <p:sp>
        <p:nvSpPr>
          <p:cNvPr id="3" name="Title 2">
            <a:extLst>
              <a:ext uri="{FF2B5EF4-FFF2-40B4-BE49-F238E27FC236}">
                <a16:creationId xmlns:a16="http://schemas.microsoft.com/office/drawing/2014/main" id="{D844FBB2-A5DC-785F-313E-42ACBA06B8B9}"/>
              </a:ext>
            </a:extLst>
          </p:cNvPr>
          <p:cNvSpPr>
            <a:spLocks noGrp="1"/>
          </p:cNvSpPr>
          <p:nvPr>
            <p:ph type="title"/>
          </p:nvPr>
        </p:nvSpPr>
        <p:spPr>
          <a:xfrm>
            <a:off x="512832" y="251618"/>
            <a:ext cx="8229600" cy="1325563"/>
          </a:xfrm>
        </p:spPr>
        <p:txBody>
          <a:bodyPr>
            <a:normAutofit/>
          </a:bodyPr>
          <a:lstStyle/>
          <a:p>
            <a:r>
              <a:rPr lang="en-US" dirty="0"/>
              <a:t>Equipment Updates</a:t>
            </a:r>
          </a:p>
        </p:txBody>
      </p:sp>
      <p:sp>
        <p:nvSpPr>
          <p:cNvPr id="4" name="Slide Number Placeholder 2">
            <a:extLst>
              <a:ext uri="{FF2B5EF4-FFF2-40B4-BE49-F238E27FC236}">
                <a16:creationId xmlns:a16="http://schemas.microsoft.com/office/drawing/2014/main" id="{589A0152-CA05-7121-871F-7E529365E536}"/>
              </a:ext>
            </a:extLst>
          </p:cNvPr>
          <p:cNvSpPr txBox="1">
            <a:spLocks/>
          </p:cNvSpPr>
          <p:nvPr/>
        </p:nvSpPr>
        <p:spPr>
          <a:xfrm>
            <a:off x="8503116" y="6423819"/>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32</a:t>
            </a:r>
          </a:p>
        </p:txBody>
      </p:sp>
    </p:spTree>
    <p:extLst>
      <p:ext uri="{BB962C8B-B14F-4D97-AF65-F5344CB8AC3E}">
        <p14:creationId xmlns:p14="http://schemas.microsoft.com/office/powerpoint/2010/main" val="2831344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13E679-2366-139C-D0FF-6F5C55987489}"/>
              </a:ext>
            </a:extLst>
          </p:cNvPr>
          <p:cNvSpPr>
            <a:spLocks noGrp="1"/>
          </p:cNvSpPr>
          <p:nvPr>
            <p:ph type="body" sz="quarter" idx="13"/>
          </p:nvPr>
        </p:nvSpPr>
        <p:spPr>
          <a:xfrm>
            <a:off x="457200" y="1752600"/>
            <a:ext cx="8229600" cy="4114800"/>
          </a:xfrm>
        </p:spPr>
        <p:txBody>
          <a:bodyPr/>
          <a:lstStyle/>
          <a:p>
            <a:r>
              <a:rPr lang="en-US" sz="3600" b="1" dirty="0"/>
              <a:t>Special Purpose Equipment</a:t>
            </a:r>
          </a:p>
          <a:p>
            <a:pPr lvl="1">
              <a:spcBef>
                <a:spcPts val="600"/>
              </a:spcBef>
              <a:spcAft>
                <a:spcPts val="600"/>
              </a:spcAft>
            </a:pPr>
            <a:r>
              <a:rPr lang="en-US" sz="3200" dirty="0"/>
              <a:t>The adjusted dollar value for special purpose equipment requiring prior approval increased to $10,000 (from $5,000) </a:t>
            </a:r>
          </a:p>
          <a:p>
            <a:pPr lvl="1">
              <a:spcBef>
                <a:spcPts val="600"/>
              </a:spcBef>
              <a:spcAft>
                <a:spcPts val="600"/>
              </a:spcAft>
            </a:pPr>
            <a:r>
              <a:rPr lang="en-US" sz="3200" dirty="0"/>
              <a:t>For additional information see 2 CFR 200.439 </a:t>
            </a:r>
          </a:p>
        </p:txBody>
      </p:sp>
      <p:sp>
        <p:nvSpPr>
          <p:cNvPr id="3" name="Title 2">
            <a:extLst>
              <a:ext uri="{FF2B5EF4-FFF2-40B4-BE49-F238E27FC236}">
                <a16:creationId xmlns:a16="http://schemas.microsoft.com/office/drawing/2014/main" id="{7DA0C8B4-B00A-2BF6-E500-F18022BA8922}"/>
              </a:ext>
            </a:extLst>
          </p:cNvPr>
          <p:cNvSpPr>
            <a:spLocks noGrp="1"/>
          </p:cNvSpPr>
          <p:nvPr>
            <p:ph type="title"/>
          </p:nvPr>
        </p:nvSpPr>
        <p:spPr>
          <a:xfrm>
            <a:off x="457200" y="300165"/>
            <a:ext cx="8229600" cy="1325563"/>
          </a:xfrm>
        </p:spPr>
        <p:txBody>
          <a:bodyPr/>
          <a:lstStyle/>
          <a:p>
            <a:r>
              <a:rPr lang="en-US" dirty="0"/>
              <a:t>Equipment Updates</a:t>
            </a:r>
          </a:p>
        </p:txBody>
      </p:sp>
      <p:sp>
        <p:nvSpPr>
          <p:cNvPr id="4" name="Slide Number Placeholder 2">
            <a:extLst>
              <a:ext uri="{FF2B5EF4-FFF2-40B4-BE49-F238E27FC236}">
                <a16:creationId xmlns:a16="http://schemas.microsoft.com/office/drawing/2014/main" id="{93704BCD-09D8-AB04-9005-79FEA64D8E91}"/>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0433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457200" y="2514600"/>
            <a:ext cx="8229600" cy="1828800"/>
          </a:xfrm>
        </p:spPr>
        <p:txBody>
          <a:bodyPr anchor="ctr"/>
          <a:lstStyle/>
          <a:p>
            <a:pPr marL="0" indent="0" algn="ctr">
              <a:buNone/>
            </a:pPr>
            <a:r>
              <a:rPr lang="en-US" sz="4400" b="1" dirty="0"/>
              <a:t>Consultants/Contractors </a:t>
            </a:r>
          </a:p>
        </p:txBody>
      </p:sp>
      <p:sp>
        <p:nvSpPr>
          <p:cNvPr id="3" name="Title 2">
            <a:extLst>
              <a:ext uri="{FF2B5EF4-FFF2-40B4-BE49-F238E27FC236}">
                <a16:creationId xmlns:a16="http://schemas.microsoft.com/office/drawing/2014/main" id="{396BD60C-9F9C-4EBA-B98D-5436DA042842}"/>
              </a:ext>
            </a:extLst>
          </p:cNvPr>
          <p:cNvSpPr>
            <a:spLocks noGrp="1"/>
          </p:cNvSpPr>
          <p:nvPr>
            <p:ph type="title"/>
          </p:nvPr>
        </p:nvSpPr>
        <p:spPr>
          <a:xfrm>
            <a:off x="457200" y="450056"/>
            <a:ext cx="8229600" cy="1325880"/>
          </a:xfrm>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1257E6E9-41A2-427E-A20E-73428810B1D3}"/>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1377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1C696-0515-406A-AA36-C246159BBF6C}"/>
              </a:ext>
            </a:extLst>
          </p:cNvPr>
          <p:cNvSpPr>
            <a:spLocks noGrp="1"/>
          </p:cNvSpPr>
          <p:nvPr>
            <p:ph type="body" sz="quarter" idx="13"/>
          </p:nvPr>
        </p:nvSpPr>
        <p:spPr>
          <a:xfrm>
            <a:off x="367963" y="1676400"/>
            <a:ext cx="8393463" cy="4114800"/>
          </a:xfrm>
        </p:spPr>
        <p:txBody>
          <a:bodyPr anchor="ctr" anchorCtr="0">
            <a:normAutofit/>
          </a:bodyPr>
          <a:lstStyle/>
          <a:p>
            <a:pPr marL="457200" indent="-457200">
              <a:spcAft>
                <a:spcPts val="600"/>
              </a:spcAft>
            </a:pPr>
            <a:r>
              <a:rPr lang="en-US" dirty="0"/>
              <a:t>Pre-Contract Request Form and unexecuted contract must be approved by the Grant Administrator.</a:t>
            </a:r>
          </a:p>
          <a:p>
            <a:pPr marL="457200" indent="-457200">
              <a:spcAft>
                <a:spcPts val="600"/>
              </a:spcAft>
            </a:pPr>
            <a:r>
              <a:rPr lang="en-US" dirty="0"/>
              <a:t>The executed contract must be submitted to the Grant Administrator for upload to EBS prior to requesting reimbursement.</a:t>
            </a:r>
          </a:p>
          <a:p>
            <a:pPr marL="109728" lvl="0" indent="0">
              <a:buNone/>
            </a:pPr>
            <a:endParaRPr lang="en-US" dirty="0"/>
          </a:p>
        </p:txBody>
      </p:sp>
      <p:sp>
        <p:nvSpPr>
          <p:cNvPr id="3" name="Title 2">
            <a:extLst>
              <a:ext uri="{FF2B5EF4-FFF2-40B4-BE49-F238E27FC236}">
                <a16:creationId xmlns:a16="http://schemas.microsoft.com/office/drawing/2014/main" id="{C036EB11-5891-4790-8CBA-DCA4D58D4894}"/>
              </a:ext>
            </a:extLst>
          </p:cNvPr>
          <p:cNvSpPr>
            <a:spLocks noGrp="1"/>
          </p:cNvSpPr>
          <p:nvPr>
            <p:ph type="title"/>
          </p:nvPr>
        </p:nvSpPr>
        <p:spPr>
          <a:xfrm>
            <a:off x="457200" y="304800"/>
            <a:ext cx="8229600" cy="1325880"/>
          </a:xfrm>
        </p:spPr>
        <p:txBody>
          <a:bodyPr anchor="ctr">
            <a:normAutofit/>
          </a:bodyPr>
          <a:lstStyle/>
          <a:p>
            <a:r>
              <a:rPr lang="en-US" b="1" dirty="0"/>
              <a:t>Consultants/Contractors </a:t>
            </a:r>
          </a:p>
        </p:txBody>
      </p:sp>
      <p:sp>
        <p:nvSpPr>
          <p:cNvPr id="4" name="Slide Number Placeholder 2">
            <a:extLst>
              <a:ext uri="{FF2B5EF4-FFF2-40B4-BE49-F238E27FC236}">
                <a16:creationId xmlns:a16="http://schemas.microsoft.com/office/drawing/2014/main" id="{39599454-D188-497C-AC48-0973B459B419}"/>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76696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16C91F7C-FE47-4F23-BD0A-263F9DD20DD0}"/>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7ABA8E0-CD29-4BD9-B36C-925B074890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7072" y="0"/>
            <a:ext cx="4536128" cy="6190986"/>
          </a:xfrm>
          <a:prstGeom prst="rect">
            <a:avLst/>
          </a:prstGeom>
        </p:spPr>
      </p:pic>
    </p:spTree>
    <p:extLst>
      <p:ext uri="{BB962C8B-B14F-4D97-AF65-F5344CB8AC3E}">
        <p14:creationId xmlns:p14="http://schemas.microsoft.com/office/powerpoint/2010/main" val="1615105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5EEF59-E0E9-4421-A3D7-31EFD64C76B6}"/>
              </a:ext>
            </a:extLst>
          </p:cNvPr>
          <p:cNvSpPr>
            <a:spLocks noGrp="1"/>
          </p:cNvSpPr>
          <p:nvPr>
            <p:ph type="body" sz="quarter" idx="13"/>
          </p:nvPr>
        </p:nvSpPr>
        <p:spPr>
          <a:xfrm>
            <a:off x="457200" y="1440560"/>
            <a:ext cx="8229600" cy="4572000"/>
          </a:xfrm>
        </p:spPr>
        <p:txBody>
          <a:bodyPr anchor="t" anchorCtr="0">
            <a:noAutofit/>
          </a:bodyPr>
          <a:lstStyle/>
          <a:p>
            <a:pPr marL="0" lvl="0" indent="0">
              <a:buNone/>
            </a:pPr>
            <a:endParaRPr lang="en-US" sz="1200" dirty="0"/>
          </a:p>
          <a:p>
            <a:pPr lvl="0">
              <a:spcBef>
                <a:spcPts val="0"/>
              </a:spcBef>
              <a:spcAft>
                <a:spcPts val="600"/>
              </a:spcAft>
            </a:pPr>
            <a:r>
              <a:rPr lang="en-US" sz="2000" dirty="0"/>
              <a:t>When submitting a reimbursement, a GCC Contractual Coversheet must be utilized.</a:t>
            </a:r>
          </a:p>
          <a:p>
            <a:pPr lvl="0">
              <a:spcBef>
                <a:spcPts val="600"/>
              </a:spcBef>
              <a:spcAft>
                <a:spcPts val="400"/>
              </a:spcAft>
            </a:pPr>
            <a:r>
              <a:rPr lang="en-US" sz="2000" dirty="0"/>
              <a:t>Invoices from the consultant/contractor must clearly show:</a:t>
            </a:r>
          </a:p>
          <a:p>
            <a:pPr marL="688975" lvl="1">
              <a:spcBef>
                <a:spcPts val="400"/>
              </a:spcBef>
              <a:buFont typeface="Arial" panose="020B0604020202020204" pitchFamily="34" charset="0"/>
              <a:buChar char="•"/>
            </a:pPr>
            <a:r>
              <a:rPr lang="en-US" sz="2000" dirty="0"/>
              <a:t>Vendor's name, </a:t>
            </a:r>
          </a:p>
          <a:p>
            <a:pPr marL="688975" lvl="1">
              <a:spcBef>
                <a:spcPts val="400"/>
              </a:spcBef>
              <a:buFont typeface="Arial" panose="020B0604020202020204" pitchFamily="34" charset="0"/>
              <a:buChar char="•"/>
            </a:pPr>
            <a:r>
              <a:rPr lang="en-US" sz="2000" dirty="0"/>
              <a:t>Date(s) of services, </a:t>
            </a:r>
          </a:p>
          <a:p>
            <a:pPr marL="688975" lvl="1">
              <a:spcBef>
                <a:spcPts val="400"/>
              </a:spcBef>
              <a:buFont typeface="Arial" panose="020B0604020202020204" pitchFamily="34" charset="0"/>
              <a:buChar char="•"/>
            </a:pPr>
            <a:r>
              <a:rPr lang="en-US" sz="2000" dirty="0"/>
              <a:t>Hours worked, </a:t>
            </a:r>
          </a:p>
          <a:p>
            <a:pPr marL="688975" lvl="1">
              <a:spcBef>
                <a:spcPts val="400"/>
              </a:spcBef>
              <a:buFont typeface="Arial" panose="020B0604020202020204" pitchFamily="34" charset="0"/>
              <a:buChar char="•"/>
            </a:pPr>
            <a:r>
              <a:rPr lang="en-US" sz="2000" dirty="0"/>
              <a:t>Payment amount due for the services, and a </a:t>
            </a:r>
          </a:p>
          <a:p>
            <a:pPr marL="688975" lvl="1">
              <a:spcBef>
                <a:spcPts val="400"/>
              </a:spcBef>
              <a:spcAft>
                <a:spcPts val="600"/>
              </a:spcAft>
              <a:buFont typeface="Arial" panose="020B0604020202020204" pitchFamily="34" charset="0"/>
              <a:buChar char="•"/>
            </a:pPr>
            <a:r>
              <a:rPr lang="en-US" sz="2000" dirty="0"/>
              <a:t>List of what service(s) the contractor/consultant performed</a:t>
            </a:r>
          </a:p>
          <a:p>
            <a:pPr lvl="0">
              <a:spcBef>
                <a:spcPts val="600"/>
              </a:spcBef>
              <a:spcAft>
                <a:spcPts val="600"/>
              </a:spcAft>
            </a:pPr>
            <a:r>
              <a:rPr lang="en-US" sz="2000" dirty="0"/>
              <a:t>The maximum rates for consultant/contractor is $81.25 per hour or $650.00 per day. If rates exceed these capped amounts a Contract Excess Rate Request Form must be submitted along with the Pre-Contract Request Form for GCC prior approval.</a:t>
            </a:r>
            <a:endParaRPr lang="en-US" sz="2400" dirty="0"/>
          </a:p>
        </p:txBody>
      </p:sp>
      <p:sp>
        <p:nvSpPr>
          <p:cNvPr id="3" name="Title 2">
            <a:extLst>
              <a:ext uri="{FF2B5EF4-FFF2-40B4-BE49-F238E27FC236}">
                <a16:creationId xmlns:a16="http://schemas.microsoft.com/office/drawing/2014/main" id="{00CDDA45-9F81-47A8-AFA2-E81566F8B522}"/>
              </a:ext>
            </a:extLst>
          </p:cNvPr>
          <p:cNvSpPr>
            <a:spLocks noGrp="1"/>
          </p:cNvSpPr>
          <p:nvPr>
            <p:ph type="title"/>
          </p:nvPr>
        </p:nvSpPr>
        <p:spPr>
          <a:xfrm>
            <a:off x="454742" y="234634"/>
            <a:ext cx="8229600" cy="1325880"/>
          </a:xfrm>
        </p:spPr>
        <p:txBody>
          <a:bodyPr anchor="ctr"/>
          <a:lstStyle/>
          <a:p>
            <a:r>
              <a:rPr lang="en-US" b="1" dirty="0"/>
              <a:t>Consultants/Contractors </a:t>
            </a:r>
            <a:endParaRPr lang="en-US" dirty="0"/>
          </a:p>
        </p:txBody>
      </p:sp>
      <p:sp>
        <p:nvSpPr>
          <p:cNvPr id="4" name="Slide Number Placeholder 2">
            <a:extLst>
              <a:ext uri="{FF2B5EF4-FFF2-40B4-BE49-F238E27FC236}">
                <a16:creationId xmlns:a16="http://schemas.microsoft.com/office/drawing/2014/main" id="{922FA0DB-0826-4CCF-831E-9ABE662C95DA}"/>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0384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F06BF5-68BC-4A1C-8659-3FEF68FEA390}"/>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8F54BC75-F1E1-46BD-BEBB-19606AD6A9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46762" y="0"/>
            <a:ext cx="4720540" cy="6172200"/>
          </a:xfrm>
          <a:prstGeom prst="rect">
            <a:avLst/>
          </a:prstGeom>
        </p:spPr>
      </p:pic>
    </p:spTree>
    <p:extLst>
      <p:ext uri="{BB962C8B-B14F-4D97-AF65-F5344CB8AC3E}">
        <p14:creationId xmlns:p14="http://schemas.microsoft.com/office/powerpoint/2010/main" val="2984057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0C39C2-C1D9-489B-9F70-BE1726610872}"/>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2B35B1F-1FBF-4E5A-9412-33C5ECFD90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9518" y="1"/>
            <a:ext cx="4501526" cy="6172200"/>
          </a:xfrm>
          <a:prstGeom prst="rect">
            <a:avLst/>
          </a:prstGeom>
        </p:spPr>
      </p:pic>
    </p:spTree>
    <p:extLst>
      <p:ext uri="{BB962C8B-B14F-4D97-AF65-F5344CB8AC3E}">
        <p14:creationId xmlns:p14="http://schemas.microsoft.com/office/powerpoint/2010/main" val="299085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D2C8C-4ADA-4CF0-A2A6-024932491BCD}"/>
              </a:ext>
            </a:extLst>
          </p:cNvPr>
          <p:cNvSpPr>
            <a:spLocks noGrp="1"/>
          </p:cNvSpPr>
          <p:nvPr>
            <p:ph type="body" sz="quarter" idx="13"/>
          </p:nvPr>
        </p:nvSpPr>
        <p:spPr>
          <a:xfrm>
            <a:off x="430901" y="1780253"/>
            <a:ext cx="8393463" cy="4239547"/>
          </a:xfrm>
        </p:spPr>
        <p:txBody>
          <a:bodyPr>
            <a:normAutofit fontScale="55000" lnSpcReduction="20000"/>
          </a:bodyPr>
          <a:lstStyle/>
          <a:p>
            <a:pPr marL="0" marR="183356" indent="0">
              <a:lnSpc>
                <a:spcPct val="170000"/>
              </a:lnSpc>
              <a:buNone/>
              <a:tabLst>
                <a:tab pos="1380648" algn="l"/>
              </a:tabLst>
            </a:pPr>
            <a:r>
              <a:rPr lang="en-US" sz="4200" b="1" spc="-4" dirty="0">
                <a:latin typeface="+mj-lt"/>
                <a:ea typeface="Arial Unicode MS" panose="020B0604020202020204" pitchFamily="34" charset="-128"/>
                <a:cs typeface="Arial Unicode MS" panose="020B0604020202020204" pitchFamily="34" charset="-128"/>
              </a:rPr>
              <a:t>St</a:t>
            </a:r>
            <a:r>
              <a:rPr lang="en-US" sz="4200" b="1" spc="-8" dirty="0">
                <a:latin typeface="+mj-lt"/>
                <a:ea typeface="Arial Unicode MS" panose="020B0604020202020204" pitchFamily="34" charset="-128"/>
                <a:cs typeface="Arial Unicode MS" panose="020B0604020202020204" pitchFamily="34" charset="-128"/>
              </a:rPr>
              <a:t>e</a:t>
            </a:r>
            <a:r>
              <a:rPr lang="en-US" sz="4200" b="1" dirty="0">
                <a:latin typeface="+mj-lt"/>
                <a:ea typeface="Arial Unicode MS" panose="020B0604020202020204" pitchFamily="34" charset="-128"/>
                <a:cs typeface="Arial Unicode MS" panose="020B0604020202020204" pitchFamily="34" charset="-128"/>
              </a:rPr>
              <a:t>p</a:t>
            </a:r>
            <a:r>
              <a:rPr lang="en-US" sz="4200" b="1" spc="-8" dirty="0">
                <a:latin typeface="+mj-lt"/>
                <a:ea typeface="Arial Unicode MS" panose="020B0604020202020204" pitchFamily="34" charset="-128"/>
                <a:cs typeface="Arial Unicode MS" panose="020B0604020202020204" pitchFamily="34" charset="-128"/>
              </a:rPr>
              <a:t> </a:t>
            </a:r>
            <a:r>
              <a:rPr lang="en-US" sz="4200" b="1" dirty="0">
                <a:latin typeface="+mj-lt"/>
                <a:ea typeface="Arial Unicode MS" panose="020B0604020202020204" pitchFamily="34" charset="-128"/>
                <a:cs typeface="Arial Unicode MS" panose="020B0604020202020204" pitchFamily="34" charset="-128"/>
              </a:rPr>
              <a:t>1</a:t>
            </a:r>
            <a:r>
              <a:rPr lang="en-US" sz="4200" b="1" spc="-8" dirty="0">
                <a:latin typeface="+mj-lt"/>
                <a:ea typeface="Arial Unicode MS" panose="020B0604020202020204" pitchFamily="34" charset="-128"/>
                <a:cs typeface="Arial Unicode MS" panose="020B0604020202020204" pitchFamily="34" charset="-128"/>
              </a:rPr>
              <a:t> </a:t>
            </a:r>
            <a:r>
              <a:rPr lang="en-US" sz="4200" dirty="0">
                <a:latin typeface="+mj-lt"/>
                <a:ea typeface="Arial Unicode MS" panose="020B0604020202020204" pitchFamily="34" charset="-128"/>
                <a:cs typeface="Arial Unicode MS" panose="020B0604020202020204" pitchFamily="34" charset="-128"/>
              </a:rPr>
              <a:t>	</a:t>
            </a:r>
          </a:p>
          <a:p>
            <a:pPr marL="571500" marR="183356" indent="-571500">
              <a:lnSpc>
                <a:spcPct val="170000"/>
              </a:lnSpc>
              <a:buClr>
                <a:srgbClr val="FF0000"/>
              </a:buClr>
              <a:buFont typeface="Wingdings 3" panose="05040102010807070707" pitchFamily="18" charset="2"/>
              <a:buChar char="}"/>
              <a:tabLst>
                <a:tab pos="1380648" algn="l"/>
              </a:tabLst>
            </a:pPr>
            <a:r>
              <a:rPr lang="en-US" sz="4200" spc="-4" dirty="0">
                <a:latin typeface="+mj-lt"/>
                <a:ea typeface="Arial Unicode MS" panose="020B0604020202020204" pitchFamily="34" charset="-128"/>
                <a:cs typeface="Arial Unicode MS" panose="020B0604020202020204" pitchFamily="34" charset="-128"/>
              </a:rPr>
              <a:t>Reference t</a:t>
            </a:r>
            <a:r>
              <a:rPr lang="en-US" sz="4200" spc="-8" dirty="0">
                <a:latin typeface="+mj-lt"/>
                <a:ea typeface="Arial Unicode MS" panose="020B0604020202020204" pitchFamily="34" charset="-128"/>
                <a:cs typeface="Arial Unicode MS" panose="020B0604020202020204" pitchFamily="34" charset="-128"/>
              </a:rPr>
              <a:t>h</a:t>
            </a:r>
            <a:r>
              <a:rPr lang="en-US" sz="4200" dirty="0">
                <a:latin typeface="+mj-lt"/>
                <a:ea typeface="Arial Unicode MS" panose="020B0604020202020204" pitchFamily="34" charset="-128"/>
                <a:cs typeface="Arial Unicode MS" panose="020B0604020202020204" pitchFamily="34" charset="-128"/>
              </a:rPr>
              <a:t>e</a:t>
            </a:r>
            <a:r>
              <a:rPr lang="en-US" sz="4200" spc="-8" dirty="0">
                <a:latin typeface="+mj-lt"/>
                <a:ea typeface="Arial Unicode MS" panose="020B0604020202020204" pitchFamily="34" charset="-128"/>
                <a:cs typeface="Arial Unicode MS" panose="020B0604020202020204" pitchFamily="34" charset="-128"/>
              </a:rPr>
              <a:t> budget </a:t>
            </a:r>
            <a:r>
              <a:rPr lang="en-US" sz="4200" spc="-4" dirty="0">
                <a:latin typeface="+mj-lt"/>
                <a:ea typeface="Arial Unicode MS" panose="020B0604020202020204" pitchFamily="34" charset="-128"/>
                <a:cs typeface="Arial Unicode MS" panose="020B0604020202020204" pitchFamily="34" charset="-128"/>
              </a:rPr>
              <a:t>li</a:t>
            </a:r>
            <a:r>
              <a:rPr lang="en-US" sz="4200" spc="-8" dirty="0">
                <a:latin typeface="+mj-lt"/>
                <a:ea typeface="Arial Unicode MS" panose="020B0604020202020204" pitchFamily="34" charset="-128"/>
                <a:cs typeface="Arial Unicode MS" panose="020B0604020202020204" pitchFamily="34" charset="-128"/>
              </a:rPr>
              <a:t>n</a:t>
            </a:r>
            <a:r>
              <a:rPr lang="en-US" sz="4200" dirty="0">
                <a:latin typeface="+mj-lt"/>
                <a:ea typeface="Arial Unicode MS" panose="020B0604020202020204" pitchFamily="34" charset="-128"/>
                <a:cs typeface="Arial Unicode MS" panose="020B0604020202020204" pitchFamily="34" charset="-128"/>
              </a:rPr>
              <a:t>e </a:t>
            </a:r>
            <a:r>
              <a:rPr lang="en-US" sz="4200" spc="-4" dirty="0">
                <a:latin typeface="+mj-lt"/>
                <a:ea typeface="Arial Unicode MS" panose="020B0604020202020204" pitchFamily="34" charset="-128"/>
                <a:cs typeface="Arial Unicode MS" panose="020B0604020202020204" pitchFamily="34" charset="-128"/>
              </a:rPr>
              <a:t>it</a:t>
            </a:r>
            <a:r>
              <a:rPr lang="en-US" sz="4200" spc="-8" dirty="0">
                <a:latin typeface="+mj-lt"/>
                <a:ea typeface="Arial Unicode MS" panose="020B0604020202020204" pitchFamily="34" charset="-128"/>
                <a:cs typeface="Arial Unicode MS" panose="020B0604020202020204" pitchFamily="34" charset="-128"/>
              </a:rPr>
              <a:t>em</a:t>
            </a:r>
            <a:r>
              <a:rPr lang="en-US" sz="4200" dirty="0">
                <a:latin typeface="+mj-lt"/>
                <a:ea typeface="Arial Unicode MS" panose="020B0604020202020204" pitchFamily="34" charset="-128"/>
                <a:cs typeface="Arial Unicode MS" panose="020B0604020202020204" pitchFamily="34" charset="-128"/>
              </a:rPr>
              <a:t>s</a:t>
            </a:r>
            <a:r>
              <a:rPr lang="en-US" sz="4200" spc="-8" dirty="0">
                <a:latin typeface="+mj-lt"/>
                <a:ea typeface="Arial Unicode MS" panose="020B0604020202020204" pitchFamily="34" charset="-128"/>
                <a:cs typeface="Arial Unicode MS" panose="020B0604020202020204" pitchFamily="34" charset="-128"/>
              </a:rPr>
              <a:t> </a:t>
            </a:r>
            <a:r>
              <a:rPr lang="en-US" sz="4200" spc="-4" dirty="0">
                <a:latin typeface="+mj-lt"/>
                <a:ea typeface="Arial Unicode MS" panose="020B0604020202020204" pitchFamily="34" charset="-128"/>
                <a:cs typeface="Arial Unicode MS" panose="020B0604020202020204" pitchFamily="34" charset="-128"/>
              </a:rPr>
              <a:t>t</a:t>
            </a:r>
            <a:r>
              <a:rPr lang="en-US" sz="4200" spc="-8" dirty="0">
                <a:latin typeface="+mj-lt"/>
                <a:ea typeface="Arial Unicode MS" panose="020B0604020202020204" pitchFamily="34" charset="-128"/>
                <a:cs typeface="Arial Unicode MS" panose="020B0604020202020204" pitchFamily="34" charset="-128"/>
              </a:rPr>
              <a:t>ha</a:t>
            </a:r>
            <a:r>
              <a:rPr lang="en-US" sz="4200" dirty="0">
                <a:latin typeface="+mj-lt"/>
                <a:ea typeface="Arial Unicode MS" panose="020B0604020202020204" pitchFamily="34" charset="-128"/>
                <a:cs typeface="Arial Unicode MS" panose="020B0604020202020204" pitchFamily="34" charset="-128"/>
              </a:rPr>
              <a:t>t</a:t>
            </a:r>
            <a:r>
              <a:rPr lang="en-US" sz="4200" spc="-4" dirty="0">
                <a:latin typeface="+mj-lt"/>
                <a:ea typeface="Arial Unicode MS" panose="020B0604020202020204" pitchFamily="34" charset="-128"/>
                <a:cs typeface="Arial Unicode MS" panose="020B0604020202020204" pitchFamily="34" charset="-128"/>
              </a:rPr>
              <a:t> </a:t>
            </a:r>
            <a:r>
              <a:rPr lang="en-US" sz="4200" dirty="0">
                <a:latin typeface="+mj-lt"/>
                <a:ea typeface="Arial Unicode MS" panose="020B0604020202020204" pitchFamily="34" charset="-128"/>
                <a:cs typeface="Arial Unicode MS" panose="020B0604020202020204" pitchFamily="34" charset="-128"/>
              </a:rPr>
              <a:t>w</a:t>
            </a:r>
            <a:r>
              <a:rPr lang="en-US" sz="4200" spc="-8" dirty="0">
                <a:latin typeface="+mj-lt"/>
                <a:ea typeface="Arial Unicode MS" panose="020B0604020202020204" pitchFamily="34" charset="-128"/>
                <a:cs typeface="Arial Unicode MS" panose="020B0604020202020204" pitchFamily="34" charset="-128"/>
              </a:rPr>
              <a:t>e</a:t>
            </a:r>
            <a:r>
              <a:rPr lang="en-US" sz="4200" dirty="0">
                <a:latin typeface="+mj-lt"/>
                <a:ea typeface="Arial Unicode MS" panose="020B0604020202020204" pitchFamily="34" charset="-128"/>
                <a:cs typeface="Arial Unicode MS" panose="020B0604020202020204" pitchFamily="34" charset="-128"/>
              </a:rPr>
              <a:t>re </a:t>
            </a:r>
            <a:r>
              <a:rPr lang="en-US" sz="4200" spc="-8" dirty="0">
                <a:latin typeface="+mj-lt"/>
                <a:ea typeface="Arial Unicode MS" panose="020B0604020202020204" pitchFamily="34" charset="-128"/>
                <a:cs typeface="Arial Unicode MS" panose="020B0604020202020204" pitchFamily="34" charset="-128"/>
              </a:rPr>
              <a:t>app</a:t>
            </a:r>
            <a:r>
              <a:rPr lang="en-US" sz="4200" dirty="0">
                <a:latin typeface="+mj-lt"/>
                <a:ea typeface="Arial Unicode MS" panose="020B0604020202020204" pitchFamily="34" charset="-128"/>
                <a:cs typeface="Arial Unicode MS" panose="020B0604020202020204" pitchFamily="34" charset="-128"/>
              </a:rPr>
              <a:t>r</a:t>
            </a:r>
            <a:r>
              <a:rPr lang="en-US" sz="4200" spc="-8" dirty="0">
                <a:latin typeface="+mj-lt"/>
                <a:ea typeface="Arial Unicode MS" panose="020B0604020202020204" pitchFamily="34" charset="-128"/>
                <a:cs typeface="Arial Unicode MS" panose="020B0604020202020204" pitchFamily="34" charset="-128"/>
              </a:rPr>
              <a:t>o</a:t>
            </a:r>
            <a:r>
              <a:rPr lang="en-US" sz="4200" spc="4" dirty="0">
                <a:latin typeface="+mj-lt"/>
                <a:ea typeface="Arial Unicode MS" panose="020B0604020202020204" pitchFamily="34" charset="-128"/>
                <a:cs typeface="Arial Unicode MS" panose="020B0604020202020204" pitchFamily="34" charset="-128"/>
              </a:rPr>
              <a:t>v</a:t>
            </a:r>
            <a:r>
              <a:rPr lang="en-US" sz="4200" spc="-8" dirty="0">
                <a:latin typeface="+mj-lt"/>
                <a:ea typeface="Arial Unicode MS" panose="020B0604020202020204" pitchFamily="34" charset="-128"/>
                <a:cs typeface="Arial Unicode MS" panose="020B0604020202020204" pitchFamily="34" charset="-128"/>
              </a:rPr>
              <a:t>e</a:t>
            </a:r>
            <a:r>
              <a:rPr lang="en-US" sz="4200" dirty="0">
                <a:latin typeface="+mj-lt"/>
                <a:ea typeface="Arial Unicode MS" panose="020B0604020202020204" pitchFamily="34" charset="-128"/>
                <a:cs typeface="Arial Unicode MS" panose="020B0604020202020204" pitchFamily="34" charset="-128"/>
              </a:rPr>
              <a:t>d</a:t>
            </a:r>
            <a:r>
              <a:rPr lang="en-US" sz="4200" spc="-26" dirty="0">
                <a:latin typeface="+mj-lt"/>
                <a:ea typeface="Arial Unicode MS" panose="020B0604020202020204" pitchFamily="34" charset="-128"/>
                <a:cs typeface="Arial Unicode MS" panose="020B0604020202020204" pitchFamily="34" charset="-128"/>
              </a:rPr>
              <a:t> </a:t>
            </a:r>
            <a:r>
              <a:rPr lang="en-US" sz="4200" spc="-8" dirty="0">
                <a:latin typeface="+mj-lt"/>
                <a:ea typeface="Arial Unicode MS" panose="020B0604020202020204" pitchFamily="34" charset="-128"/>
                <a:cs typeface="Arial Unicode MS" panose="020B0604020202020204" pitchFamily="34" charset="-128"/>
              </a:rPr>
              <a:t>o</a:t>
            </a:r>
            <a:r>
              <a:rPr lang="en-US" sz="4200" dirty="0">
                <a:latin typeface="+mj-lt"/>
                <a:ea typeface="Arial Unicode MS" panose="020B0604020202020204" pitchFamily="34" charset="-128"/>
                <a:cs typeface="Arial Unicode MS" panose="020B0604020202020204" pitchFamily="34" charset="-128"/>
              </a:rPr>
              <a:t>n</a:t>
            </a:r>
            <a:r>
              <a:rPr lang="en-US" sz="4200" spc="-8" dirty="0">
                <a:latin typeface="+mj-lt"/>
                <a:ea typeface="Arial Unicode MS" panose="020B0604020202020204" pitchFamily="34" charset="-128"/>
                <a:cs typeface="Arial Unicode MS" panose="020B0604020202020204" pitchFamily="34" charset="-128"/>
              </a:rPr>
              <a:t> </a:t>
            </a:r>
            <a:r>
              <a:rPr lang="en-US" sz="4200" spc="4" dirty="0">
                <a:latin typeface="+mj-lt"/>
                <a:ea typeface="Arial Unicode MS" panose="020B0604020202020204" pitchFamily="34" charset="-128"/>
                <a:cs typeface="Arial Unicode MS" panose="020B0604020202020204" pitchFamily="34" charset="-128"/>
              </a:rPr>
              <a:t>the grant for which you are requesting reimbursement.</a:t>
            </a:r>
            <a:endParaRPr lang="en-US" sz="4200" dirty="0">
              <a:latin typeface="+mj-lt"/>
              <a:ea typeface="Arial Unicode MS" panose="020B0604020202020204" pitchFamily="34" charset="-128"/>
              <a:cs typeface="Arial Unicode MS" panose="020B0604020202020204" pitchFamily="34" charset="-128"/>
            </a:endParaRPr>
          </a:p>
          <a:p>
            <a:pPr marL="0" marR="3810" indent="0">
              <a:lnSpc>
                <a:spcPct val="170000"/>
              </a:lnSpc>
              <a:spcBef>
                <a:spcPts val="574"/>
              </a:spcBef>
              <a:buNone/>
              <a:tabLst>
                <a:tab pos="1380648" algn="l"/>
              </a:tabLst>
            </a:pPr>
            <a:r>
              <a:rPr lang="en-US" sz="4200" b="1" spc="-4" dirty="0">
                <a:latin typeface="+mj-lt"/>
                <a:ea typeface="Arial Unicode MS" panose="020B0604020202020204" pitchFamily="34" charset="-128"/>
                <a:cs typeface="Arial Unicode MS" panose="020B0604020202020204" pitchFamily="34" charset="-128"/>
              </a:rPr>
              <a:t>St</a:t>
            </a:r>
            <a:r>
              <a:rPr lang="en-US" sz="4200" b="1" spc="-8" dirty="0">
                <a:latin typeface="+mj-lt"/>
                <a:ea typeface="Arial Unicode MS" panose="020B0604020202020204" pitchFamily="34" charset="-128"/>
                <a:cs typeface="Arial Unicode MS" panose="020B0604020202020204" pitchFamily="34" charset="-128"/>
              </a:rPr>
              <a:t>e</a:t>
            </a:r>
            <a:r>
              <a:rPr lang="en-US" sz="4200" b="1" dirty="0">
                <a:latin typeface="+mj-lt"/>
                <a:ea typeface="Arial Unicode MS" panose="020B0604020202020204" pitchFamily="34" charset="-128"/>
                <a:cs typeface="Arial Unicode MS" panose="020B0604020202020204" pitchFamily="34" charset="-128"/>
              </a:rPr>
              <a:t>p</a:t>
            </a:r>
            <a:r>
              <a:rPr lang="en-US" sz="4200" b="1" spc="-8" dirty="0">
                <a:latin typeface="+mj-lt"/>
                <a:ea typeface="Arial Unicode MS" panose="020B0604020202020204" pitchFamily="34" charset="-128"/>
                <a:cs typeface="Arial Unicode MS" panose="020B0604020202020204" pitchFamily="34" charset="-128"/>
              </a:rPr>
              <a:t> 2</a:t>
            </a:r>
            <a:r>
              <a:rPr lang="en-US" sz="4200" dirty="0">
                <a:latin typeface="+mj-lt"/>
                <a:ea typeface="Arial Unicode MS" panose="020B0604020202020204" pitchFamily="34" charset="-128"/>
                <a:cs typeface="Arial Unicode MS" panose="020B0604020202020204" pitchFamily="34" charset="-128"/>
              </a:rPr>
              <a:t>	</a:t>
            </a:r>
          </a:p>
          <a:p>
            <a:pPr marL="571500" marR="3810" indent="-571500">
              <a:lnSpc>
                <a:spcPct val="170000"/>
              </a:lnSpc>
              <a:spcBef>
                <a:spcPts val="574"/>
              </a:spcBef>
              <a:buClr>
                <a:srgbClr val="FF0000"/>
              </a:buClr>
              <a:buFont typeface="Wingdings 3" panose="05040102010807070707" pitchFamily="18" charset="2"/>
              <a:buChar char="}"/>
              <a:tabLst>
                <a:tab pos="1380648" algn="l"/>
              </a:tabLst>
            </a:pPr>
            <a:r>
              <a:rPr lang="en-US" sz="4200" dirty="0">
                <a:latin typeface="+mj-lt"/>
                <a:ea typeface="Arial Unicode MS" panose="020B0604020202020204" pitchFamily="34" charset="-128"/>
                <a:cs typeface="Arial Unicode MS" panose="020B0604020202020204" pitchFamily="34" charset="-128"/>
              </a:rPr>
              <a:t>C</a:t>
            </a:r>
            <a:r>
              <a:rPr lang="en-US" sz="4200" spc="-8" dirty="0">
                <a:latin typeface="+mj-lt"/>
                <a:ea typeface="Arial Unicode MS" panose="020B0604020202020204" pitchFamily="34" charset="-128"/>
                <a:cs typeface="Arial Unicode MS" panose="020B0604020202020204" pitchFamily="34" charset="-128"/>
              </a:rPr>
              <a:t>omp</a:t>
            </a:r>
            <a:r>
              <a:rPr lang="en-US" sz="4200" spc="-4" dirty="0">
                <a:latin typeface="+mj-lt"/>
                <a:ea typeface="Arial Unicode MS" panose="020B0604020202020204" pitchFamily="34" charset="-128"/>
                <a:cs typeface="Arial Unicode MS" panose="020B0604020202020204" pitchFamily="34" charset="-128"/>
              </a:rPr>
              <a:t>l</a:t>
            </a:r>
            <a:r>
              <a:rPr lang="en-US" sz="4200" spc="-8" dirty="0">
                <a:latin typeface="+mj-lt"/>
                <a:ea typeface="Arial Unicode MS" panose="020B0604020202020204" pitchFamily="34" charset="-128"/>
                <a:cs typeface="Arial Unicode MS" panose="020B0604020202020204" pitchFamily="34" charset="-128"/>
              </a:rPr>
              <a:t>e</a:t>
            </a:r>
            <a:r>
              <a:rPr lang="en-US" sz="4200" spc="-4" dirty="0">
                <a:latin typeface="+mj-lt"/>
                <a:ea typeface="Arial Unicode MS" panose="020B0604020202020204" pitchFamily="34" charset="-128"/>
                <a:cs typeface="Arial Unicode MS" panose="020B0604020202020204" pitchFamily="34" charset="-128"/>
              </a:rPr>
              <a:t>t</a:t>
            </a:r>
            <a:r>
              <a:rPr lang="en-US" sz="4200" dirty="0">
                <a:latin typeface="+mj-lt"/>
                <a:ea typeface="Arial Unicode MS" panose="020B0604020202020204" pitchFamily="34" charset="-128"/>
                <a:cs typeface="Arial Unicode MS" panose="020B0604020202020204" pitchFamily="34" charset="-128"/>
              </a:rPr>
              <a:t>e</a:t>
            </a:r>
            <a:r>
              <a:rPr lang="en-US" sz="4200" spc="-8" dirty="0">
                <a:latin typeface="+mj-lt"/>
                <a:ea typeface="Arial Unicode MS" panose="020B0604020202020204" pitchFamily="34" charset="-128"/>
                <a:cs typeface="Arial Unicode MS" panose="020B0604020202020204" pitchFamily="34" charset="-128"/>
              </a:rPr>
              <a:t> </a:t>
            </a:r>
            <a:r>
              <a:rPr lang="en-US" sz="4200" spc="-4" dirty="0">
                <a:latin typeface="+mj-lt"/>
                <a:ea typeface="Arial Unicode MS" panose="020B0604020202020204" pitchFamily="34" charset="-128"/>
                <a:cs typeface="Arial Unicode MS" panose="020B0604020202020204" pitchFamily="34" charset="-128"/>
              </a:rPr>
              <a:t>t</a:t>
            </a:r>
            <a:r>
              <a:rPr lang="en-US" sz="4200" spc="-8" dirty="0">
                <a:latin typeface="+mj-lt"/>
                <a:ea typeface="Arial Unicode MS" panose="020B0604020202020204" pitchFamily="34" charset="-128"/>
                <a:cs typeface="Arial Unicode MS" panose="020B0604020202020204" pitchFamily="34" charset="-128"/>
              </a:rPr>
              <a:t>h</a:t>
            </a:r>
            <a:r>
              <a:rPr lang="en-US" sz="4200" dirty="0">
                <a:latin typeface="+mj-lt"/>
                <a:ea typeface="Arial Unicode MS" panose="020B0604020202020204" pitchFamily="34" charset="-128"/>
                <a:cs typeface="Arial Unicode MS" panose="020B0604020202020204" pitchFamily="34" charset="-128"/>
              </a:rPr>
              <a:t>e</a:t>
            </a:r>
            <a:r>
              <a:rPr lang="en-US" sz="4200" spc="-15" dirty="0">
                <a:latin typeface="+mj-lt"/>
                <a:ea typeface="Arial Unicode MS" panose="020B0604020202020204" pitchFamily="34" charset="-128"/>
                <a:cs typeface="Arial Unicode MS" panose="020B0604020202020204" pitchFamily="34" charset="-128"/>
              </a:rPr>
              <a:t> reimbursement </a:t>
            </a:r>
            <a:r>
              <a:rPr lang="en-US" sz="4200" spc="-4" dirty="0">
                <a:latin typeface="+mj-lt"/>
                <a:ea typeface="Arial Unicode MS" panose="020B0604020202020204" pitchFamily="34" charset="-128"/>
                <a:cs typeface="Arial Unicode MS" panose="020B0604020202020204" pitchFamily="34" charset="-128"/>
              </a:rPr>
              <a:t>f</a:t>
            </a:r>
            <a:r>
              <a:rPr lang="en-US" sz="4200" spc="-8" dirty="0">
                <a:latin typeface="+mj-lt"/>
                <a:ea typeface="Arial Unicode MS" panose="020B0604020202020204" pitchFamily="34" charset="-128"/>
                <a:cs typeface="Arial Unicode MS" panose="020B0604020202020204" pitchFamily="34" charset="-128"/>
              </a:rPr>
              <a:t>o</a:t>
            </a:r>
            <a:r>
              <a:rPr lang="en-US" sz="4200" dirty="0">
                <a:latin typeface="+mj-lt"/>
                <a:ea typeface="Arial Unicode MS" panose="020B0604020202020204" pitchFamily="34" charset="-128"/>
                <a:cs typeface="Arial Unicode MS" panose="020B0604020202020204" pitchFamily="34" charset="-128"/>
              </a:rPr>
              <a:t>r</a:t>
            </a:r>
            <a:r>
              <a:rPr lang="en-US" sz="4200" spc="-4" dirty="0">
                <a:latin typeface="+mj-lt"/>
                <a:ea typeface="Arial Unicode MS" panose="020B0604020202020204" pitchFamily="34" charset="-128"/>
                <a:cs typeface="Arial Unicode MS" panose="020B0604020202020204" pitchFamily="34" charset="-128"/>
              </a:rPr>
              <a:t> t</a:t>
            </a:r>
            <a:r>
              <a:rPr lang="en-US" sz="4200" spc="-8" dirty="0">
                <a:latin typeface="+mj-lt"/>
                <a:ea typeface="Arial Unicode MS" panose="020B0604020202020204" pitchFamily="34" charset="-128"/>
                <a:cs typeface="Arial Unicode MS" panose="020B0604020202020204" pitchFamily="34" charset="-128"/>
              </a:rPr>
              <a:t>ho</a:t>
            </a:r>
            <a:r>
              <a:rPr lang="en-US" sz="4200" spc="4" dirty="0">
                <a:latin typeface="+mj-lt"/>
                <a:ea typeface="Arial Unicode MS" panose="020B0604020202020204" pitchFamily="34" charset="-128"/>
                <a:cs typeface="Arial Unicode MS" panose="020B0604020202020204" pitchFamily="34" charset="-128"/>
              </a:rPr>
              <a:t>s</a:t>
            </a:r>
            <a:r>
              <a:rPr lang="en-US" sz="4200" dirty="0">
                <a:latin typeface="+mj-lt"/>
                <a:ea typeface="Arial Unicode MS" panose="020B0604020202020204" pitchFamily="34" charset="-128"/>
                <a:cs typeface="Arial Unicode MS" panose="020B0604020202020204" pitchFamily="34" charset="-128"/>
              </a:rPr>
              <a:t>e</a:t>
            </a:r>
            <a:r>
              <a:rPr lang="en-US" sz="4200" spc="-15" dirty="0">
                <a:latin typeface="+mj-lt"/>
                <a:ea typeface="Arial Unicode MS" panose="020B0604020202020204" pitchFamily="34" charset="-128"/>
                <a:cs typeface="Arial Unicode MS" panose="020B0604020202020204" pitchFamily="34" charset="-128"/>
              </a:rPr>
              <a:t> </a:t>
            </a:r>
            <a:r>
              <a:rPr lang="en-US" sz="4200" spc="-8" dirty="0">
                <a:latin typeface="+mj-lt"/>
                <a:ea typeface="Arial Unicode MS" panose="020B0604020202020204" pitchFamily="34" charset="-128"/>
                <a:cs typeface="Arial Unicode MS" panose="020B0604020202020204" pitchFamily="34" charset="-128"/>
              </a:rPr>
              <a:t>app</a:t>
            </a:r>
            <a:r>
              <a:rPr lang="en-US" sz="4200" dirty="0">
                <a:latin typeface="+mj-lt"/>
                <a:ea typeface="Arial Unicode MS" panose="020B0604020202020204" pitchFamily="34" charset="-128"/>
                <a:cs typeface="Arial Unicode MS" panose="020B0604020202020204" pitchFamily="34" charset="-128"/>
              </a:rPr>
              <a:t>r</a:t>
            </a:r>
            <a:r>
              <a:rPr lang="en-US" sz="4200" spc="-8" dirty="0">
                <a:latin typeface="+mj-lt"/>
                <a:ea typeface="Arial Unicode MS" panose="020B0604020202020204" pitchFamily="34" charset="-128"/>
                <a:cs typeface="Arial Unicode MS" panose="020B0604020202020204" pitchFamily="34" charset="-128"/>
              </a:rPr>
              <a:t>o</a:t>
            </a:r>
            <a:r>
              <a:rPr lang="en-US" sz="4200" spc="4" dirty="0">
                <a:latin typeface="+mj-lt"/>
                <a:ea typeface="Arial Unicode MS" panose="020B0604020202020204" pitchFamily="34" charset="-128"/>
                <a:cs typeface="Arial Unicode MS" panose="020B0604020202020204" pitchFamily="34" charset="-128"/>
              </a:rPr>
              <a:t>v</a:t>
            </a:r>
            <a:r>
              <a:rPr lang="en-US" sz="4200" spc="-8" dirty="0">
                <a:latin typeface="+mj-lt"/>
                <a:ea typeface="Arial Unicode MS" panose="020B0604020202020204" pitchFamily="34" charset="-128"/>
                <a:cs typeface="Arial Unicode MS" panose="020B0604020202020204" pitchFamily="34" charset="-128"/>
              </a:rPr>
              <a:t>e</a:t>
            </a:r>
            <a:r>
              <a:rPr lang="en-US" sz="4200" dirty="0">
                <a:latin typeface="+mj-lt"/>
                <a:ea typeface="Arial Unicode MS" panose="020B0604020202020204" pitchFamily="34" charset="-128"/>
                <a:cs typeface="Arial Unicode MS" panose="020B0604020202020204" pitchFamily="34" charset="-128"/>
              </a:rPr>
              <a:t>d</a:t>
            </a:r>
            <a:r>
              <a:rPr lang="en-US" sz="4200" spc="-26" dirty="0">
                <a:latin typeface="+mj-lt"/>
                <a:ea typeface="Arial Unicode MS" panose="020B0604020202020204" pitchFamily="34" charset="-128"/>
                <a:cs typeface="Arial Unicode MS" panose="020B0604020202020204" pitchFamily="34" charset="-128"/>
              </a:rPr>
              <a:t> line </a:t>
            </a:r>
            <a:r>
              <a:rPr lang="en-US" sz="4200" spc="-4" dirty="0">
                <a:latin typeface="+mj-lt"/>
                <a:ea typeface="Arial Unicode MS" panose="020B0604020202020204" pitchFamily="34" charset="-128"/>
                <a:cs typeface="Arial Unicode MS" panose="020B0604020202020204" pitchFamily="34" charset="-128"/>
              </a:rPr>
              <a:t>it</a:t>
            </a:r>
            <a:r>
              <a:rPr lang="en-US" sz="4200" spc="-8" dirty="0">
                <a:latin typeface="+mj-lt"/>
                <a:ea typeface="Arial Unicode MS" panose="020B0604020202020204" pitchFamily="34" charset="-128"/>
                <a:cs typeface="Arial Unicode MS" panose="020B0604020202020204" pitchFamily="34" charset="-128"/>
              </a:rPr>
              <a:t>ems </a:t>
            </a:r>
            <a:r>
              <a:rPr lang="en-US" sz="4200" spc="-4" dirty="0">
                <a:latin typeface="+mj-lt"/>
                <a:ea typeface="Arial Unicode MS" panose="020B0604020202020204" pitchFamily="34" charset="-128"/>
                <a:cs typeface="Arial Unicode MS" panose="020B0604020202020204" pitchFamily="34" charset="-128"/>
              </a:rPr>
              <a:t>f</a:t>
            </a:r>
            <a:r>
              <a:rPr lang="en-US" sz="4200" spc="-8" dirty="0">
                <a:latin typeface="+mj-lt"/>
                <a:ea typeface="Arial Unicode MS" panose="020B0604020202020204" pitchFamily="34" charset="-128"/>
                <a:cs typeface="Arial Unicode MS" panose="020B0604020202020204" pitchFamily="34" charset="-128"/>
              </a:rPr>
              <a:t>o</a:t>
            </a:r>
            <a:r>
              <a:rPr lang="en-US" sz="4200" dirty="0">
                <a:latin typeface="+mj-lt"/>
                <a:ea typeface="Arial Unicode MS" panose="020B0604020202020204" pitchFamily="34" charset="-128"/>
                <a:cs typeface="Arial Unicode MS" panose="020B0604020202020204" pitchFamily="34" charset="-128"/>
              </a:rPr>
              <a:t>r</a:t>
            </a:r>
            <a:r>
              <a:rPr lang="en-US" sz="4200" spc="-11" dirty="0">
                <a:latin typeface="+mj-lt"/>
                <a:ea typeface="Arial Unicode MS" panose="020B0604020202020204" pitchFamily="34" charset="-128"/>
                <a:cs typeface="Arial Unicode MS" panose="020B0604020202020204" pitchFamily="34" charset="-128"/>
              </a:rPr>
              <a:t> </a:t>
            </a:r>
            <a:r>
              <a:rPr lang="en-US" sz="4200" spc="-8" dirty="0">
                <a:latin typeface="+mj-lt"/>
                <a:ea typeface="Arial Unicode MS" panose="020B0604020202020204" pitchFamily="34" charset="-128"/>
                <a:cs typeface="Arial Unicode MS" panose="020B0604020202020204" pitchFamily="34" charset="-128"/>
              </a:rPr>
              <a:t>e</a:t>
            </a:r>
            <a:r>
              <a:rPr lang="en-US" sz="4200" spc="4" dirty="0">
                <a:latin typeface="+mj-lt"/>
                <a:ea typeface="Arial Unicode MS" panose="020B0604020202020204" pitchFamily="34" charset="-128"/>
                <a:cs typeface="Arial Unicode MS" panose="020B0604020202020204" pitchFamily="34" charset="-128"/>
              </a:rPr>
              <a:t>x</a:t>
            </a:r>
            <a:r>
              <a:rPr lang="en-US" sz="4200" spc="-8" dirty="0">
                <a:latin typeface="+mj-lt"/>
                <a:ea typeface="Arial Unicode MS" panose="020B0604020202020204" pitchFamily="34" charset="-128"/>
                <a:cs typeface="Arial Unicode MS" panose="020B0604020202020204" pitchFamily="34" charset="-128"/>
              </a:rPr>
              <a:t>pend</a:t>
            </a:r>
            <a:r>
              <a:rPr lang="en-US" sz="4200" spc="-4" dirty="0">
                <a:latin typeface="+mj-lt"/>
                <a:ea typeface="Arial Unicode MS" panose="020B0604020202020204" pitchFamily="34" charset="-128"/>
                <a:cs typeface="Arial Unicode MS" panose="020B0604020202020204" pitchFamily="34" charset="-128"/>
              </a:rPr>
              <a:t>it</a:t>
            </a:r>
            <a:r>
              <a:rPr lang="en-US" sz="4200" spc="-8" dirty="0">
                <a:latin typeface="+mj-lt"/>
                <a:ea typeface="Arial Unicode MS" panose="020B0604020202020204" pitchFamily="34" charset="-128"/>
                <a:cs typeface="Arial Unicode MS" panose="020B0604020202020204" pitchFamily="34" charset="-128"/>
              </a:rPr>
              <a:t>u</a:t>
            </a:r>
            <a:r>
              <a:rPr lang="en-US" sz="4200" dirty="0">
                <a:latin typeface="+mj-lt"/>
                <a:ea typeface="Arial Unicode MS" panose="020B0604020202020204" pitchFamily="34" charset="-128"/>
                <a:cs typeface="Arial Unicode MS" panose="020B0604020202020204" pitchFamily="34" charset="-128"/>
              </a:rPr>
              <a:t>r</a:t>
            </a:r>
            <a:r>
              <a:rPr lang="en-US" sz="4200" spc="-8" dirty="0">
                <a:latin typeface="+mj-lt"/>
                <a:ea typeface="Arial Unicode MS" panose="020B0604020202020204" pitchFamily="34" charset="-128"/>
                <a:cs typeface="Arial Unicode MS" panose="020B0604020202020204" pitchFamily="34" charset="-128"/>
              </a:rPr>
              <a:t>e</a:t>
            </a:r>
            <a:r>
              <a:rPr lang="en-US" sz="4200" dirty="0">
                <a:latin typeface="+mj-lt"/>
                <a:ea typeface="Arial Unicode MS" panose="020B0604020202020204" pitchFamily="34" charset="-128"/>
                <a:cs typeface="Arial Unicode MS" panose="020B0604020202020204" pitchFamily="34" charset="-128"/>
              </a:rPr>
              <a:t>s</a:t>
            </a:r>
            <a:r>
              <a:rPr lang="en-US" sz="4200" spc="-15" dirty="0">
                <a:latin typeface="+mj-lt"/>
                <a:ea typeface="Arial Unicode MS" panose="020B0604020202020204" pitchFamily="34" charset="-128"/>
                <a:cs typeface="Arial Unicode MS" panose="020B0604020202020204" pitchFamily="34" charset="-128"/>
              </a:rPr>
              <a:t> </a:t>
            </a:r>
            <a:r>
              <a:rPr lang="en-US" sz="4200" spc="-8" dirty="0">
                <a:latin typeface="+mj-lt"/>
                <a:ea typeface="Arial Unicode MS" panose="020B0604020202020204" pitchFamily="34" charset="-128"/>
                <a:cs typeface="Arial Unicode MS" panose="020B0604020202020204" pitchFamily="34" charset="-128"/>
              </a:rPr>
              <a:t>mad</a:t>
            </a:r>
            <a:r>
              <a:rPr lang="en-US" sz="4200" dirty="0">
                <a:latin typeface="+mj-lt"/>
                <a:ea typeface="Arial Unicode MS" panose="020B0604020202020204" pitchFamily="34" charset="-128"/>
                <a:cs typeface="Arial Unicode MS" panose="020B0604020202020204" pitchFamily="34" charset="-128"/>
              </a:rPr>
              <a:t>e</a:t>
            </a:r>
            <a:r>
              <a:rPr lang="en-US" sz="4200" spc="-8" dirty="0">
                <a:latin typeface="+mj-lt"/>
                <a:ea typeface="Arial Unicode MS" panose="020B0604020202020204" pitchFamily="34" charset="-128"/>
                <a:cs typeface="Arial Unicode MS" panose="020B0604020202020204" pitchFamily="34" charset="-128"/>
              </a:rPr>
              <a:t> du</a:t>
            </a:r>
            <a:r>
              <a:rPr lang="en-US" sz="4200" dirty="0">
                <a:latin typeface="+mj-lt"/>
                <a:ea typeface="Arial Unicode MS" panose="020B0604020202020204" pitchFamily="34" charset="-128"/>
                <a:cs typeface="Arial Unicode MS" panose="020B0604020202020204" pitchFamily="34" charset="-128"/>
              </a:rPr>
              <a:t>r</a:t>
            </a:r>
            <a:r>
              <a:rPr lang="en-US" sz="4200" spc="-4" dirty="0">
                <a:latin typeface="+mj-lt"/>
                <a:ea typeface="Arial Unicode MS" panose="020B0604020202020204" pitchFamily="34" charset="-128"/>
                <a:cs typeface="Arial Unicode MS" panose="020B0604020202020204" pitchFamily="34" charset="-128"/>
              </a:rPr>
              <a:t>i</a:t>
            </a:r>
            <a:r>
              <a:rPr lang="en-US" sz="4200" spc="-8" dirty="0">
                <a:latin typeface="+mj-lt"/>
                <a:ea typeface="Arial Unicode MS" panose="020B0604020202020204" pitchFamily="34" charset="-128"/>
                <a:cs typeface="Arial Unicode MS" panose="020B0604020202020204" pitchFamily="34" charset="-128"/>
              </a:rPr>
              <a:t>n</a:t>
            </a:r>
            <a:r>
              <a:rPr lang="en-US" sz="4200" dirty="0">
                <a:latin typeface="+mj-lt"/>
                <a:ea typeface="Arial Unicode MS" panose="020B0604020202020204" pitchFamily="34" charset="-128"/>
                <a:cs typeface="Arial Unicode MS" panose="020B0604020202020204" pitchFamily="34" charset="-128"/>
              </a:rPr>
              <a:t>g</a:t>
            </a:r>
            <a:r>
              <a:rPr lang="en-US" sz="4200" spc="-15" dirty="0">
                <a:latin typeface="+mj-lt"/>
                <a:ea typeface="Arial Unicode MS" panose="020B0604020202020204" pitchFamily="34" charset="-128"/>
                <a:cs typeface="Arial Unicode MS" panose="020B0604020202020204" pitchFamily="34" charset="-128"/>
              </a:rPr>
              <a:t> </a:t>
            </a:r>
            <a:r>
              <a:rPr lang="en-US" sz="4200" spc="-4" dirty="0">
                <a:latin typeface="+mj-lt"/>
                <a:ea typeface="Arial Unicode MS" panose="020B0604020202020204" pitchFamily="34" charset="-128"/>
                <a:cs typeface="Arial Unicode MS" panose="020B0604020202020204" pitchFamily="34" charset="-128"/>
              </a:rPr>
              <a:t>t</a:t>
            </a:r>
            <a:r>
              <a:rPr lang="en-US" sz="4200" spc="-8" dirty="0">
                <a:latin typeface="+mj-lt"/>
                <a:ea typeface="Arial Unicode MS" panose="020B0604020202020204" pitchFamily="34" charset="-128"/>
                <a:cs typeface="Arial Unicode MS" panose="020B0604020202020204" pitchFamily="34" charset="-128"/>
              </a:rPr>
              <a:t>h</a:t>
            </a:r>
            <a:r>
              <a:rPr lang="en-US" sz="4200" dirty="0">
                <a:latin typeface="+mj-lt"/>
                <a:ea typeface="Arial Unicode MS" panose="020B0604020202020204" pitchFamily="34" charset="-128"/>
                <a:cs typeface="Arial Unicode MS" panose="020B0604020202020204" pitchFamily="34" charset="-128"/>
              </a:rPr>
              <a:t>e</a:t>
            </a:r>
            <a:r>
              <a:rPr lang="en-US" sz="4200" spc="-8" dirty="0">
                <a:latin typeface="+mj-lt"/>
                <a:ea typeface="Arial Unicode MS" panose="020B0604020202020204" pitchFamily="34" charset="-128"/>
                <a:cs typeface="Arial Unicode MS" panose="020B0604020202020204" pitchFamily="34" charset="-128"/>
              </a:rPr>
              <a:t> (monthly) </a:t>
            </a:r>
            <a:r>
              <a:rPr lang="en-US" sz="4200" dirty="0">
                <a:latin typeface="+mj-lt"/>
                <a:ea typeface="Arial Unicode MS" panose="020B0604020202020204" pitchFamily="34" charset="-128"/>
                <a:cs typeface="Arial Unicode MS" panose="020B0604020202020204" pitchFamily="34" charset="-128"/>
              </a:rPr>
              <a:t>r</a:t>
            </a:r>
            <a:r>
              <a:rPr lang="en-US" sz="4200" spc="-8" dirty="0">
                <a:latin typeface="+mj-lt"/>
                <a:ea typeface="Arial Unicode MS" panose="020B0604020202020204" pitchFamily="34" charset="-128"/>
                <a:cs typeface="Arial Unicode MS" panose="020B0604020202020204" pitchFamily="34" charset="-128"/>
              </a:rPr>
              <a:t>epo</a:t>
            </a:r>
            <a:r>
              <a:rPr lang="en-US" sz="4200" dirty="0">
                <a:latin typeface="+mj-lt"/>
                <a:ea typeface="Arial Unicode MS" panose="020B0604020202020204" pitchFamily="34" charset="-128"/>
                <a:cs typeface="Arial Unicode MS" panose="020B0604020202020204" pitchFamily="34" charset="-128"/>
              </a:rPr>
              <a:t>r</a:t>
            </a:r>
            <a:r>
              <a:rPr lang="en-US" sz="4200" spc="-4" dirty="0">
                <a:latin typeface="+mj-lt"/>
                <a:ea typeface="Arial Unicode MS" panose="020B0604020202020204" pitchFamily="34" charset="-128"/>
                <a:cs typeface="Arial Unicode MS" panose="020B0604020202020204" pitchFamily="34" charset="-128"/>
              </a:rPr>
              <a:t>ti</a:t>
            </a:r>
            <a:r>
              <a:rPr lang="en-US" sz="4200" spc="-15" dirty="0">
                <a:latin typeface="+mj-lt"/>
                <a:ea typeface="Arial Unicode MS" panose="020B0604020202020204" pitchFamily="34" charset="-128"/>
                <a:cs typeface="Arial Unicode MS" panose="020B0604020202020204" pitchFamily="34" charset="-128"/>
              </a:rPr>
              <a:t>n</a:t>
            </a:r>
            <a:r>
              <a:rPr lang="en-US" sz="4200" dirty="0">
                <a:latin typeface="+mj-lt"/>
                <a:ea typeface="Arial Unicode MS" panose="020B0604020202020204" pitchFamily="34" charset="-128"/>
                <a:cs typeface="Arial Unicode MS" panose="020B0604020202020204" pitchFamily="34" charset="-128"/>
              </a:rPr>
              <a:t>g </a:t>
            </a:r>
            <a:r>
              <a:rPr lang="en-US" sz="4200" spc="-8" dirty="0">
                <a:latin typeface="+mj-lt"/>
                <a:ea typeface="Arial Unicode MS" panose="020B0604020202020204" pitchFamily="34" charset="-128"/>
                <a:cs typeface="Arial Unicode MS" panose="020B0604020202020204" pitchFamily="34" charset="-128"/>
              </a:rPr>
              <a:t>pe</a:t>
            </a:r>
            <a:r>
              <a:rPr lang="en-US" sz="4200" dirty="0">
                <a:latin typeface="+mj-lt"/>
                <a:ea typeface="Arial Unicode MS" panose="020B0604020202020204" pitchFamily="34" charset="-128"/>
                <a:cs typeface="Arial Unicode MS" panose="020B0604020202020204" pitchFamily="34" charset="-128"/>
              </a:rPr>
              <a:t>r</a:t>
            </a:r>
            <a:r>
              <a:rPr lang="en-US" sz="4200" spc="-4" dirty="0">
                <a:latin typeface="+mj-lt"/>
                <a:ea typeface="Arial Unicode MS" panose="020B0604020202020204" pitchFamily="34" charset="-128"/>
                <a:cs typeface="Arial Unicode MS" panose="020B0604020202020204" pitchFamily="34" charset="-128"/>
              </a:rPr>
              <a:t>i</a:t>
            </a:r>
            <a:r>
              <a:rPr lang="en-US" sz="4200" spc="-8" dirty="0">
                <a:latin typeface="+mj-lt"/>
                <a:ea typeface="Arial Unicode MS" panose="020B0604020202020204" pitchFamily="34" charset="-128"/>
                <a:cs typeface="Arial Unicode MS" panose="020B0604020202020204" pitchFamily="34" charset="-128"/>
              </a:rPr>
              <a:t>od. </a:t>
            </a:r>
            <a:endParaRPr lang="en-US" sz="4200" dirty="0">
              <a:latin typeface="+mj-lt"/>
              <a:ea typeface="Arial Unicode MS" panose="020B0604020202020204" pitchFamily="34" charset="-128"/>
              <a:cs typeface="Arial Unicode MS" panose="020B0604020202020204" pitchFamily="34" charset="-128"/>
            </a:endParaRPr>
          </a:p>
          <a:p>
            <a:pPr marL="457200" marR="272415" indent="-457200">
              <a:lnSpc>
                <a:spcPct val="170000"/>
              </a:lnSpc>
              <a:spcBef>
                <a:spcPts val="574"/>
              </a:spcBef>
              <a:buClr>
                <a:srgbClr val="FF0000"/>
              </a:buClr>
              <a:buFont typeface="Wingdings" panose="05000000000000000000" pitchFamily="2" charset="2"/>
              <a:buChar char="Ø"/>
            </a:pPr>
            <a:endParaRPr lang="en-US" sz="3000" dirty="0">
              <a:latin typeface="+mj-lt"/>
              <a:cs typeface="Arial"/>
            </a:endParaRPr>
          </a:p>
          <a:p>
            <a:endParaRPr lang="en-US" b="1" dirty="0"/>
          </a:p>
        </p:txBody>
      </p:sp>
      <p:sp>
        <p:nvSpPr>
          <p:cNvPr id="3" name="Title 2">
            <a:extLst>
              <a:ext uri="{FF2B5EF4-FFF2-40B4-BE49-F238E27FC236}">
                <a16:creationId xmlns:a16="http://schemas.microsoft.com/office/drawing/2014/main" id="{690D611B-2C3A-4526-8350-35F65BC32F2F}"/>
              </a:ext>
            </a:extLst>
          </p:cNvPr>
          <p:cNvSpPr>
            <a:spLocks noGrp="1"/>
          </p:cNvSpPr>
          <p:nvPr>
            <p:ph type="title"/>
          </p:nvPr>
        </p:nvSpPr>
        <p:spPr>
          <a:xfrm>
            <a:off x="457200" y="175418"/>
            <a:ext cx="8229600" cy="1325563"/>
          </a:xfrm>
        </p:spPr>
        <p:txBody>
          <a:bodyPr anchor="ctr"/>
          <a:lstStyle/>
          <a:p>
            <a:r>
              <a:rPr lang="en-US" b="1" dirty="0"/>
              <a:t>How Do I Get Reimbursed? </a:t>
            </a:r>
          </a:p>
        </p:txBody>
      </p:sp>
      <p:sp>
        <p:nvSpPr>
          <p:cNvPr id="5" name="Slide Number Placeholder 2">
            <a:extLst>
              <a:ext uri="{FF2B5EF4-FFF2-40B4-BE49-F238E27FC236}">
                <a16:creationId xmlns:a16="http://schemas.microsoft.com/office/drawing/2014/main" id="{A66C8A1C-4D54-4B09-86CF-8F7B8EF7D827}"/>
              </a:ext>
            </a:extLst>
          </p:cNvPr>
          <p:cNvSpPr txBox="1">
            <a:spLocks/>
          </p:cNvSpPr>
          <p:nvPr/>
        </p:nvSpPr>
        <p:spPr>
          <a:xfrm>
            <a:off x="8647272" y="6407944"/>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22783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63C3F-F7A1-4BCE-9432-3FB209C82D57}"/>
              </a:ext>
            </a:extLst>
          </p:cNvPr>
          <p:cNvSpPr>
            <a:spLocks noGrp="1"/>
          </p:cNvSpPr>
          <p:nvPr>
            <p:ph type="body" sz="quarter" idx="13"/>
          </p:nvPr>
        </p:nvSpPr>
        <p:spPr>
          <a:xfrm>
            <a:off x="457200" y="1523999"/>
            <a:ext cx="8229600" cy="4480560"/>
          </a:xfrm>
        </p:spPr>
        <p:txBody>
          <a:bodyPr anchor="t" anchorCtr="0">
            <a:normAutofit lnSpcReduction="10000"/>
          </a:bodyPr>
          <a:lstStyle/>
          <a:p>
            <a:pPr marL="9525" indent="0">
              <a:buNone/>
              <a:tabLst>
                <a:tab pos="267176" algn="l"/>
              </a:tabLst>
            </a:pPr>
            <a:r>
              <a:rPr lang="en-US" b="1" spc="-19" dirty="0">
                <a:latin typeface="+mj-lt"/>
                <a:ea typeface="Arial Unicode MS" panose="020B0604020202020204" pitchFamily="34" charset="-128"/>
                <a:cs typeface="Arial" panose="020B0604020202020204" pitchFamily="34" charset="0"/>
              </a:rPr>
              <a:t>E</a:t>
            </a:r>
            <a:r>
              <a:rPr lang="en-US" b="1" spc="-8" dirty="0">
                <a:latin typeface="+mj-lt"/>
                <a:ea typeface="Arial Unicode MS" panose="020B0604020202020204" pitchFamily="34" charset="-128"/>
                <a:cs typeface="Arial" panose="020B0604020202020204" pitchFamily="34" charset="0"/>
              </a:rPr>
              <a:t>xa</a:t>
            </a:r>
            <a:r>
              <a:rPr lang="en-US" b="1" spc="-23" dirty="0">
                <a:latin typeface="+mj-lt"/>
                <a:ea typeface="Arial Unicode MS" panose="020B0604020202020204" pitchFamily="34" charset="-128"/>
                <a:cs typeface="Arial" panose="020B0604020202020204" pitchFamily="34" charset="0"/>
              </a:rPr>
              <a:t>m</a:t>
            </a:r>
            <a:r>
              <a:rPr lang="en-US" b="1" spc="-11" dirty="0">
                <a:latin typeface="+mj-lt"/>
                <a:ea typeface="Arial Unicode MS" panose="020B0604020202020204" pitchFamily="34" charset="-128"/>
                <a:cs typeface="Arial" panose="020B0604020202020204" pitchFamily="34" charset="0"/>
              </a:rPr>
              <a:t>p</a:t>
            </a:r>
            <a:r>
              <a:rPr lang="en-US" b="1" spc="-8" dirty="0">
                <a:latin typeface="+mj-lt"/>
                <a:ea typeface="Arial Unicode MS" panose="020B0604020202020204" pitchFamily="34" charset="-128"/>
                <a:cs typeface="Arial" panose="020B0604020202020204" pitchFamily="34" charset="0"/>
              </a:rPr>
              <a:t>l</a:t>
            </a:r>
            <a:r>
              <a:rPr lang="en-US" b="1" spc="-11" dirty="0">
                <a:latin typeface="+mj-lt"/>
                <a:ea typeface="Arial Unicode MS" panose="020B0604020202020204" pitchFamily="34" charset="-128"/>
                <a:cs typeface="Arial" panose="020B0604020202020204" pitchFamily="34" charset="0"/>
              </a:rPr>
              <a:t>es</a:t>
            </a:r>
            <a:r>
              <a:rPr lang="en-US" b="1" spc="11" dirty="0">
                <a:latin typeface="+mj-lt"/>
                <a:ea typeface="Arial Unicode MS" panose="020B0604020202020204" pitchFamily="34" charset="-128"/>
                <a:cs typeface="Arial" panose="020B0604020202020204" pitchFamily="34" charset="0"/>
              </a:rPr>
              <a:t> </a:t>
            </a:r>
            <a:r>
              <a:rPr lang="en-US" b="1" spc="-11" dirty="0">
                <a:latin typeface="+mj-lt"/>
                <a:ea typeface="Arial Unicode MS" panose="020B0604020202020204" pitchFamily="34" charset="-128"/>
                <a:cs typeface="Arial" panose="020B0604020202020204" pitchFamily="34" charset="0"/>
              </a:rPr>
              <a:t>o</a:t>
            </a:r>
            <a:r>
              <a:rPr lang="en-US" b="1" spc="-8" dirty="0">
                <a:latin typeface="+mj-lt"/>
                <a:ea typeface="Arial Unicode MS" panose="020B0604020202020204" pitchFamily="34" charset="-128"/>
                <a:cs typeface="Arial" panose="020B0604020202020204" pitchFamily="34" charset="0"/>
              </a:rPr>
              <a:t>f </a:t>
            </a:r>
            <a:r>
              <a:rPr lang="en-US" b="1" spc="-23" dirty="0">
                <a:latin typeface="+mj-lt"/>
                <a:ea typeface="Arial Unicode MS" panose="020B0604020202020204" pitchFamily="34" charset="-128"/>
                <a:cs typeface="Arial" panose="020B0604020202020204" pitchFamily="34" charset="0"/>
              </a:rPr>
              <a:t>C</a:t>
            </a:r>
            <a:r>
              <a:rPr lang="en-US" b="1" spc="-11" dirty="0">
                <a:latin typeface="+mj-lt"/>
                <a:ea typeface="Arial Unicode MS" panose="020B0604020202020204" pitchFamily="34" charset="-128"/>
                <a:cs typeface="Arial" panose="020B0604020202020204" pitchFamily="34" charset="0"/>
              </a:rPr>
              <a:t>onsu</a:t>
            </a:r>
            <a:r>
              <a:rPr lang="en-US" b="1" spc="-8" dirty="0">
                <a:latin typeface="+mj-lt"/>
                <a:ea typeface="Arial Unicode MS" panose="020B0604020202020204" pitchFamily="34" charset="-128"/>
                <a:cs typeface="Arial" panose="020B0604020202020204" pitchFamily="34" charset="0"/>
              </a:rPr>
              <a:t>lt</a:t>
            </a:r>
            <a:r>
              <a:rPr lang="en-US" b="1" spc="-11" dirty="0">
                <a:latin typeface="+mj-lt"/>
                <a:ea typeface="Arial Unicode MS" panose="020B0604020202020204" pitchFamily="34" charset="-128"/>
                <a:cs typeface="Arial" panose="020B0604020202020204" pitchFamily="34" charset="0"/>
              </a:rPr>
              <a:t>an</a:t>
            </a:r>
            <a:r>
              <a:rPr lang="en-US" b="1" spc="-8" dirty="0">
                <a:latin typeface="+mj-lt"/>
                <a:ea typeface="Arial Unicode MS" panose="020B0604020202020204" pitchFamily="34" charset="-128"/>
                <a:cs typeface="Arial" panose="020B0604020202020204" pitchFamily="34" charset="0"/>
              </a:rPr>
              <a:t>ts/</a:t>
            </a:r>
            <a:r>
              <a:rPr lang="en-US" b="1" spc="-23" dirty="0">
                <a:latin typeface="+mj-lt"/>
                <a:ea typeface="Arial Unicode MS" panose="020B0604020202020204" pitchFamily="34" charset="-128"/>
                <a:cs typeface="Arial" panose="020B0604020202020204" pitchFamily="34" charset="0"/>
              </a:rPr>
              <a:t>C</a:t>
            </a:r>
            <a:r>
              <a:rPr lang="en-US" b="1" spc="-11" dirty="0">
                <a:latin typeface="+mj-lt"/>
                <a:ea typeface="Arial Unicode MS" panose="020B0604020202020204" pitchFamily="34" charset="-128"/>
                <a:cs typeface="Arial" panose="020B0604020202020204" pitchFamily="34" charset="0"/>
              </a:rPr>
              <a:t>on</a:t>
            </a:r>
            <a:r>
              <a:rPr lang="en-US" b="1" spc="-8" dirty="0">
                <a:latin typeface="+mj-lt"/>
                <a:ea typeface="Arial Unicode MS" panose="020B0604020202020204" pitchFamily="34" charset="-128"/>
                <a:cs typeface="Arial" panose="020B0604020202020204" pitchFamily="34" charset="0"/>
              </a:rPr>
              <a:t>tractors:</a:t>
            </a:r>
            <a:endParaRPr lang="en-US" b="1" dirty="0">
              <a:latin typeface="+mj-lt"/>
              <a:ea typeface="Arial Unicode MS" panose="020B0604020202020204" pitchFamily="34" charset="-128"/>
              <a:cs typeface="Arial" panose="020B0604020202020204" pitchFamily="34" charset="0"/>
            </a:endParaRPr>
          </a:p>
          <a:p>
            <a:pPr marL="523875" indent="-342900">
              <a:spcBef>
                <a:spcPts val="472"/>
              </a:spcBef>
            </a:pPr>
            <a:r>
              <a:rPr lang="en-US" dirty="0">
                <a:latin typeface="+mj-lt"/>
                <a:ea typeface="Arial Unicode MS" panose="020B0604020202020204" pitchFamily="34" charset="-128"/>
                <a:cs typeface="Arial" panose="020B0604020202020204" pitchFamily="34" charset="0"/>
              </a:rPr>
              <a:t>Counselors</a:t>
            </a:r>
          </a:p>
          <a:p>
            <a:pPr marL="523875" indent="-342900">
              <a:spcBef>
                <a:spcPts val="469"/>
              </a:spcBef>
            </a:pPr>
            <a:r>
              <a:rPr lang="en-US" spc="4" dirty="0">
                <a:latin typeface="+mj-lt"/>
                <a:ea typeface="Arial Unicode MS" panose="020B0604020202020204" pitchFamily="34" charset="-128"/>
                <a:cs typeface="Arial" panose="020B0604020202020204" pitchFamily="34" charset="0"/>
              </a:rPr>
              <a:t>La</a:t>
            </a:r>
            <a:r>
              <a:rPr lang="en-US" dirty="0">
                <a:latin typeface="+mj-lt"/>
                <a:ea typeface="Arial Unicode MS" panose="020B0604020202020204" pitchFamily="34" charset="-128"/>
                <a:cs typeface="Arial" panose="020B0604020202020204" pitchFamily="34" charset="0"/>
              </a:rPr>
              <a:t>w</a:t>
            </a:r>
            <a:r>
              <a:rPr lang="en-US" spc="4" dirty="0">
                <a:latin typeface="+mj-lt"/>
                <a:ea typeface="Arial Unicode MS" panose="020B0604020202020204" pitchFamily="34" charset="-128"/>
                <a:cs typeface="Arial" panose="020B0604020202020204" pitchFamily="34" charset="0"/>
              </a:rPr>
              <a:t>ye</a:t>
            </a:r>
            <a:r>
              <a:rPr lang="en-US" spc="-4" dirty="0">
                <a:latin typeface="+mj-lt"/>
                <a:ea typeface="Arial Unicode MS" panose="020B0604020202020204" pitchFamily="34" charset="-128"/>
                <a:cs typeface="Arial" panose="020B0604020202020204" pitchFamily="34" charset="0"/>
              </a:rPr>
              <a:t>r</a:t>
            </a:r>
            <a:r>
              <a:rPr lang="en-US" dirty="0">
                <a:latin typeface="+mj-lt"/>
                <a:ea typeface="Arial Unicode MS" panose="020B0604020202020204" pitchFamily="34" charset="-128"/>
                <a:cs typeface="Arial" panose="020B0604020202020204" pitchFamily="34" charset="0"/>
              </a:rPr>
              <a:t>s</a:t>
            </a:r>
          </a:p>
          <a:p>
            <a:pPr marL="523875" indent="-342900">
              <a:spcBef>
                <a:spcPts val="469"/>
              </a:spcBef>
            </a:pPr>
            <a:r>
              <a:rPr lang="en-US" dirty="0">
                <a:latin typeface="+mj-lt"/>
                <a:ea typeface="Arial Unicode MS" panose="020B0604020202020204" pitchFamily="34" charset="-128"/>
                <a:cs typeface="Arial" panose="020B0604020202020204" pitchFamily="34" charset="0"/>
              </a:rPr>
              <a:t>S</a:t>
            </a:r>
            <a:r>
              <a:rPr lang="en-US" spc="4" dirty="0">
                <a:latin typeface="+mj-lt"/>
                <a:ea typeface="Arial Unicode MS" panose="020B0604020202020204" pitchFamily="34" charset="-128"/>
                <a:cs typeface="Arial" panose="020B0604020202020204" pitchFamily="34" charset="0"/>
              </a:rPr>
              <a:t>o</a:t>
            </a:r>
            <a:r>
              <a:rPr lang="en-US" spc="-4" dirty="0">
                <a:latin typeface="+mj-lt"/>
                <a:ea typeface="Arial Unicode MS" panose="020B0604020202020204" pitchFamily="34" charset="-128"/>
                <a:cs typeface="Arial" panose="020B0604020202020204" pitchFamily="34" charset="0"/>
              </a:rPr>
              <a:t>ft</a:t>
            </a:r>
            <a:r>
              <a:rPr lang="en-US" dirty="0">
                <a:latin typeface="+mj-lt"/>
                <a:ea typeface="Arial Unicode MS" panose="020B0604020202020204" pitchFamily="34" charset="-128"/>
                <a:cs typeface="Arial" panose="020B0604020202020204" pitchFamily="34" charset="0"/>
              </a:rPr>
              <a:t>w</a:t>
            </a:r>
            <a:r>
              <a:rPr lang="en-US" spc="4" dirty="0">
                <a:latin typeface="+mj-lt"/>
                <a:ea typeface="Arial Unicode MS" panose="020B0604020202020204" pitchFamily="34" charset="-128"/>
                <a:cs typeface="Arial" panose="020B0604020202020204" pitchFamily="34" charset="0"/>
              </a:rPr>
              <a:t>a</a:t>
            </a:r>
            <a:r>
              <a:rPr lang="en-US" spc="-4" dirty="0">
                <a:latin typeface="+mj-lt"/>
                <a:ea typeface="Arial Unicode MS" panose="020B0604020202020204" pitchFamily="34" charset="-128"/>
                <a:cs typeface="Arial" panose="020B0604020202020204" pitchFamily="34" charset="0"/>
              </a:rPr>
              <a:t>r</a:t>
            </a:r>
            <a:r>
              <a:rPr lang="en-US" spc="4" dirty="0">
                <a:latin typeface="+mj-lt"/>
                <a:ea typeface="Arial Unicode MS" panose="020B0604020202020204" pitchFamily="34" charset="-128"/>
                <a:cs typeface="Arial" panose="020B0604020202020204" pitchFamily="34" charset="0"/>
              </a:rPr>
              <a:t>e</a:t>
            </a:r>
            <a:r>
              <a:rPr lang="en-US" spc="-4" dirty="0">
                <a:latin typeface="+mj-lt"/>
                <a:ea typeface="Arial Unicode MS" panose="020B0604020202020204" pitchFamily="34" charset="-128"/>
                <a:cs typeface="Arial" panose="020B0604020202020204" pitchFamily="34" charset="0"/>
              </a:rPr>
              <a:t>/</a:t>
            </a:r>
            <a:r>
              <a:rPr lang="en-US" spc="4" dirty="0">
                <a:latin typeface="+mj-lt"/>
                <a:ea typeface="Arial Unicode MS" panose="020B0604020202020204" pitchFamily="34" charset="-128"/>
                <a:cs typeface="Arial" panose="020B0604020202020204" pitchFamily="34" charset="0"/>
              </a:rPr>
              <a:t>ha</a:t>
            </a:r>
            <a:r>
              <a:rPr lang="en-US" spc="-4" dirty="0">
                <a:latin typeface="+mj-lt"/>
                <a:ea typeface="Arial Unicode MS" panose="020B0604020202020204" pitchFamily="34" charset="-128"/>
                <a:cs typeface="Arial" panose="020B0604020202020204" pitchFamily="34" charset="0"/>
              </a:rPr>
              <a:t>r</a:t>
            </a:r>
            <a:r>
              <a:rPr lang="en-US" spc="4" dirty="0">
                <a:latin typeface="+mj-lt"/>
                <a:ea typeface="Arial Unicode MS" panose="020B0604020202020204" pitchFamily="34" charset="-128"/>
                <a:cs typeface="Arial" panose="020B0604020202020204" pitchFamily="34" charset="0"/>
              </a:rPr>
              <a:t>d</a:t>
            </a:r>
            <a:r>
              <a:rPr lang="en-US" dirty="0">
                <a:latin typeface="+mj-lt"/>
                <a:ea typeface="Arial Unicode MS" panose="020B0604020202020204" pitchFamily="34" charset="-128"/>
                <a:cs typeface="Arial" panose="020B0604020202020204" pitchFamily="34" charset="0"/>
              </a:rPr>
              <a:t>w</a:t>
            </a:r>
            <a:r>
              <a:rPr lang="en-US" spc="4" dirty="0">
                <a:latin typeface="+mj-lt"/>
                <a:ea typeface="Arial Unicode MS" panose="020B0604020202020204" pitchFamily="34" charset="-128"/>
                <a:cs typeface="Arial" panose="020B0604020202020204" pitchFamily="34" charset="0"/>
              </a:rPr>
              <a:t>a</a:t>
            </a:r>
            <a:r>
              <a:rPr lang="en-US" spc="-4" dirty="0">
                <a:latin typeface="+mj-lt"/>
                <a:ea typeface="Arial Unicode MS" panose="020B0604020202020204" pitchFamily="34" charset="-128"/>
                <a:cs typeface="Arial" panose="020B0604020202020204" pitchFamily="34" charset="0"/>
              </a:rPr>
              <a:t>r</a:t>
            </a:r>
            <a:r>
              <a:rPr lang="en-US" dirty="0">
                <a:latin typeface="+mj-lt"/>
                <a:ea typeface="Arial Unicode MS" panose="020B0604020202020204" pitchFamily="34" charset="-128"/>
                <a:cs typeface="Arial" panose="020B0604020202020204" pitchFamily="34" charset="0"/>
              </a:rPr>
              <a:t>e</a:t>
            </a:r>
            <a:r>
              <a:rPr lang="en-US" spc="-19" dirty="0">
                <a:latin typeface="+mj-lt"/>
                <a:ea typeface="Arial Unicode MS" panose="020B0604020202020204" pitchFamily="34" charset="-128"/>
                <a:cs typeface="Arial" panose="020B0604020202020204" pitchFamily="34" charset="0"/>
              </a:rPr>
              <a:t> </a:t>
            </a:r>
            <a:r>
              <a:rPr lang="en-US" spc="4" dirty="0">
                <a:latin typeface="+mj-lt"/>
                <a:ea typeface="Arial Unicode MS" panose="020B0604020202020204" pitchFamily="34" charset="-128"/>
                <a:cs typeface="Arial" panose="020B0604020202020204" pitchFamily="34" charset="0"/>
              </a:rPr>
              <a:t>co</a:t>
            </a:r>
            <a:r>
              <a:rPr lang="en-US" dirty="0">
                <a:latin typeface="+mj-lt"/>
                <a:ea typeface="Arial Unicode MS" panose="020B0604020202020204" pitchFamily="34" charset="-128"/>
                <a:cs typeface="Arial" panose="020B0604020202020204" pitchFamily="34" charset="0"/>
              </a:rPr>
              <a:t>m</a:t>
            </a:r>
            <a:r>
              <a:rPr lang="en-US" spc="4" dirty="0">
                <a:latin typeface="+mj-lt"/>
                <a:ea typeface="Arial Unicode MS" panose="020B0604020202020204" pitchFamily="34" charset="-128"/>
                <a:cs typeface="Arial" panose="020B0604020202020204" pitchFamily="34" charset="0"/>
              </a:rPr>
              <a:t>pu</a:t>
            </a:r>
            <a:r>
              <a:rPr lang="en-US" spc="-4" dirty="0">
                <a:latin typeface="+mj-lt"/>
                <a:ea typeface="Arial Unicode MS" panose="020B0604020202020204" pitchFamily="34" charset="-128"/>
                <a:cs typeface="Arial" panose="020B0604020202020204" pitchFamily="34" charset="0"/>
              </a:rPr>
              <a:t>t</a:t>
            </a:r>
            <a:r>
              <a:rPr lang="en-US" spc="4" dirty="0">
                <a:latin typeface="+mj-lt"/>
                <a:ea typeface="Arial Unicode MS" panose="020B0604020202020204" pitchFamily="34" charset="-128"/>
                <a:cs typeface="Arial" panose="020B0604020202020204" pitchFamily="34" charset="0"/>
              </a:rPr>
              <a:t>e</a:t>
            </a:r>
            <a:r>
              <a:rPr lang="en-US" dirty="0">
                <a:latin typeface="+mj-lt"/>
                <a:ea typeface="Arial Unicode MS" panose="020B0604020202020204" pitchFamily="34" charset="-128"/>
                <a:cs typeface="Arial" panose="020B0604020202020204" pitchFamily="34" charset="0"/>
              </a:rPr>
              <a:t>r</a:t>
            </a:r>
            <a:r>
              <a:rPr lang="en-US" spc="-15" dirty="0">
                <a:latin typeface="+mj-lt"/>
                <a:ea typeface="Arial Unicode MS" panose="020B0604020202020204" pitchFamily="34" charset="-128"/>
                <a:cs typeface="Arial" panose="020B0604020202020204" pitchFamily="34" charset="0"/>
              </a:rPr>
              <a:t> </a:t>
            </a:r>
            <a:r>
              <a:rPr lang="en-US" spc="4" dirty="0">
                <a:latin typeface="+mj-lt"/>
                <a:ea typeface="Arial Unicode MS" panose="020B0604020202020204" pitchFamily="34" charset="-128"/>
                <a:cs typeface="Arial" panose="020B0604020202020204" pitchFamily="34" charset="0"/>
              </a:rPr>
              <a:t>eng</a:t>
            </a:r>
            <a:r>
              <a:rPr lang="en-US" spc="-4" dirty="0">
                <a:latin typeface="+mj-lt"/>
                <a:ea typeface="Arial Unicode MS" panose="020B0604020202020204" pitchFamily="34" charset="-128"/>
                <a:cs typeface="Arial" panose="020B0604020202020204" pitchFamily="34" charset="0"/>
              </a:rPr>
              <a:t>i</a:t>
            </a:r>
            <a:r>
              <a:rPr lang="en-US" spc="4" dirty="0">
                <a:latin typeface="+mj-lt"/>
                <a:ea typeface="Arial Unicode MS" panose="020B0604020202020204" pitchFamily="34" charset="-128"/>
                <a:cs typeface="Arial" panose="020B0604020202020204" pitchFamily="34" charset="0"/>
              </a:rPr>
              <a:t>nee</a:t>
            </a:r>
            <a:r>
              <a:rPr lang="en-US" spc="-4" dirty="0">
                <a:latin typeface="+mj-lt"/>
                <a:ea typeface="Arial Unicode MS" panose="020B0604020202020204" pitchFamily="34" charset="-128"/>
                <a:cs typeface="Arial" panose="020B0604020202020204" pitchFamily="34" charset="0"/>
              </a:rPr>
              <a:t>r</a:t>
            </a:r>
            <a:r>
              <a:rPr lang="en-US" dirty="0">
                <a:latin typeface="+mj-lt"/>
                <a:ea typeface="Arial Unicode MS" panose="020B0604020202020204" pitchFamily="34" charset="-128"/>
                <a:cs typeface="Arial" panose="020B0604020202020204" pitchFamily="34" charset="0"/>
              </a:rPr>
              <a:t>s</a:t>
            </a:r>
          </a:p>
          <a:p>
            <a:pPr marL="523875" indent="-342900">
              <a:spcBef>
                <a:spcPts val="469"/>
              </a:spcBef>
            </a:pPr>
            <a:r>
              <a:rPr lang="en-US" spc="4" dirty="0">
                <a:latin typeface="+mj-lt"/>
                <a:ea typeface="Arial Unicode MS" panose="020B0604020202020204" pitchFamily="34" charset="-128"/>
                <a:cs typeface="Arial" panose="020B0604020202020204" pitchFamily="34" charset="0"/>
              </a:rPr>
              <a:t>The</a:t>
            </a:r>
            <a:r>
              <a:rPr lang="en-US" spc="-4" dirty="0">
                <a:latin typeface="+mj-lt"/>
                <a:ea typeface="Arial Unicode MS" panose="020B0604020202020204" pitchFamily="34" charset="-128"/>
                <a:cs typeface="Arial" panose="020B0604020202020204" pitchFamily="34" charset="0"/>
              </a:rPr>
              <a:t>r</a:t>
            </a:r>
            <a:r>
              <a:rPr lang="en-US" spc="4" dirty="0">
                <a:latin typeface="+mj-lt"/>
                <a:ea typeface="Arial Unicode MS" panose="020B0604020202020204" pitchFamily="34" charset="-128"/>
                <a:cs typeface="Arial" panose="020B0604020202020204" pitchFamily="34" charset="0"/>
              </a:rPr>
              <a:t>ap</a:t>
            </a:r>
            <a:r>
              <a:rPr lang="en-US" spc="-4" dirty="0">
                <a:latin typeface="+mj-lt"/>
                <a:ea typeface="Arial Unicode MS" panose="020B0604020202020204" pitchFamily="34" charset="-128"/>
                <a:cs typeface="Arial" panose="020B0604020202020204" pitchFamily="34" charset="0"/>
              </a:rPr>
              <a:t>i</a:t>
            </a:r>
            <a:r>
              <a:rPr lang="en-US" spc="4" dirty="0">
                <a:latin typeface="+mj-lt"/>
                <a:ea typeface="Arial Unicode MS" panose="020B0604020202020204" pitchFamily="34" charset="-128"/>
                <a:cs typeface="Arial" panose="020B0604020202020204" pitchFamily="34" charset="0"/>
              </a:rPr>
              <a:t>s</a:t>
            </a:r>
            <a:r>
              <a:rPr lang="en-US" spc="-4" dirty="0">
                <a:latin typeface="+mj-lt"/>
                <a:ea typeface="Arial Unicode MS" panose="020B0604020202020204" pitchFamily="34" charset="-128"/>
                <a:cs typeface="Arial" panose="020B0604020202020204" pitchFamily="34" charset="0"/>
              </a:rPr>
              <a:t>t</a:t>
            </a:r>
            <a:r>
              <a:rPr lang="en-US" dirty="0">
                <a:latin typeface="+mj-lt"/>
                <a:ea typeface="Arial Unicode MS" panose="020B0604020202020204" pitchFamily="34" charset="-128"/>
                <a:cs typeface="Arial" panose="020B0604020202020204" pitchFamily="34" charset="0"/>
              </a:rPr>
              <a:t>s</a:t>
            </a:r>
          </a:p>
          <a:p>
            <a:pPr marL="523875" indent="-342900">
              <a:spcBef>
                <a:spcPts val="469"/>
              </a:spcBef>
            </a:pPr>
            <a:r>
              <a:rPr lang="en-US" dirty="0">
                <a:latin typeface="+mj-lt"/>
                <a:ea typeface="Arial Unicode MS" panose="020B0604020202020204" pitchFamily="34" charset="-128"/>
                <a:cs typeface="Arial" panose="020B0604020202020204" pitchFamily="34" charset="0"/>
              </a:rPr>
              <a:t>G</a:t>
            </a:r>
            <a:r>
              <a:rPr lang="en-US" spc="-4" dirty="0">
                <a:latin typeface="+mj-lt"/>
                <a:ea typeface="Arial Unicode MS" panose="020B0604020202020204" pitchFamily="34" charset="-128"/>
                <a:cs typeface="Arial" panose="020B0604020202020204" pitchFamily="34" charset="0"/>
              </a:rPr>
              <a:t>r</a:t>
            </a:r>
            <a:r>
              <a:rPr lang="en-US" spc="4" dirty="0">
                <a:latin typeface="+mj-lt"/>
                <a:ea typeface="Arial Unicode MS" panose="020B0604020202020204" pitchFamily="34" charset="-128"/>
                <a:cs typeface="Arial" panose="020B0604020202020204" pitchFamily="34" charset="0"/>
              </a:rPr>
              <a:t>ound</a:t>
            </a:r>
            <a:r>
              <a:rPr lang="en-US" dirty="0">
                <a:latin typeface="+mj-lt"/>
                <a:ea typeface="Arial Unicode MS" panose="020B0604020202020204" pitchFamily="34" charset="-128"/>
                <a:cs typeface="Arial" panose="020B0604020202020204" pitchFamily="34" charset="0"/>
              </a:rPr>
              <a:t>s</a:t>
            </a:r>
            <a:r>
              <a:rPr lang="en-US" spc="-8" dirty="0">
                <a:latin typeface="+mj-lt"/>
                <a:ea typeface="Arial Unicode MS" panose="020B0604020202020204" pitchFamily="34" charset="-128"/>
                <a:cs typeface="Arial" panose="020B0604020202020204" pitchFamily="34" charset="0"/>
              </a:rPr>
              <a:t> </a:t>
            </a:r>
            <a:r>
              <a:rPr lang="en-US" dirty="0">
                <a:latin typeface="+mj-lt"/>
                <a:ea typeface="Arial Unicode MS" panose="020B0604020202020204" pitchFamily="34" charset="-128"/>
                <a:cs typeface="Arial" panose="020B0604020202020204" pitchFamily="34" charset="0"/>
              </a:rPr>
              <a:t>m</a:t>
            </a:r>
            <a:r>
              <a:rPr lang="en-US" spc="4" dirty="0">
                <a:latin typeface="+mj-lt"/>
                <a:ea typeface="Arial Unicode MS" panose="020B0604020202020204" pitchFamily="34" charset="-128"/>
                <a:cs typeface="Arial" panose="020B0604020202020204" pitchFamily="34" charset="0"/>
              </a:rPr>
              <a:t>a</a:t>
            </a:r>
            <a:r>
              <a:rPr lang="en-US" spc="-4" dirty="0">
                <a:latin typeface="+mj-lt"/>
                <a:ea typeface="Arial Unicode MS" panose="020B0604020202020204" pitchFamily="34" charset="-128"/>
                <a:cs typeface="Arial" panose="020B0604020202020204" pitchFamily="34" charset="0"/>
              </a:rPr>
              <a:t>i</a:t>
            </a:r>
            <a:r>
              <a:rPr lang="en-US" spc="4" dirty="0">
                <a:latin typeface="+mj-lt"/>
                <a:ea typeface="Arial Unicode MS" panose="020B0604020202020204" pitchFamily="34" charset="-128"/>
                <a:cs typeface="Arial" panose="020B0604020202020204" pitchFamily="34" charset="0"/>
              </a:rPr>
              <a:t>n</a:t>
            </a:r>
            <a:r>
              <a:rPr lang="en-US" spc="-4" dirty="0">
                <a:latin typeface="+mj-lt"/>
                <a:ea typeface="Arial Unicode MS" panose="020B0604020202020204" pitchFamily="34" charset="-128"/>
                <a:cs typeface="Arial" panose="020B0604020202020204" pitchFamily="34" charset="0"/>
              </a:rPr>
              <a:t>t</a:t>
            </a:r>
            <a:r>
              <a:rPr lang="en-US" spc="4" dirty="0">
                <a:latin typeface="+mj-lt"/>
                <a:ea typeface="Arial Unicode MS" panose="020B0604020202020204" pitchFamily="34" charset="-128"/>
                <a:cs typeface="Arial" panose="020B0604020202020204" pitchFamily="34" charset="0"/>
              </a:rPr>
              <a:t>enanc</a:t>
            </a:r>
            <a:r>
              <a:rPr lang="en-US" dirty="0">
                <a:latin typeface="+mj-lt"/>
                <a:ea typeface="Arial Unicode MS" panose="020B0604020202020204" pitchFamily="34" charset="-128"/>
                <a:cs typeface="Arial" panose="020B0604020202020204" pitchFamily="34" charset="0"/>
              </a:rPr>
              <a:t>e</a:t>
            </a:r>
            <a:r>
              <a:rPr lang="en-US" spc="-19" dirty="0">
                <a:latin typeface="+mj-lt"/>
                <a:ea typeface="Arial Unicode MS" panose="020B0604020202020204" pitchFamily="34" charset="-128"/>
                <a:cs typeface="Arial" panose="020B0604020202020204" pitchFamily="34" charset="0"/>
              </a:rPr>
              <a:t> </a:t>
            </a:r>
            <a:r>
              <a:rPr lang="en-US" spc="4" dirty="0">
                <a:latin typeface="+mj-lt"/>
                <a:ea typeface="Arial Unicode MS" panose="020B0604020202020204" pitchFamily="34" charset="-128"/>
                <a:cs typeface="Arial" panose="020B0604020202020204" pitchFamily="34" charset="0"/>
              </a:rPr>
              <a:t>s</a:t>
            </a:r>
            <a:r>
              <a:rPr lang="en-US" spc="-4" dirty="0">
                <a:latin typeface="+mj-lt"/>
                <a:ea typeface="Arial Unicode MS" panose="020B0604020202020204" pitchFamily="34" charset="-128"/>
                <a:cs typeface="Arial" panose="020B0604020202020204" pitchFamily="34" charset="0"/>
              </a:rPr>
              <a:t>t</a:t>
            </a:r>
            <a:r>
              <a:rPr lang="en-US" spc="4" dirty="0">
                <a:latin typeface="+mj-lt"/>
                <a:ea typeface="Arial Unicode MS" panose="020B0604020202020204" pitchFamily="34" charset="-128"/>
                <a:cs typeface="Arial" panose="020B0604020202020204" pitchFamily="34" charset="0"/>
              </a:rPr>
              <a:t>a</a:t>
            </a:r>
            <a:r>
              <a:rPr lang="en-US" spc="-4" dirty="0">
                <a:latin typeface="+mj-lt"/>
                <a:ea typeface="Arial Unicode MS" panose="020B0604020202020204" pitchFamily="34" charset="-128"/>
                <a:cs typeface="Arial" panose="020B0604020202020204" pitchFamily="34" charset="0"/>
              </a:rPr>
              <a:t>f</a:t>
            </a:r>
            <a:r>
              <a:rPr lang="en-US" dirty="0">
                <a:latin typeface="+mj-lt"/>
                <a:ea typeface="Arial Unicode MS" panose="020B0604020202020204" pitchFamily="34" charset="-128"/>
                <a:cs typeface="Arial" panose="020B0604020202020204" pitchFamily="34" charset="0"/>
              </a:rPr>
              <a:t>f</a:t>
            </a:r>
          </a:p>
          <a:p>
            <a:pPr marL="9525" indent="0">
              <a:buNone/>
              <a:tabLst>
                <a:tab pos="267176" algn="l"/>
              </a:tabLst>
            </a:pPr>
            <a:r>
              <a:rPr lang="en-US" b="1" spc="-8" dirty="0">
                <a:latin typeface="+mj-lt"/>
                <a:ea typeface="Arial Unicode MS" panose="020B0604020202020204" pitchFamily="34" charset="-128"/>
                <a:cs typeface="Arial" panose="020B0604020202020204" pitchFamily="34" charset="0"/>
              </a:rPr>
              <a:t>I</a:t>
            </a:r>
            <a:r>
              <a:rPr lang="en-US" b="1" spc="-23" dirty="0">
                <a:latin typeface="+mj-lt"/>
                <a:ea typeface="Arial Unicode MS" panose="020B0604020202020204" pitchFamily="34" charset="-128"/>
                <a:cs typeface="Arial" panose="020B0604020202020204" pitchFamily="34" charset="0"/>
              </a:rPr>
              <a:t>m</a:t>
            </a:r>
            <a:r>
              <a:rPr lang="en-US" b="1" spc="-8" dirty="0">
                <a:latin typeface="+mj-lt"/>
                <a:ea typeface="Arial Unicode MS" panose="020B0604020202020204" pitchFamily="34" charset="-128"/>
                <a:cs typeface="Arial" panose="020B0604020202020204" pitchFamily="34" charset="0"/>
              </a:rPr>
              <a:t>proper</a:t>
            </a:r>
            <a:r>
              <a:rPr lang="en-US" b="1" spc="11" dirty="0">
                <a:latin typeface="+mj-lt"/>
                <a:ea typeface="Arial Unicode MS" panose="020B0604020202020204" pitchFamily="34" charset="-128"/>
                <a:cs typeface="Arial" panose="020B0604020202020204" pitchFamily="34" charset="0"/>
              </a:rPr>
              <a:t> </a:t>
            </a:r>
            <a:r>
              <a:rPr lang="en-US" b="1" spc="-19" dirty="0">
                <a:latin typeface="+mj-lt"/>
                <a:ea typeface="Arial Unicode MS" panose="020B0604020202020204" pitchFamily="34" charset="-128"/>
                <a:cs typeface="Arial" panose="020B0604020202020204" pitchFamily="34" charset="0"/>
              </a:rPr>
              <a:t>E</a:t>
            </a:r>
            <a:r>
              <a:rPr lang="en-US" b="1" spc="-8" dirty="0">
                <a:latin typeface="+mj-lt"/>
                <a:ea typeface="Arial Unicode MS" panose="020B0604020202020204" pitchFamily="34" charset="-128"/>
                <a:cs typeface="Arial" panose="020B0604020202020204" pitchFamily="34" charset="0"/>
              </a:rPr>
              <a:t>xa</a:t>
            </a:r>
            <a:r>
              <a:rPr lang="en-US" b="1" spc="-23" dirty="0">
                <a:latin typeface="+mj-lt"/>
                <a:ea typeface="Arial Unicode MS" panose="020B0604020202020204" pitchFamily="34" charset="-128"/>
                <a:cs typeface="Arial" panose="020B0604020202020204" pitchFamily="34" charset="0"/>
              </a:rPr>
              <a:t>m</a:t>
            </a:r>
            <a:r>
              <a:rPr lang="en-US" b="1" spc="-11" dirty="0">
                <a:latin typeface="+mj-lt"/>
                <a:ea typeface="Arial Unicode MS" panose="020B0604020202020204" pitchFamily="34" charset="-128"/>
                <a:cs typeface="Arial" panose="020B0604020202020204" pitchFamily="34" charset="0"/>
              </a:rPr>
              <a:t>p</a:t>
            </a:r>
            <a:r>
              <a:rPr lang="en-US" b="1" spc="-8" dirty="0">
                <a:latin typeface="+mj-lt"/>
                <a:ea typeface="Arial Unicode MS" panose="020B0604020202020204" pitchFamily="34" charset="-128"/>
                <a:cs typeface="Arial" panose="020B0604020202020204" pitchFamily="34" charset="0"/>
              </a:rPr>
              <a:t>l</a:t>
            </a:r>
            <a:r>
              <a:rPr lang="en-US" b="1" spc="-11" dirty="0">
                <a:latin typeface="+mj-lt"/>
                <a:ea typeface="Arial Unicode MS" panose="020B0604020202020204" pitchFamily="34" charset="-128"/>
                <a:cs typeface="Arial" panose="020B0604020202020204" pitchFamily="34" charset="0"/>
              </a:rPr>
              <a:t>es</a:t>
            </a:r>
            <a:r>
              <a:rPr lang="en-US" b="1" spc="11" dirty="0">
                <a:latin typeface="+mj-lt"/>
                <a:ea typeface="Arial Unicode MS" panose="020B0604020202020204" pitchFamily="34" charset="-128"/>
                <a:cs typeface="Arial" panose="020B0604020202020204" pitchFamily="34" charset="0"/>
              </a:rPr>
              <a:t> </a:t>
            </a:r>
            <a:r>
              <a:rPr lang="en-US" b="1" spc="-11" dirty="0">
                <a:latin typeface="+mj-lt"/>
                <a:ea typeface="Arial Unicode MS" panose="020B0604020202020204" pitchFamily="34" charset="-128"/>
                <a:cs typeface="Arial" panose="020B0604020202020204" pitchFamily="34" charset="0"/>
              </a:rPr>
              <a:t>o</a:t>
            </a:r>
            <a:r>
              <a:rPr lang="en-US" b="1" spc="-8" dirty="0">
                <a:latin typeface="+mj-lt"/>
                <a:ea typeface="Arial Unicode MS" panose="020B0604020202020204" pitchFamily="34" charset="-128"/>
                <a:cs typeface="Arial" panose="020B0604020202020204" pitchFamily="34" charset="0"/>
              </a:rPr>
              <a:t>f </a:t>
            </a:r>
            <a:r>
              <a:rPr lang="en-US" b="1" spc="-23" dirty="0">
                <a:latin typeface="+mj-lt"/>
                <a:ea typeface="Arial Unicode MS" panose="020B0604020202020204" pitchFamily="34" charset="-128"/>
                <a:cs typeface="Arial" panose="020B0604020202020204" pitchFamily="34" charset="0"/>
              </a:rPr>
              <a:t>C</a:t>
            </a:r>
            <a:r>
              <a:rPr lang="en-US" b="1" spc="-11" dirty="0">
                <a:latin typeface="+mj-lt"/>
                <a:ea typeface="Arial Unicode MS" panose="020B0604020202020204" pitchFamily="34" charset="-128"/>
                <a:cs typeface="Arial" panose="020B0604020202020204" pitchFamily="34" charset="0"/>
              </a:rPr>
              <a:t>onsu</a:t>
            </a:r>
            <a:r>
              <a:rPr lang="en-US" b="1" spc="-8" dirty="0">
                <a:latin typeface="+mj-lt"/>
                <a:ea typeface="Arial Unicode MS" panose="020B0604020202020204" pitchFamily="34" charset="-128"/>
                <a:cs typeface="Arial" panose="020B0604020202020204" pitchFamily="34" charset="0"/>
              </a:rPr>
              <a:t>lt</a:t>
            </a:r>
            <a:r>
              <a:rPr lang="en-US" b="1" spc="-11" dirty="0">
                <a:latin typeface="+mj-lt"/>
                <a:ea typeface="Arial Unicode MS" panose="020B0604020202020204" pitchFamily="34" charset="-128"/>
                <a:cs typeface="Arial" panose="020B0604020202020204" pitchFamily="34" charset="0"/>
              </a:rPr>
              <a:t>an</a:t>
            </a:r>
            <a:r>
              <a:rPr lang="en-US" b="1" spc="-8" dirty="0">
                <a:latin typeface="+mj-lt"/>
                <a:ea typeface="Arial Unicode MS" panose="020B0604020202020204" pitchFamily="34" charset="-128"/>
                <a:cs typeface="Arial" panose="020B0604020202020204" pitchFamily="34" charset="0"/>
              </a:rPr>
              <a:t>ts/</a:t>
            </a:r>
            <a:r>
              <a:rPr lang="en-US" b="1" spc="-23" dirty="0">
                <a:latin typeface="+mj-lt"/>
                <a:ea typeface="Arial Unicode MS" panose="020B0604020202020204" pitchFamily="34" charset="-128"/>
                <a:cs typeface="Arial" panose="020B0604020202020204" pitchFamily="34" charset="0"/>
              </a:rPr>
              <a:t>C</a:t>
            </a:r>
            <a:r>
              <a:rPr lang="en-US" b="1" spc="-11" dirty="0">
                <a:latin typeface="+mj-lt"/>
                <a:ea typeface="Arial Unicode MS" panose="020B0604020202020204" pitchFamily="34" charset="-128"/>
                <a:cs typeface="Arial" panose="020B0604020202020204" pitchFamily="34" charset="0"/>
              </a:rPr>
              <a:t>on</a:t>
            </a:r>
            <a:r>
              <a:rPr lang="en-US" b="1" spc="-8" dirty="0">
                <a:latin typeface="+mj-lt"/>
                <a:ea typeface="Arial Unicode MS" panose="020B0604020202020204" pitchFamily="34" charset="-128"/>
                <a:cs typeface="Arial" panose="020B0604020202020204" pitchFamily="34" charset="0"/>
              </a:rPr>
              <a:t>tractors:</a:t>
            </a:r>
          </a:p>
          <a:p>
            <a:pPr marL="722757" lvl="1" indent="-457200">
              <a:spcBef>
                <a:spcPts val="495"/>
              </a:spcBef>
              <a:buSzPct val="68000"/>
              <a:buFont typeface="Wingdings 3" panose="05040102010807070707" pitchFamily="18" charset="2"/>
              <a:buChar char="}"/>
              <a:tabLst>
                <a:tab pos="267176" algn="l"/>
              </a:tabLst>
            </a:pPr>
            <a:r>
              <a:rPr lang="en-US" sz="2600" dirty="0">
                <a:latin typeface="+mj-lt"/>
                <a:ea typeface="Arial Unicode MS" panose="020B0604020202020204" pitchFamily="34" charset="-128"/>
                <a:cs typeface="Arial" panose="020B0604020202020204" pitchFamily="34" charset="0"/>
              </a:rPr>
              <a:t>V</a:t>
            </a:r>
            <a:r>
              <a:rPr lang="en-US" sz="2600" spc="4" dirty="0">
                <a:latin typeface="+mj-lt"/>
                <a:ea typeface="Arial Unicode MS" panose="020B0604020202020204" pitchFamily="34" charset="-128"/>
                <a:cs typeface="Arial" panose="020B0604020202020204" pitchFamily="34" charset="0"/>
              </a:rPr>
              <a:t>o</a:t>
            </a:r>
            <a:r>
              <a:rPr lang="en-US" sz="2600" spc="-4" dirty="0">
                <a:latin typeface="+mj-lt"/>
                <a:ea typeface="Arial Unicode MS" panose="020B0604020202020204" pitchFamily="34" charset="-128"/>
                <a:cs typeface="Arial" panose="020B0604020202020204" pitchFamily="34" charset="0"/>
              </a:rPr>
              <a:t>l</a:t>
            </a:r>
            <a:r>
              <a:rPr lang="en-US" sz="2600" spc="4" dirty="0">
                <a:latin typeface="+mj-lt"/>
                <a:ea typeface="Arial Unicode MS" panose="020B0604020202020204" pitchFamily="34" charset="-128"/>
                <a:cs typeface="Arial" panose="020B0604020202020204" pitchFamily="34" charset="0"/>
              </a:rPr>
              <a:t>un</a:t>
            </a:r>
            <a:r>
              <a:rPr lang="en-US" sz="2600" spc="-4" dirty="0">
                <a:latin typeface="+mj-lt"/>
                <a:ea typeface="Arial Unicode MS" panose="020B0604020202020204" pitchFamily="34" charset="-128"/>
                <a:cs typeface="Arial" panose="020B0604020202020204" pitchFamily="34" charset="0"/>
              </a:rPr>
              <a:t>t</a:t>
            </a:r>
            <a:r>
              <a:rPr lang="en-US" sz="2600" spc="4" dirty="0">
                <a:latin typeface="+mj-lt"/>
                <a:ea typeface="Arial Unicode MS" panose="020B0604020202020204" pitchFamily="34" charset="-128"/>
                <a:cs typeface="Arial" panose="020B0604020202020204" pitchFamily="34" charset="0"/>
              </a:rPr>
              <a:t>ee</a:t>
            </a:r>
            <a:r>
              <a:rPr lang="en-US" sz="2600" spc="-4" dirty="0">
                <a:latin typeface="+mj-lt"/>
                <a:ea typeface="Arial Unicode MS" panose="020B0604020202020204" pitchFamily="34" charset="-128"/>
                <a:cs typeface="Arial" panose="020B0604020202020204" pitchFamily="34" charset="0"/>
              </a:rPr>
              <a:t>r</a:t>
            </a:r>
            <a:r>
              <a:rPr lang="en-US" sz="2600" dirty="0">
                <a:latin typeface="+mj-lt"/>
                <a:ea typeface="Arial Unicode MS" panose="020B0604020202020204" pitchFamily="34" charset="-128"/>
                <a:cs typeface="Arial" panose="020B0604020202020204" pitchFamily="34" charset="0"/>
              </a:rPr>
              <a:t>s</a:t>
            </a:r>
          </a:p>
          <a:p>
            <a:pPr marL="722757" lvl="1" indent="-457200">
              <a:spcBef>
                <a:spcPts val="495"/>
              </a:spcBef>
              <a:buSzPct val="68000"/>
              <a:buFont typeface="Wingdings 3" panose="05040102010807070707" pitchFamily="18" charset="2"/>
              <a:buChar char="}"/>
              <a:tabLst>
                <a:tab pos="267176" algn="l"/>
              </a:tabLst>
            </a:pPr>
            <a:r>
              <a:rPr lang="en-US" sz="2600" dirty="0">
                <a:latin typeface="+mj-lt"/>
                <a:ea typeface="Arial Unicode MS" panose="020B0604020202020204" pitchFamily="34" charset="-128"/>
                <a:cs typeface="Arial" panose="020B0604020202020204" pitchFamily="34" charset="0"/>
              </a:rPr>
              <a:t>B</a:t>
            </a:r>
            <a:r>
              <a:rPr lang="en-US" sz="2600" spc="4" dirty="0">
                <a:latin typeface="+mj-lt"/>
                <a:ea typeface="Arial Unicode MS" panose="020B0604020202020204" pitchFamily="34" charset="-128"/>
                <a:cs typeface="Arial" panose="020B0604020202020204" pitchFamily="34" charset="0"/>
              </a:rPr>
              <a:t>oa</a:t>
            </a:r>
            <a:r>
              <a:rPr lang="en-US" sz="2600" spc="-4" dirty="0">
                <a:latin typeface="+mj-lt"/>
                <a:ea typeface="Arial Unicode MS" panose="020B0604020202020204" pitchFamily="34" charset="-128"/>
                <a:cs typeface="Arial" panose="020B0604020202020204" pitchFamily="34" charset="0"/>
              </a:rPr>
              <a:t>r</a:t>
            </a:r>
            <a:r>
              <a:rPr lang="en-US" sz="2600" dirty="0">
                <a:latin typeface="+mj-lt"/>
                <a:ea typeface="Arial Unicode MS" panose="020B0604020202020204" pitchFamily="34" charset="-128"/>
                <a:cs typeface="Arial" panose="020B0604020202020204" pitchFamily="34" charset="0"/>
              </a:rPr>
              <a:t>d M</a:t>
            </a:r>
            <a:r>
              <a:rPr lang="en-US" sz="2600" spc="4" dirty="0">
                <a:latin typeface="+mj-lt"/>
                <a:ea typeface="Arial Unicode MS" panose="020B0604020202020204" pitchFamily="34" charset="-128"/>
                <a:cs typeface="Arial" panose="020B0604020202020204" pitchFamily="34" charset="0"/>
              </a:rPr>
              <a:t>e</a:t>
            </a:r>
            <a:r>
              <a:rPr lang="en-US" sz="2600" dirty="0">
                <a:latin typeface="+mj-lt"/>
                <a:ea typeface="Arial Unicode MS" panose="020B0604020202020204" pitchFamily="34" charset="-128"/>
                <a:cs typeface="Arial" panose="020B0604020202020204" pitchFamily="34" charset="0"/>
              </a:rPr>
              <a:t>m</a:t>
            </a:r>
            <a:r>
              <a:rPr lang="en-US" sz="2600" spc="4" dirty="0">
                <a:latin typeface="+mj-lt"/>
                <a:ea typeface="Arial Unicode MS" panose="020B0604020202020204" pitchFamily="34" charset="-128"/>
                <a:cs typeface="Arial" panose="020B0604020202020204" pitchFamily="34" charset="0"/>
              </a:rPr>
              <a:t>be</a:t>
            </a:r>
            <a:r>
              <a:rPr lang="en-US" sz="2600" spc="-4" dirty="0">
                <a:latin typeface="+mj-lt"/>
                <a:ea typeface="Arial Unicode MS" panose="020B0604020202020204" pitchFamily="34" charset="-128"/>
                <a:cs typeface="Arial" panose="020B0604020202020204" pitchFamily="34" charset="0"/>
              </a:rPr>
              <a:t>r</a:t>
            </a:r>
            <a:r>
              <a:rPr lang="en-US" sz="2600" dirty="0">
                <a:latin typeface="+mj-lt"/>
                <a:ea typeface="Arial Unicode MS" panose="020B0604020202020204" pitchFamily="34" charset="-128"/>
                <a:cs typeface="Arial" panose="020B0604020202020204" pitchFamily="34" charset="0"/>
              </a:rPr>
              <a:t>s</a:t>
            </a:r>
          </a:p>
          <a:p>
            <a:pPr marL="722757" lvl="1" indent="-457200">
              <a:spcBef>
                <a:spcPts val="495"/>
              </a:spcBef>
              <a:buSzPct val="68000"/>
              <a:buFont typeface="Wingdings 3" panose="05040102010807070707" pitchFamily="18" charset="2"/>
              <a:buChar char="}"/>
              <a:tabLst>
                <a:tab pos="267176" algn="l"/>
              </a:tabLst>
            </a:pPr>
            <a:r>
              <a:rPr lang="en-US" sz="2600" dirty="0">
                <a:latin typeface="+mj-lt"/>
                <a:ea typeface="Arial Unicode MS" panose="020B0604020202020204" pitchFamily="34" charset="-128"/>
                <a:cs typeface="Arial" panose="020B0604020202020204" pitchFamily="34" charset="0"/>
              </a:rPr>
              <a:t>Em</a:t>
            </a:r>
            <a:r>
              <a:rPr lang="en-US" sz="2600" spc="4" dirty="0">
                <a:latin typeface="+mj-lt"/>
                <a:ea typeface="Arial Unicode MS" panose="020B0604020202020204" pitchFamily="34" charset="-128"/>
                <a:cs typeface="Arial" panose="020B0604020202020204" pitchFamily="34" charset="0"/>
              </a:rPr>
              <a:t>p</a:t>
            </a:r>
            <a:r>
              <a:rPr lang="en-US" sz="2600" spc="-4" dirty="0">
                <a:latin typeface="+mj-lt"/>
                <a:ea typeface="Arial Unicode MS" panose="020B0604020202020204" pitchFamily="34" charset="-128"/>
                <a:cs typeface="Arial" panose="020B0604020202020204" pitchFamily="34" charset="0"/>
              </a:rPr>
              <a:t>l</a:t>
            </a:r>
            <a:r>
              <a:rPr lang="en-US" sz="2600" spc="4" dirty="0">
                <a:latin typeface="+mj-lt"/>
                <a:ea typeface="Arial Unicode MS" panose="020B0604020202020204" pitchFamily="34" charset="-128"/>
                <a:cs typeface="Arial" panose="020B0604020202020204" pitchFamily="34" charset="0"/>
              </a:rPr>
              <a:t>oyees</a:t>
            </a:r>
            <a:endParaRPr lang="en-US" sz="2600" dirty="0">
              <a:latin typeface="+mj-lt"/>
              <a:ea typeface="Arial Unicode MS" panose="020B0604020202020204" pitchFamily="34" charset="-128"/>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FEADA0A9-7241-4579-A369-54481F7BBFD6}"/>
              </a:ext>
            </a:extLst>
          </p:cNvPr>
          <p:cNvSpPr>
            <a:spLocks noGrp="1"/>
          </p:cNvSpPr>
          <p:nvPr>
            <p:ph type="title"/>
          </p:nvPr>
        </p:nvSpPr>
        <p:spPr>
          <a:xfrm>
            <a:off x="457200" y="327818"/>
            <a:ext cx="8229600" cy="1325563"/>
          </a:xfrm>
        </p:spPr>
        <p:txBody>
          <a:bodyPr anchor="ctr"/>
          <a:lstStyle/>
          <a:p>
            <a:r>
              <a:rPr lang="en-US" b="1" dirty="0"/>
              <a:t>Consultants/Contractors </a:t>
            </a:r>
            <a:endParaRPr lang="en-US" dirty="0"/>
          </a:p>
        </p:txBody>
      </p:sp>
      <p:sp>
        <p:nvSpPr>
          <p:cNvPr id="4" name="Slide Number Placeholder 2">
            <a:extLst>
              <a:ext uri="{FF2B5EF4-FFF2-40B4-BE49-F238E27FC236}">
                <a16:creationId xmlns:a16="http://schemas.microsoft.com/office/drawing/2014/main" id="{564D4BE2-65E6-4E8D-ABA8-DB73367693C8}"/>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1666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457200" y="2057400"/>
            <a:ext cx="8229600" cy="2743200"/>
          </a:xfrm>
        </p:spPr>
        <p:txBody>
          <a:bodyPr anchor="ctr"/>
          <a:lstStyle/>
          <a:p>
            <a:pPr marL="0" indent="0" algn="ctr">
              <a:buNone/>
            </a:pPr>
            <a:r>
              <a:rPr lang="en-US" sz="4400" b="1" dirty="0"/>
              <a:t>Travel/Training</a:t>
            </a:r>
          </a:p>
          <a:p>
            <a:pPr marL="0" indent="0" algn="ctr">
              <a:buNone/>
            </a:pPr>
            <a:r>
              <a:rPr lang="en-US" sz="4400" b="1" dirty="0"/>
              <a:t>(Employees/Volunteers only) </a:t>
            </a:r>
          </a:p>
          <a:p>
            <a:endParaRPr lang="en-US" dirty="0"/>
          </a:p>
        </p:txBody>
      </p:sp>
      <p:sp>
        <p:nvSpPr>
          <p:cNvPr id="3" name="Title 2">
            <a:extLst>
              <a:ext uri="{FF2B5EF4-FFF2-40B4-BE49-F238E27FC236}">
                <a16:creationId xmlns:a16="http://schemas.microsoft.com/office/drawing/2014/main" id="{396BD60C-9F9C-4EBA-B98D-5436DA042842}"/>
              </a:ext>
            </a:extLst>
          </p:cNvPr>
          <p:cNvSpPr>
            <a:spLocks noGrp="1"/>
          </p:cNvSpPr>
          <p:nvPr>
            <p:ph type="title"/>
          </p:nvPr>
        </p:nvSpPr>
        <p:spPr>
          <a:xfrm>
            <a:off x="457200" y="304800"/>
            <a:ext cx="8229600" cy="1325563"/>
          </a:xfrm>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7CC56956-1695-4D73-96F0-D2BAE8E31A2E}"/>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4490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99410-BA20-4669-B702-A4677F65DB2D}"/>
              </a:ext>
            </a:extLst>
          </p:cNvPr>
          <p:cNvSpPr>
            <a:spLocks noGrp="1"/>
          </p:cNvSpPr>
          <p:nvPr>
            <p:ph type="body" sz="quarter" idx="13"/>
          </p:nvPr>
        </p:nvSpPr>
        <p:spPr>
          <a:xfrm>
            <a:off x="544116" y="1630363"/>
            <a:ext cx="8229600" cy="4297680"/>
          </a:xfrm>
        </p:spPr>
        <p:txBody>
          <a:bodyPr>
            <a:normAutofit lnSpcReduction="10000"/>
          </a:bodyPr>
          <a:lstStyle/>
          <a:p>
            <a:pPr marL="352425" indent="-342900">
              <a:spcAft>
                <a:spcPts val="600"/>
              </a:spcAft>
              <a:tabLst>
                <a:tab pos="267176" algn="l"/>
              </a:tabLst>
            </a:pPr>
            <a:r>
              <a:rPr lang="en-US" sz="2400" dirty="0">
                <a:latin typeface="+mj-lt"/>
                <a:ea typeface="Batang" panose="02030600000101010101" pitchFamily="18" charset="-127"/>
                <a:cs typeface="Arial Unicode MS" panose="020B0604020202020204" pitchFamily="34" charset="-128"/>
              </a:rPr>
              <a:t>C</a:t>
            </a:r>
            <a:r>
              <a:rPr lang="en-US" sz="2400" spc="4" dirty="0">
                <a:latin typeface="+mj-lt"/>
                <a:ea typeface="Batang" panose="02030600000101010101" pitchFamily="18" charset="-127"/>
                <a:cs typeface="Arial Unicode MS" panose="020B0604020202020204" pitchFamily="34" charset="-128"/>
              </a:rPr>
              <a:t>on</a:t>
            </a:r>
            <a:r>
              <a:rPr lang="en-US" sz="2400" spc="-4" dirty="0">
                <a:latin typeface="+mj-lt"/>
                <a:ea typeface="Batang" panose="02030600000101010101" pitchFamily="18" charset="-127"/>
                <a:cs typeface="Arial Unicode MS" panose="020B0604020202020204" pitchFamily="34" charset="-128"/>
              </a:rPr>
              <a:t>f</a:t>
            </a:r>
            <a:r>
              <a:rPr lang="en-US" sz="2400" spc="4" dirty="0">
                <a:latin typeface="+mj-lt"/>
                <a:ea typeface="Batang" panose="02030600000101010101" pitchFamily="18" charset="-127"/>
                <a:cs typeface="Arial Unicode MS" panose="020B0604020202020204" pitchFamily="34" charset="-128"/>
              </a:rPr>
              <a:t>er</a:t>
            </a:r>
            <a:r>
              <a:rPr lang="en-US" sz="2400" spc="-8" dirty="0">
                <a:latin typeface="+mj-lt"/>
                <a:ea typeface="Batang" panose="02030600000101010101" pitchFamily="18" charset="-127"/>
                <a:cs typeface="Arial Unicode MS" panose="020B0604020202020204" pitchFamily="34" charset="-128"/>
              </a:rPr>
              <a:t>e</a:t>
            </a:r>
            <a:r>
              <a:rPr lang="en-US" sz="2400" spc="4" dirty="0">
                <a:latin typeface="+mj-lt"/>
                <a:ea typeface="Batang" panose="02030600000101010101" pitchFamily="18" charset="-127"/>
                <a:cs typeface="Arial Unicode MS" panose="020B0604020202020204" pitchFamily="34" charset="-128"/>
              </a:rPr>
              <a:t>n</a:t>
            </a:r>
            <a:r>
              <a:rPr lang="en-US" sz="2400" dirty="0">
                <a:latin typeface="+mj-lt"/>
                <a:ea typeface="Batang" panose="02030600000101010101" pitchFamily="18" charset="-127"/>
                <a:cs typeface="Arial Unicode MS" panose="020B0604020202020204" pitchFamily="34" charset="-128"/>
              </a:rPr>
              <a:t>ce</a:t>
            </a:r>
            <a:r>
              <a:rPr lang="en-US" sz="2400" spc="-38" dirty="0">
                <a:latin typeface="+mj-lt"/>
                <a:ea typeface="Batang" panose="02030600000101010101" pitchFamily="18" charset="-127"/>
                <a:cs typeface="Arial Unicode MS" panose="020B0604020202020204" pitchFamily="34" charset="-128"/>
              </a:rPr>
              <a:t> </a:t>
            </a:r>
            <a:r>
              <a:rPr lang="en-US" sz="2400" spc="4" dirty="0">
                <a:latin typeface="+mj-lt"/>
                <a:ea typeface="Batang" panose="02030600000101010101" pitchFamily="18" charset="-127"/>
                <a:cs typeface="Arial Unicode MS" panose="020B0604020202020204" pitchFamily="34" charset="-128"/>
              </a:rPr>
              <a:t>reg</a:t>
            </a:r>
            <a:r>
              <a:rPr lang="en-US" sz="2400" dirty="0">
                <a:latin typeface="+mj-lt"/>
                <a:ea typeface="Batang" panose="02030600000101010101" pitchFamily="18" charset="-127"/>
                <a:cs typeface="Arial Unicode MS" panose="020B0604020202020204" pitchFamily="34" charset="-128"/>
              </a:rPr>
              <a:t>is</a:t>
            </a:r>
            <a:r>
              <a:rPr lang="en-US" sz="2400" spc="-4" dirty="0">
                <a:latin typeface="+mj-lt"/>
                <a:ea typeface="Batang" panose="02030600000101010101" pitchFamily="18" charset="-127"/>
                <a:cs typeface="Arial Unicode MS" panose="020B0604020202020204" pitchFamily="34" charset="-128"/>
              </a:rPr>
              <a:t>t</a:t>
            </a:r>
            <a:r>
              <a:rPr lang="en-US" sz="2400" spc="-8" dirty="0">
                <a:latin typeface="+mj-lt"/>
                <a:ea typeface="Batang" panose="02030600000101010101" pitchFamily="18" charset="-127"/>
                <a:cs typeface="Arial Unicode MS" panose="020B0604020202020204" pitchFamily="34" charset="-128"/>
              </a:rPr>
              <a:t>r</a:t>
            </a:r>
            <a:r>
              <a:rPr lang="en-US" sz="2400" spc="4" dirty="0">
                <a:latin typeface="+mj-lt"/>
                <a:ea typeface="Batang" panose="02030600000101010101" pitchFamily="18" charset="-127"/>
                <a:cs typeface="Arial Unicode MS" panose="020B0604020202020204" pitchFamily="34" charset="-128"/>
              </a:rPr>
              <a:t>a</a:t>
            </a:r>
            <a:r>
              <a:rPr lang="en-US" sz="2400" spc="-4" dirty="0">
                <a:latin typeface="+mj-lt"/>
                <a:ea typeface="Batang" panose="02030600000101010101" pitchFamily="18" charset="-127"/>
                <a:cs typeface="Arial Unicode MS" panose="020B0604020202020204" pitchFamily="34" charset="-128"/>
              </a:rPr>
              <a:t>t</a:t>
            </a:r>
            <a:r>
              <a:rPr lang="en-US" sz="2400" dirty="0">
                <a:latin typeface="+mj-lt"/>
                <a:ea typeface="Batang" panose="02030600000101010101" pitchFamily="18" charset="-127"/>
                <a:cs typeface="Arial Unicode MS" panose="020B0604020202020204" pitchFamily="34" charset="-128"/>
              </a:rPr>
              <a:t>i</a:t>
            </a:r>
            <a:r>
              <a:rPr lang="en-US" sz="2400" spc="-8" dirty="0">
                <a:latin typeface="+mj-lt"/>
                <a:ea typeface="Batang" panose="02030600000101010101" pitchFamily="18" charset="-127"/>
                <a:cs typeface="Arial Unicode MS" panose="020B0604020202020204" pitchFamily="34" charset="-128"/>
              </a:rPr>
              <a:t>on</a:t>
            </a:r>
            <a:endParaRPr lang="en-US" sz="2400" dirty="0">
              <a:latin typeface="+mj-lt"/>
              <a:ea typeface="Batang" panose="02030600000101010101" pitchFamily="18" charset="-127"/>
              <a:cs typeface="Arial Unicode MS" panose="020B0604020202020204" pitchFamily="34" charset="-128"/>
            </a:endParaRPr>
          </a:p>
          <a:p>
            <a:pPr marL="352425" indent="-342900">
              <a:spcBef>
                <a:spcPts val="521"/>
              </a:spcBef>
              <a:spcAft>
                <a:spcPts val="600"/>
              </a:spcAft>
              <a:tabLst>
                <a:tab pos="267176" algn="l"/>
              </a:tabLst>
            </a:pPr>
            <a:r>
              <a:rPr lang="en-US" sz="2400" dirty="0">
                <a:latin typeface="+mj-lt"/>
                <a:ea typeface="Batang" panose="02030600000101010101" pitchFamily="18" charset="-127"/>
                <a:cs typeface="Arial Unicode MS" panose="020B0604020202020204" pitchFamily="34" charset="-128"/>
              </a:rPr>
              <a:t>C</a:t>
            </a:r>
            <a:r>
              <a:rPr lang="en-US" sz="2400" spc="4" dirty="0">
                <a:latin typeface="+mj-lt"/>
                <a:ea typeface="Batang" panose="02030600000101010101" pitchFamily="18" charset="-127"/>
                <a:cs typeface="Arial Unicode MS" panose="020B0604020202020204" pitchFamily="34" charset="-128"/>
              </a:rPr>
              <a:t>on</a:t>
            </a:r>
            <a:r>
              <a:rPr lang="en-US" sz="2400" spc="-4" dirty="0">
                <a:latin typeface="+mj-lt"/>
                <a:ea typeface="Batang" panose="02030600000101010101" pitchFamily="18" charset="-127"/>
                <a:cs typeface="Arial Unicode MS" panose="020B0604020202020204" pitchFamily="34" charset="-128"/>
              </a:rPr>
              <a:t>f</a:t>
            </a:r>
            <a:r>
              <a:rPr lang="en-US" sz="2400" spc="4" dirty="0">
                <a:latin typeface="+mj-lt"/>
                <a:ea typeface="Batang" panose="02030600000101010101" pitchFamily="18" charset="-127"/>
                <a:cs typeface="Arial Unicode MS" panose="020B0604020202020204" pitchFamily="34" charset="-128"/>
              </a:rPr>
              <a:t>er</a:t>
            </a:r>
            <a:r>
              <a:rPr lang="en-US" sz="2400" spc="-8" dirty="0">
                <a:latin typeface="+mj-lt"/>
                <a:ea typeface="Batang" panose="02030600000101010101" pitchFamily="18" charset="-127"/>
                <a:cs typeface="Arial Unicode MS" panose="020B0604020202020204" pitchFamily="34" charset="-128"/>
              </a:rPr>
              <a:t>e</a:t>
            </a:r>
            <a:r>
              <a:rPr lang="en-US" sz="2400" spc="4" dirty="0">
                <a:latin typeface="+mj-lt"/>
                <a:ea typeface="Batang" panose="02030600000101010101" pitchFamily="18" charset="-127"/>
                <a:cs typeface="Arial Unicode MS" panose="020B0604020202020204" pitchFamily="34" charset="-128"/>
              </a:rPr>
              <a:t>n</a:t>
            </a:r>
            <a:r>
              <a:rPr lang="en-US" sz="2400" dirty="0">
                <a:latin typeface="+mj-lt"/>
                <a:ea typeface="Batang" panose="02030600000101010101" pitchFamily="18" charset="-127"/>
                <a:cs typeface="Arial Unicode MS" panose="020B0604020202020204" pitchFamily="34" charset="-128"/>
              </a:rPr>
              <a:t>ce</a:t>
            </a:r>
            <a:r>
              <a:rPr lang="en-US" sz="2400" spc="-34" dirty="0">
                <a:latin typeface="+mj-lt"/>
                <a:ea typeface="Batang" panose="02030600000101010101" pitchFamily="18" charset="-127"/>
                <a:cs typeface="Arial Unicode MS" panose="020B0604020202020204" pitchFamily="34" charset="-128"/>
              </a:rPr>
              <a:t> </a:t>
            </a:r>
            <a:r>
              <a:rPr lang="en-US" sz="2400" spc="4" dirty="0">
                <a:latin typeface="+mj-lt"/>
                <a:ea typeface="Batang" panose="02030600000101010101" pitchFamily="18" charset="-127"/>
                <a:cs typeface="Arial Unicode MS" panose="020B0604020202020204" pitchFamily="34" charset="-128"/>
              </a:rPr>
              <a:t>agenda</a:t>
            </a:r>
            <a:endParaRPr lang="en-US" sz="2400" dirty="0">
              <a:latin typeface="+mj-lt"/>
              <a:ea typeface="Batang" panose="02030600000101010101" pitchFamily="18" charset="-127"/>
              <a:cs typeface="Arial Unicode MS" panose="020B0604020202020204" pitchFamily="34" charset="-128"/>
            </a:endParaRPr>
          </a:p>
          <a:p>
            <a:pPr marL="352425" indent="-342900">
              <a:spcBef>
                <a:spcPts val="521"/>
              </a:spcBef>
              <a:spcAft>
                <a:spcPts val="600"/>
              </a:spcAft>
              <a:tabLst>
                <a:tab pos="267176" algn="l"/>
              </a:tabLst>
            </a:pPr>
            <a:r>
              <a:rPr lang="en-US" sz="2400" dirty="0">
                <a:latin typeface="+mj-lt"/>
                <a:ea typeface="Batang" panose="02030600000101010101" pitchFamily="18" charset="-127"/>
                <a:cs typeface="Arial Unicode MS" panose="020B0604020202020204" pitchFamily="34" charset="-128"/>
              </a:rPr>
              <a:t>H</a:t>
            </a:r>
            <a:r>
              <a:rPr lang="en-US" sz="2400" spc="4" dirty="0">
                <a:latin typeface="+mj-lt"/>
                <a:ea typeface="Batang" panose="02030600000101010101" pitchFamily="18" charset="-127"/>
                <a:cs typeface="Arial Unicode MS" panose="020B0604020202020204" pitchFamily="34" charset="-128"/>
              </a:rPr>
              <a:t>o</a:t>
            </a:r>
            <a:r>
              <a:rPr lang="en-US" sz="2400" spc="-4" dirty="0">
                <a:latin typeface="+mj-lt"/>
                <a:ea typeface="Batang" panose="02030600000101010101" pitchFamily="18" charset="-127"/>
                <a:cs typeface="Arial Unicode MS" panose="020B0604020202020204" pitchFamily="34" charset="-128"/>
              </a:rPr>
              <a:t>t</a:t>
            </a:r>
            <a:r>
              <a:rPr lang="en-US" sz="2400" spc="4" dirty="0">
                <a:latin typeface="+mj-lt"/>
                <a:ea typeface="Batang" panose="02030600000101010101" pitchFamily="18" charset="-127"/>
                <a:cs typeface="Arial Unicode MS" panose="020B0604020202020204" pitchFamily="34" charset="-128"/>
              </a:rPr>
              <a:t>e</a:t>
            </a:r>
            <a:r>
              <a:rPr lang="en-US" sz="2400" dirty="0">
                <a:latin typeface="+mj-lt"/>
                <a:ea typeface="Batang" panose="02030600000101010101" pitchFamily="18" charset="-127"/>
                <a:cs typeface="Arial Unicode MS" panose="020B0604020202020204" pitchFamily="34" charset="-128"/>
              </a:rPr>
              <a:t>l</a:t>
            </a:r>
            <a:r>
              <a:rPr lang="en-US" sz="2400" spc="-19" dirty="0">
                <a:latin typeface="+mj-lt"/>
                <a:ea typeface="Batang" panose="02030600000101010101" pitchFamily="18" charset="-127"/>
                <a:cs typeface="Arial Unicode MS" panose="020B0604020202020204" pitchFamily="34" charset="-128"/>
              </a:rPr>
              <a:t>, a</a:t>
            </a:r>
            <a:r>
              <a:rPr lang="en-US" sz="2400" dirty="0">
                <a:latin typeface="+mj-lt"/>
                <a:ea typeface="Batang" panose="02030600000101010101" pitchFamily="18" charset="-127"/>
                <a:cs typeface="Arial Unicode MS" panose="020B0604020202020204" pitchFamily="34" charset="-128"/>
              </a:rPr>
              <a:t>i</a:t>
            </a:r>
            <a:r>
              <a:rPr lang="en-US" sz="2400" spc="4" dirty="0">
                <a:latin typeface="+mj-lt"/>
                <a:ea typeface="Batang" panose="02030600000101010101" pitchFamily="18" charset="-127"/>
                <a:cs typeface="Arial Unicode MS" panose="020B0604020202020204" pitchFamily="34" charset="-128"/>
              </a:rPr>
              <a:t>r</a:t>
            </a:r>
            <a:r>
              <a:rPr lang="en-US" sz="2400" dirty="0">
                <a:latin typeface="+mj-lt"/>
                <a:ea typeface="Batang" panose="02030600000101010101" pitchFamily="18" charset="-127"/>
                <a:cs typeface="Arial Unicode MS" panose="020B0604020202020204" pitchFamily="34" charset="-128"/>
              </a:rPr>
              <a:t>li</a:t>
            </a:r>
            <a:r>
              <a:rPr lang="en-US" sz="2400" spc="4" dirty="0">
                <a:latin typeface="+mj-lt"/>
                <a:ea typeface="Batang" panose="02030600000101010101" pitchFamily="18" charset="-127"/>
                <a:cs typeface="Arial Unicode MS" panose="020B0604020202020204" pitchFamily="34" charset="-128"/>
              </a:rPr>
              <a:t>n</a:t>
            </a:r>
            <a:r>
              <a:rPr lang="en-US" sz="2400" dirty="0">
                <a:latin typeface="+mj-lt"/>
                <a:ea typeface="Batang" panose="02030600000101010101" pitchFamily="18" charset="-127"/>
                <a:cs typeface="Arial Unicode MS" panose="020B0604020202020204" pitchFamily="34" charset="-128"/>
              </a:rPr>
              <a:t>e, t</a:t>
            </a:r>
            <a:r>
              <a:rPr lang="en-US" sz="2400" spc="4" dirty="0">
                <a:latin typeface="+mj-lt"/>
                <a:ea typeface="Batang" panose="02030600000101010101" pitchFamily="18" charset="-127"/>
                <a:cs typeface="Arial Unicode MS" panose="020B0604020202020204" pitchFamily="34" charset="-128"/>
              </a:rPr>
              <a:t>a</a:t>
            </a:r>
            <a:r>
              <a:rPr lang="en-US" sz="2400" dirty="0">
                <a:latin typeface="+mj-lt"/>
                <a:ea typeface="Batang" panose="02030600000101010101" pitchFamily="18" charset="-127"/>
                <a:cs typeface="Arial Unicode MS" panose="020B0604020202020204" pitchFamily="34" charset="-128"/>
              </a:rPr>
              <a:t>xi, r</a:t>
            </a:r>
            <a:r>
              <a:rPr lang="en-US" sz="2400" spc="4" dirty="0">
                <a:latin typeface="+mj-lt"/>
                <a:ea typeface="Batang" panose="02030600000101010101" pitchFamily="18" charset="-127"/>
                <a:cs typeface="Arial Unicode MS" panose="020B0604020202020204" pitchFamily="34" charset="-128"/>
              </a:rPr>
              <a:t>en</a:t>
            </a:r>
            <a:r>
              <a:rPr lang="en-US" sz="2400" spc="-4" dirty="0">
                <a:latin typeface="+mj-lt"/>
                <a:ea typeface="Batang" panose="02030600000101010101" pitchFamily="18" charset="-127"/>
                <a:cs typeface="Arial Unicode MS" panose="020B0604020202020204" pitchFamily="34" charset="-128"/>
              </a:rPr>
              <a:t>t</a:t>
            </a:r>
            <a:r>
              <a:rPr lang="en-US" sz="2400" spc="4" dirty="0">
                <a:latin typeface="+mj-lt"/>
                <a:ea typeface="Batang" panose="02030600000101010101" pitchFamily="18" charset="-127"/>
                <a:cs typeface="Arial Unicode MS" panose="020B0604020202020204" pitchFamily="34" charset="-128"/>
              </a:rPr>
              <a:t>a</a:t>
            </a:r>
            <a:r>
              <a:rPr lang="en-US" sz="2400" dirty="0">
                <a:latin typeface="+mj-lt"/>
                <a:ea typeface="Batang" panose="02030600000101010101" pitchFamily="18" charset="-127"/>
                <a:cs typeface="Arial Unicode MS" panose="020B0604020202020204" pitchFamily="34" charset="-128"/>
              </a:rPr>
              <a:t>l</a:t>
            </a:r>
            <a:r>
              <a:rPr lang="en-US" sz="2400" spc="-19" dirty="0">
                <a:latin typeface="+mj-lt"/>
                <a:ea typeface="Batang" panose="02030600000101010101" pitchFamily="18" charset="-127"/>
                <a:cs typeface="Arial Unicode MS" panose="020B0604020202020204" pitchFamily="34" charset="-128"/>
              </a:rPr>
              <a:t> </a:t>
            </a:r>
            <a:r>
              <a:rPr lang="en-US" sz="2400" dirty="0">
                <a:latin typeface="+mj-lt"/>
                <a:ea typeface="Batang" panose="02030600000101010101" pitchFamily="18" charset="-127"/>
                <a:cs typeface="Arial Unicode MS" panose="020B0604020202020204" pitchFamily="34" charset="-128"/>
              </a:rPr>
              <a:t>c</a:t>
            </a:r>
            <a:r>
              <a:rPr lang="en-US" sz="2400" spc="4" dirty="0">
                <a:latin typeface="+mj-lt"/>
                <a:ea typeface="Batang" panose="02030600000101010101" pitchFamily="18" charset="-127"/>
                <a:cs typeface="Arial Unicode MS" panose="020B0604020202020204" pitchFamily="34" charset="-128"/>
              </a:rPr>
              <a:t>a</a:t>
            </a:r>
            <a:r>
              <a:rPr lang="en-US" sz="2400" dirty="0">
                <a:latin typeface="+mj-lt"/>
                <a:ea typeface="Batang" panose="02030600000101010101" pitchFamily="18" charset="-127"/>
                <a:cs typeface="Arial Unicode MS" panose="020B0604020202020204" pitchFamily="34" charset="-128"/>
              </a:rPr>
              <a:t>r</a:t>
            </a:r>
            <a:r>
              <a:rPr lang="en-US" sz="2400" spc="-15" dirty="0">
                <a:latin typeface="+mj-lt"/>
                <a:ea typeface="Batang" panose="02030600000101010101" pitchFamily="18" charset="-127"/>
                <a:cs typeface="Arial Unicode MS" panose="020B0604020202020204" pitchFamily="34" charset="-128"/>
              </a:rPr>
              <a:t> </a:t>
            </a:r>
            <a:r>
              <a:rPr lang="en-US" sz="2400" spc="4" dirty="0">
                <a:latin typeface="+mj-lt"/>
                <a:ea typeface="Batang" panose="02030600000101010101" pitchFamily="18" charset="-127"/>
                <a:cs typeface="Arial Unicode MS" panose="020B0604020202020204" pitchFamily="34" charset="-128"/>
              </a:rPr>
              <a:t>re</a:t>
            </a:r>
            <a:r>
              <a:rPr lang="en-US" sz="2400" dirty="0">
                <a:latin typeface="+mj-lt"/>
                <a:ea typeface="Batang" panose="02030600000101010101" pitchFamily="18" charset="-127"/>
                <a:cs typeface="Arial Unicode MS" panose="020B0604020202020204" pitchFamily="34" charset="-128"/>
              </a:rPr>
              <a:t>c</a:t>
            </a:r>
            <a:r>
              <a:rPr lang="en-US" sz="2400" spc="4" dirty="0">
                <a:latin typeface="+mj-lt"/>
                <a:ea typeface="Batang" panose="02030600000101010101" pitchFamily="18" charset="-127"/>
                <a:cs typeface="Arial Unicode MS" panose="020B0604020202020204" pitchFamily="34" charset="-128"/>
              </a:rPr>
              <a:t>e</a:t>
            </a:r>
            <a:r>
              <a:rPr lang="en-US" sz="2400" dirty="0">
                <a:latin typeface="+mj-lt"/>
                <a:ea typeface="Batang" panose="02030600000101010101" pitchFamily="18" charset="-127"/>
                <a:cs typeface="Arial Unicode MS" panose="020B0604020202020204" pitchFamily="34" charset="-128"/>
              </a:rPr>
              <a:t>i</a:t>
            </a:r>
            <a:r>
              <a:rPr lang="en-US" sz="2400" spc="4" dirty="0">
                <a:latin typeface="+mj-lt"/>
                <a:ea typeface="Batang" panose="02030600000101010101" pitchFamily="18" charset="-127"/>
                <a:cs typeface="Arial Unicode MS" panose="020B0604020202020204" pitchFamily="34" charset="-128"/>
              </a:rPr>
              <a:t>p</a:t>
            </a:r>
            <a:r>
              <a:rPr lang="en-US" sz="2400" spc="-4" dirty="0">
                <a:latin typeface="+mj-lt"/>
                <a:ea typeface="Batang" panose="02030600000101010101" pitchFamily="18" charset="-127"/>
                <a:cs typeface="Arial Unicode MS" panose="020B0604020202020204" pitchFamily="34" charset="-128"/>
              </a:rPr>
              <a:t>t</a:t>
            </a:r>
            <a:r>
              <a:rPr lang="en-US" sz="2400" dirty="0">
                <a:latin typeface="+mj-lt"/>
                <a:ea typeface="Batang" panose="02030600000101010101" pitchFamily="18" charset="-127"/>
                <a:cs typeface="Arial Unicode MS" panose="020B0604020202020204" pitchFamily="34" charset="-128"/>
              </a:rPr>
              <a:t>s</a:t>
            </a:r>
          </a:p>
          <a:p>
            <a:pPr marL="352425" indent="-342900">
              <a:spcBef>
                <a:spcPts val="521"/>
              </a:spcBef>
              <a:spcAft>
                <a:spcPts val="600"/>
              </a:spcAft>
              <a:tabLst>
                <a:tab pos="267176" algn="l"/>
              </a:tabLst>
            </a:pPr>
            <a:r>
              <a:rPr lang="en-US" sz="2400" spc="4" dirty="0">
                <a:latin typeface="+mj-lt"/>
                <a:ea typeface="Batang" panose="02030600000101010101" pitchFamily="18" charset="-127"/>
                <a:cs typeface="Arial Unicode MS" panose="020B0604020202020204" pitchFamily="34" charset="-128"/>
              </a:rPr>
              <a:t>Mea</a:t>
            </a:r>
            <a:r>
              <a:rPr lang="en-US" sz="2400" dirty="0">
                <a:latin typeface="+mj-lt"/>
                <a:ea typeface="Batang" panose="02030600000101010101" pitchFamily="18" charset="-127"/>
                <a:cs typeface="Arial Unicode MS" panose="020B0604020202020204" pitchFamily="34" charset="-128"/>
              </a:rPr>
              <a:t>ls</a:t>
            </a:r>
            <a:r>
              <a:rPr lang="en-US" sz="2400" spc="-34" dirty="0">
                <a:latin typeface="+mj-lt"/>
                <a:ea typeface="Batang" panose="02030600000101010101" pitchFamily="18" charset="-127"/>
                <a:cs typeface="Arial Unicode MS" panose="020B0604020202020204" pitchFamily="34" charset="-128"/>
              </a:rPr>
              <a:t> and mileage </a:t>
            </a:r>
            <a:r>
              <a:rPr lang="en-US" sz="2400" spc="-8" dirty="0">
                <a:latin typeface="+mj-lt"/>
                <a:ea typeface="Batang" panose="02030600000101010101" pitchFamily="18" charset="-127"/>
                <a:cs typeface="Arial Unicode MS" panose="020B0604020202020204" pitchFamily="34" charset="-128"/>
              </a:rPr>
              <a:t>based on agency’s travel policy, if the agency does not have a policy,</a:t>
            </a:r>
            <a:r>
              <a:rPr lang="en-US" sz="2400" spc="-11" dirty="0">
                <a:latin typeface="+mj-lt"/>
                <a:ea typeface="Batang" panose="02030600000101010101" pitchFamily="18" charset="-127"/>
                <a:cs typeface="Arial Unicode MS" panose="020B0604020202020204" pitchFamily="34" charset="-128"/>
              </a:rPr>
              <a:t> </a:t>
            </a:r>
            <a:r>
              <a:rPr lang="en-US" sz="2400" spc="-4" dirty="0">
                <a:latin typeface="+mj-lt"/>
                <a:ea typeface="Batang" panose="02030600000101010101" pitchFamily="18" charset="-127"/>
                <a:cs typeface="Arial Unicode MS" panose="020B0604020202020204" pitchFamily="34" charset="-128"/>
              </a:rPr>
              <a:t>t</a:t>
            </a:r>
            <a:r>
              <a:rPr lang="en-US" sz="2400" spc="4" dirty="0">
                <a:latin typeface="+mj-lt"/>
                <a:ea typeface="Batang" panose="02030600000101010101" pitchFamily="18" charset="-127"/>
                <a:cs typeface="Arial Unicode MS" panose="020B0604020202020204" pitchFamily="34" charset="-128"/>
              </a:rPr>
              <a:t>h</a:t>
            </a:r>
            <a:r>
              <a:rPr lang="en-US" sz="2400" dirty="0">
                <a:latin typeface="+mj-lt"/>
                <a:ea typeface="Batang" panose="02030600000101010101" pitchFamily="18" charset="-127"/>
                <a:cs typeface="Arial Unicode MS" panose="020B0604020202020204" pitchFamily="34" charset="-128"/>
              </a:rPr>
              <a:t>en</a:t>
            </a:r>
            <a:r>
              <a:rPr lang="en-US" sz="2400" spc="-15" dirty="0">
                <a:latin typeface="+mj-lt"/>
                <a:ea typeface="Batang" panose="02030600000101010101" pitchFamily="18" charset="-127"/>
                <a:cs typeface="Arial Unicode MS" panose="020B0604020202020204" pitchFamily="34" charset="-128"/>
              </a:rPr>
              <a:t> </a:t>
            </a:r>
            <a:r>
              <a:rPr lang="en-US" sz="2400" spc="-4" dirty="0">
                <a:latin typeface="+mj-lt"/>
                <a:ea typeface="Batang" panose="02030600000101010101" pitchFamily="18" charset="-127"/>
                <a:cs typeface="Arial Unicode MS" panose="020B0604020202020204" pitchFamily="34" charset="-128"/>
              </a:rPr>
              <a:t>St</a:t>
            </a:r>
            <a:r>
              <a:rPr lang="en-US" sz="2400" spc="4" dirty="0">
                <a:latin typeface="+mj-lt"/>
                <a:ea typeface="Batang" panose="02030600000101010101" pitchFamily="18" charset="-127"/>
                <a:cs typeface="Arial Unicode MS" panose="020B0604020202020204" pitchFamily="34" charset="-128"/>
              </a:rPr>
              <a:t>a</a:t>
            </a:r>
            <a:r>
              <a:rPr lang="en-US" sz="2400" spc="-4" dirty="0">
                <a:latin typeface="+mj-lt"/>
                <a:ea typeface="Batang" panose="02030600000101010101" pitchFamily="18" charset="-127"/>
                <a:cs typeface="Arial Unicode MS" panose="020B0604020202020204" pitchFamily="34" charset="-128"/>
              </a:rPr>
              <a:t>t</a:t>
            </a:r>
            <a:r>
              <a:rPr lang="en-US" sz="2400" dirty="0">
                <a:latin typeface="+mj-lt"/>
                <a:ea typeface="Batang" panose="02030600000101010101" pitchFamily="18" charset="-127"/>
                <a:cs typeface="Arial Unicode MS" panose="020B0604020202020204" pitchFamily="34" charset="-128"/>
              </a:rPr>
              <a:t>e</a:t>
            </a:r>
            <a:r>
              <a:rPr lang="en-US" sz="2400" spc="-15" dirty="0">
                <a:latin typeface="+mj-lt"/>
                <a:ea typeface="Batang" panose="02030600000101010101" pitchFamily="18" charset="-127"/>
                <a:cs typeface="Arial Unicode MS" panose="020B0604020202020204" pitchFamily="34" charset="-128"/>
              </a:rPr>
              <a:t> </a:t>
            </a:r>
            <a:r>
              <a:rPr lang="en-US" sz="2400" spc="4" dirty="0">
                <a:latin typeface="+mj-lt"/>
                <a:ea typeface="Batang" panose="02030600000101010101" pitchFamily="18" charset="-127"/>
                <a:cs typeface="Arial Unicode MS" panose="020B0604020202020204" pitchFamily="34" charset="-128"/>
              </a:rPr>
              <a:t>pe</a:t>
            </a:r>
            <a:r>
              <a:rPr lang="en-US" sz="2400" dirty="0">
                <a:latin typeface="+mj-lt"/>
                <a:ea typeface="Batang" panose="02030600000101010101" pitchFamily="18" charset="-127"/>
                <a:cs typeface="Arial Unicode MS" panose="020B0604020202020204" pitchFamily="34" charset="-128"/>
              </a:rPr>
              <a:t>r</a:t>
            </a:r>
            <a:r>
              <a:rPr lang="en-US" sz="2400" spc="-15" dirty="0">
                <a:latin typeface="+mj-lt"/>
                <a:ea typeface="Batang" panose="02030600000101010101" pitchFamily="18" charset="-127"/>
                <a:cs typeface="Arial Unicode MS" panose="020B0604020202020204" pitchFamily="34" charset="-128"/>
              </a:rPr>
              <a:t> </a:t>
            </a:r>
            <a:r>
              <a:rPr lang="en-US" sz="2400" spc="4" dirty="0">
                <a:latin typeface="+mj-lt"/>
                <a:ea typeface="Batang" panose="02030600000101010101" pitchFamily="18" charset="-127"/>
                <a:cs typeface="Arial Unicode MS" panose="020B0604020202020204" pitchFamily="34" charset="-128"/>
              </a:rPr>
              <a:t>d</a:t>
            </a:r>
            <a:r>
              <a:rPr lang="en-US" sz="2400" dirty="0">
                <a:latin typeface="+mj-lt"/>
                <a:ea typeface="Batang" panose="02030600000101010101" pitchFamily="18" charset="-127"/>
                <a:cs typeface="Arial Unicode MS" panose="020B0604020202020204" pitchFamily="34" charset="-128"/>
              </a:rPr>
              <a:t>i</a:t>
            </a:r>
            <a:r>
              <a:rPr lang="en-US" sz="2400" spc="4" dirty="0">
                <a:latin typeface="+mj-lt"/>
                <a:ea typeface="Batang" panose="02030600000101010101" pitchFamily="18" charset="-127"/>
                <a:cs typeface="Arial Unicode MS" panose="020B0604020202020204" pitchFamily="34" charset="-128"/>
              </a:rPr>
              <a:t>e</a:t>
            </a:r>
            <a:r>
              <a:rPr lang="en-US" sz="2400" dirty="0">
                <a:latin typeface="+mj-lt"/>
                <a:ea typeface="Batang" panose="02030600000101010101" pitchFamily="18" charset="-127"/>
                <a:cs typeface="Arial Unicode MS" panose="020B0604020202020204" pitchFamily="34" charset="-128"/>
              </a:rPr>
              <a:t>m</a:t>
            </a:r>
            <a:r>
              <a:rPr lang="en-US" sz="2400" spc="-34" dirty="0">
                <a:latin typeface="+mj-lt"/>
                <a:ea typeface="Batang" panose="02030600000101010101" pitchFamily="18" charset="-127"/>
                <a:cs typeface="Arial Unicode MS" panose="020B0604020202020204" pitchFamily="34" charset="-128"/>
              </a:rPr>
              <a:t> </a:t>
            </a:r>
            <a:r>
              <a:rPr lang="en-US" sz="2400" spc="4" dirty="0">
                <a:latin typeface="+mj-lt"/>
                <a:ea typeface="Batang" panose="02030600000101010101" pitchFamily="18" charset="-127"/>
                <a:cs typeface="Arial Unicode MS" panose="020B0604020202020204" pitchFamily="34" charset="-128"/>
              </a:rPr>
              <a:t>rates apply. </a:t>
            </a:r>
            <a:endParaRPr lang="en-US" sz="2400" dirty="0">
              <a:latin typeface="+mj-lt"/>
              <a:ea typeface="Batang" panose="02030600000101010101" pitchFamily="18" charset="-127"/>
              <a:cs typeface="Arial Unicode MS" panose="020B0604020202020204" pitchFamily="34" charset="-128"/>
            </a:endParaRPr>
          </a:p>
          <a:p>
            <a:pPr marL="352425" marR="52864" indent="-342900">
              <a:spcBef>
                <a:spcPts val="521"/>
              </a:spcBef>
              <a:spcAft>
                <a:spcPts val="600"/>
              </a:spcAft>
              <a:tabLst>
                <a:tab pos="267176" algn="l"/>
              </a:tabLst>
            </a:pPr>
            <a:r>
              <a:rPr lang="en-US" sz="2400" spc="-4" dirty="0">
                <a:latin typeface="+mj-lt"/>
                <a:ea typeface="Batang" panose="02030600000101010101" pitchFamily="18" charset="-127"/>
                <a:cs typeface="Arial Unicode MS" panose="020B0604020202020204" pitchFamily="34" charset="-128"/>
              </a:rPr>
              <a:t>E</a:t>
            </a:r>
            <a:r>
              <a:rPr lang="en-US" sz="2400" spc="4" dirty="0">
                <a:latin typeface="+mj-lt"/>
                <a:ea typeface="Batang" panose="02030600000101010101" pitchFamily="18" charset="-127"/>
                <a:cs typeface="Arial Unicode MS" panose="020B0604020202020204" pitchFamily="34" charset="-128"/>
              </a:rPr>
              <a:t>mp</a:t>
            </a:r>
            <a:r>
              <a:rPr lang="en-US" sz="2400" dirty="0">
                <a:latin typeface="+mj-lt"/>
                <a:ea typeface="Batang" panose="02030600000101010101" pitchFamily="18" charset="-127"/>
                <a:cs typeface="Arial Unicode MS" panose="020B0604020202020204" pitchFamily="34" charset="-128"/>
              </a:rPr>
              <a:t>l</a:t>
            </a:r>
            <a:r>
              <a:rPr lang="en-US" sz="2400" spc="4" dirty="0">
                <a:latin typeface="+mj-lt"/>
                <a:ea typeface="Batang" panose="02030600000101010101" pitchFamily="18" charset="-127"/>
                <a:cs typeface="Arial Unicode MS" panose="020B0604020202020204" pitchFamily="34" charset="-128"/>
              </a:rPr>
              <a:t>o</a:t>
            </a:r>
            <a:r>
              <a:rPr lang="en-US" sz="2400" dirty="0">
                <a:latin typeface="+mj-lt"/>
                <a:ea typeface="Batang" panose="02030600000101010101" pitchFamily="18" charset="-127"/>
                <a:cs typeface="Arial Unicode MS" panose="020B0604020202020204" pitchFamily="34" charset="-128"/>
              </a:rPr>
              <a:t>y</a:t>
            </a:r>
            <a:r>
              <a:rPr lang="en-US" sz="2400" spc="4" dirty="0">
                <a:latin typeface="+mj-lt"/>
                <a:ea typeface="Batang" panose="02030600000101010101" pitchFamily="18" charset="-127"/>
                <a:cs typeface="Arial Unicode MS" panose="020B0604020202020204" pitchFamily="34" charset="-128"/>
              </a:rPr>
              <a:t>e</a:t>
            </a:r>
            <a:r>
              <a:rPr lang="en-US" sz="2400" dirty="0">
                <a:latin typeface="+mj-lt"/>
                <a:ea typeface="Batang" panose="02030600000101010101" pitchFamily="18" charset="-127"/>
                <a:cs typeface="Arial Unicode MS" panose="020B0604020202020204" pitchFamily="34" charset="-128"/>
              </a:rPr>
              <a:t>e</a:t>
            </a:r>
            <a:r>
              <a:rPr lang="en-US" sz="2400" spc="-26" dirty="0">
                <a:latin typeface="+mj-lt"/>
                <a:ea typeface="Batang" panose="02030600000101010101" pitchFamily="18" charset="-127"/>
                <a:cs typeface="Arial Unicode MS" panose="020B0604020202020204" pitchFamily="34" charset="-128"/>
              </a:rPr>
              <a:t> </a:t>
            </a:r>
            <a:r>
              <a:rPr lang="en-US" sz="2400" spc="4" dirty="0">
                <a:latin typeface="+mj-lt"/>
                <a:ea typeface="Batang" panose="02030600000101010101" pitchFamily="18" charset="-127"/>
                <a:cs typeface="Arial Unicode MS" panose="020B0604020202020204" pitchFamily="34" charset="-128"/>
              </a:rPr>
              <a:t>m</a:t>
            </a:r>
            <a:r>
              <a:rPr lang="en-US" sz="2400" dirty="0">
                <a:latin typeface="+mj-lt"/>
                <a:ea typeface="Batang" panose="02030600000101010101" pitchFamily="18" charset="-127"/>
                <a:cs typeface="Arial Unicode MS" panose="020B0604020202020204" pitchFamily="34" charset="-128"/>
              </a:rPr>
              <a:t>il</a:t>
            </a:r>
            <a:r>
              <a:rPr lang="en-US" sz="2400" spc="4" dirty="0">
                <a:latin typeface="+mj-lt"/>
                <a:ea typeface="Batang" panose="02030600000101010101" pitchFamily="18" charset="-127"/>
                <a:cs typeface="Arial Unicode MS" panose="020B0604020202020204" pitchFamily="34" charset="-128"/>
              </a:rPr>
              <a:t>eag</a:t>
            </a:r>
            <a:r>
              <a:rPr lang="en-US" sz="2400" dirty="0">
                <a:latin typeface="+mj-lt"/>
                <a:ea typeface="Batang" panose="02030600000101010101" pitchFamily="18" charset="-127"/>
                <a:cs typeface="Arial Unicode MS" panose="020B0604020202020204" pitchFamily="34" charset="-128"/>
              </a:rPr>
              <a:t>e</a:t>
            </a:r>
            <a:r>
              <a:rPr lang="en-US" sz="2400" spc="-34" dirty="0">
                <a:latin typeface="+mj-lt"/>
                <a:ea typeface="Batang" panose="02030600000101010101" pitchFamily="18" charset="-127"/>
                <a:cs typeface="Arial Unicode MS" panose="020B0604020202020204" pitchFamily="34" charset="-128"/>
              </a:rPr>
              <a:t> </a:t>
            </a:r>
            <a:r>
              <a:rPr lang="en-US" sz="2400" spc="4" dirty="0">
                <a:latin typeface="+mj-lt"/>
                <a:ea typeface="Batang" panose="02030600000101010101" pitchFamily="18" charset="-127"/>
                <a:cs typeface="Arial Unicode MS" panose="020B0604020202020204" pitchFamily="34" charset="-128"/>
              </a:rPr>
              <a:t>re</a:t>
            </a:r>
            <a:r>
              <a:rPr lang="en-US" sz="2400" dirty="0">
                <a:latin typeface="+mj-lt"/>
                <a:ea typeface="Batang" panose="02030600000101010101" pitchFamily="18" charset="-127"/>
                <a:cs typeface="Arial Unicode MS" panose="020B0604020202020204" pitchFamily="34" charset="-128"/>
              </a:rPr>
              <a:t>i</a:t>
            </a:r>
            <a:r>
              <a:rPr lang="en-US" sz="2400" spc="4" dirty="0">
                <a:latin typeface="+mj-lt"/>
                <a:ea typeface="Batang" panose="02030600000101010101" pitchFamily="18" charset="-127"/>
                <a:cs typeface="Arial Unicode MS" panose="020B0604020202020204" pitchFamily="34" charset="-128"/>
              </a:rPr>
              <a:t>mbu</a:t>
            </a:r>
            <a:r>
              <a:rPr lang="en-US" sz="2400" spc="-8" dirty="0">
                <a:latin typeface="+mj-lt"/>
                <a:ea typeface="Batang" panose="02030600000101010101" pitchFamily="18" charset="-127"/>
                <a:cs typeface="Arial Unicode MS" panose="020B0604020202020204" pitchFamily="34" charset="-128"/>
              </a:rPr>
              <a:t>r</a:t>
            </a:r>
            <a:r>
              <a:rPr lang="en-US" sz="2400" dirty="0">
                <a:latin typeface="+mj-lt"/>
                <a:ea typeface="Batang" panose="02030600000101010101" pitchFamily="18" charset="-127"/>
                <a:cs typeface="Arial Unicode MS" panose="020B0604020202020204" pitchFamily="34" charset="-128"/>
              </a:rPr>
              <a:t>s</a:t>
            </a:r>
            <a:r>
              <a:rPr lang="en-US" sz="2400" spc="-8" dirty="0">
                <a:latin typeface="+mj-lt"/>
                <a:ea typeface="Batang" panose="02030600000101010101" pitchFamily="18" charset="-127"/>
                <a:cs typeface="Arial Unicode MS" panose="020B0604020202020204" pitchFamily="34" charset="-128"/>
              </a:rPr>
              <a:t>em</a:t>
            </a:r>
            <a:r>
              <a:rPr lang="en-US" sz="2400" spc="4" dirty="0">
                <a:latin typeface="+mj-lt"/>
                <a:ea typeface="Batang" panose="02030600000101010101" pitchFamily="18" charset="-127"/>
                <a:cs typeface="Arial Unicode MS" panose="020B0604020202020204" pitchFamily="34" charset="-128"/>
              </a:rPr>
              <a:t>e</a:t>
            </a:r>
            <a:r>
              <a:rPr lang="en-US" sz="2400" spc="-8" dirty="0">
                <a:latin typeface="+mj-lt"/>
                <a:ea typeface="Batang" panose="02030600000101010101" pitchFamily="18" charset="-127"/>
                <a:cs typeface="Arial Unicode MS" panose="020B0604020202020204" pitchFamily="34" charset="-128"/>
              </a:rPr>
              <a:t>n</a:t>
            </a:r>
            <a:r>
              <a:rPr lang="en-US" sz="2400" dirty="0">
                <a:latin typeface="+mj-lt"/>
                <a:ea typeface="Batang" panose="02030600000101010101" pitchFamily="18" charset="-127"/>
                <a:cs typeface="Arial Unicode MS" panose="020B0604020202020204" pitchFamily="34" charset="-128"/>
              </a:rPr>
              <a:t>t</a:t>
            </a:r>
            <a:r>
              <a:rPr lang="en-US" sz="2400" spc="-41" dirty="0">
                <a:latin typeface="+mj-lt"/>
                <a:ea typeface="Batang" panose="02030600000101010101" pitchFamily="18" charset="-127"/>
                <a:cs typeface="Arial Unicode MS" panose="020B0604020202020204" pitchFamily="34" charset="-128"/>
              </a:rPr>
              <a:t> </a:t>
            </a:r>
            <a:r>
              <a:rPr lang="en-US" sz="2400" spc="-4" dirty="0">
                <a:latin typeface="+mj-lt"/>
                <a:ea typeface="Batang" panose="02030600000101010101" pitchFamily="18" charset="-127"/>
                <a:cs typeface="Arial Unicode MS" panose="020B0604020202020204" pitchFamily="34" charset="-128"/>
              </a:rPr>
              <a:t>f</a:t>
            </a:r>
            <a:r>
              <a:rPr lang="en-US" sz="2400" spc="4" dirty="0">
                <a:latin typeface="+mj-lt"/>
                <a:ea typeface="Batang" panose="02030600000101010101" pitchFamily="18" charset="-127"/>
                <a:cs typeface="Arial Unicode MS" panose="020B0604020202020204" pitchFamily="34" charset="-128"/>
              </a:rPr>
              <a:t>orms and logs</a:t>
            </a:r>
          </a:p>
          <a:p>
            <a:pPr marL="352425" marR="52864" indent="-342900">
              <a:spcBef>
                <a:spcPts val="521"/>
              </a:spcBef>
              <a:spcAft>
                <a:spcPts val="600"/>
              </a:spcAft>
              <a:tabLst>
                <a:tab pos="267176" algn="l"/>
              </a:tabLst>
            </a:pPr>
            <a:r>
              <a:rPr lang="en-US" sz="2400" spc="4" dirty="0">
                <a:latin typeface="+mj-lt"/>
                <a:ea typeface="Batang" panose="02030600000101010101" pitchFamily="18" charset="-127"/>
                <a:cs typeface="Arial Unicode MS" panose="020B0604020202020204" pitchFamily="34" charset="-128"/>
              </a:rPr>
              <a:t>Out of State Travel requires Prior Approval even though it may be approved in the budget. (A budget change request does not provide prior approval)</a:t>
            </a:r>
            <a:endParaRPr lang="en-US" sz="2400" dirty="0">
              <a:latin typeface="+mj-lt"/>
              <a:ea typeface="Batang" panose="02030600000101010101" pitchFamily="18" charset="-127"/>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21FCB3F7-1856-4EE5-B21E-F45BA8838395}"/>
              </a:ext>
            </a:extLst>
          </p:cNvPr>
          <p:cNvSpPr>
            <a:spLocks noGrp="1"/>
          </p:cNvSpPr>
          <p:nvPr>
            <p:ph type="title"/>
          </p:nvPr>
        </p:nvSpPr>
        <p:spPr>
          <a:xfrm>
            <a:off x="457200" y="304800"/>
            <a:ext cx="8229600" cy="1325563"/>
          </a:xfrm>
        </p:spPr>
        <p:txBody>
          <a:bodyPr anchor="ctr"/>
          <a:lstStyle/>
          <a:p>
            <a:r>
              <a:rPr lang="en-US" b="1" dirty="0"/>
              <a:t>Receipts</a:t>
            </a:r>
          </a:p>
        </p:txBody>
      </p:sp>
      <p:sp>
        <p:nvSpPr>
          <p:cNvPr id="4" name="Slide Number Placeholder 2">
            <a:extLst>
              <a:ext uri="{FF2B5EF4-FFF2-40B4-BE49-F238E27FC236}">
                <a16:creationId xmlns:a16="http://schemas.microsoft.com/office/drawing/2014/main" id="{68E5FC22-8E5B-415E-81CB-6352773D79A5}"/>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65700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B743C9DD-2BC5-46ED-885C-C47490CF4384}"/>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2DFD79F1-7781-49A7-881D-3B38CBC81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83423" y="0"/>
            <a:ext cx="4628434" cy="6194246"/>
          </a:xfrm>
          <a:prstGeom prst="rect">
            <a:avLst/>
          </a:prstGeom>
        </p:spPr>
      </p:pic>
    </p:spTree>
    <p:extLst>
      <p:ext uri="{BB962C8B-B14F-4D97-AF65-F5344CB8AC3E}">
        <p14:creationId xmlns:p14="http://schemas.microsoft.com/office/powerpoint/2010/main" val="3667819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AF5FF621-B4F0-4462-B9D7-080D4B271911}"/>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EA93658-1B2F-454D-9863-52DED9B7B7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48071" y="0"/>
            <a:ext cx="4731776" cy="6190129"/>
          </a:xfrm>
          <a:prstGeom prst="rect">
            <a:avLst/>
          </a:prstGeom>
        </p:spPr>
      </p:pic>
    </p:spTree>
    <p:extLst>
      <p:ext uri="{BB962C8B-B14F-4D97-AF65-F5344CB8AC3E}">
        <p14:creationId xmlns:p14="http://schemas.microsoft.com/office/powerpoint/2010/main" val="737166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457200" y="1918826"/>
            <a:ext cx="8229600" cy="3020347"/>
          </a:xfrm>
        </p:spPr>
        <p:txBody>
          <a:bodyPr anchor="ctr"/>
          <a:lstStyle/>
          <a:p>
            <a:pPr marL="0" indent="0" algn="ctr">
              <a:buNone/>
            </a:pPr>
            <a:r>
              <a:rPr lang="en-US" sz="4400" b="1" dirty="0"/>
              <a:t>Supplies </a:t>
            </a:r>
          </a:p>
          <a:p>
            <a:pPr marL="0" indent="0" algn="ctr">
              <a:buNone/>
            </a:pPr>
            <a:r>
              <a:rPr lang="en-US" sz="4400" b="1" dirty="0"/>
              <a:t>and </a:t>
            </a:r>
          </a:p>
          <a:p>
            <a:pPr marL="0" indent="0" algn="ctr">
              <a:buNone/>
            </a:pPr>
            <a:r>
              <a:rPr lang="en-US" sz="4400" b="1" dirty="0"/>
              <a:t>Operating Expenses</a:t>
            </a:r>
          </a:p>
        </p:txBody>
      </p:sp>
      <p:sp>
        <p:nvSpPr>
          <p:cNvPr id="3" name="Title 2">
            <a:extLst>
              <a:ext uri="{FF2B5EF4-FFF2-40B4-BE49-F238E27FC236}">
                <a16:creationId xmlns:a16="http://schemas.microsoft.com/office/drawing/2014/main" id="{396BD60C-9F9C-4EBA-B98D-5436DA042842}"/>
              </a:ext>
            </a:extLst>
          </p:cNvPr>
          <p:cNvSpPr>
            <a:spLocks noGrp="1"/>
          </p:cNvSpPr>
          <p:nvPr>
            <p:ph type="title"/>
          </p:nvPr>
        </p:nvSpPr>
        <p:spPr>
          <a:xfrm>
            <a:off x="457200" y="304800"/>
            <a:ext cx="8229600" cy="1325563"/>
          </a:xfrm>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6F41318D-2D94-44D1-B416-CFF2B9BE1C01}"/>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0303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3D064-7916-48B6-B1C4-0BE154959934}"/>
              </a:ext>
            </a:extLst>
          </p:cNvPr>
          <p:cNvSpPr>
            <a:spLocks noGrp="1"/>
          </p:cNvSpPr>
          <p:nvPr>
            <p:ph type="title"/>
          </p:nvPr>
        </p:nvSpPr>
        <p:spPr>
          <a:xfrm>
            <a:off x="513160" y="251840"/>
            <a:ext cx="8229600" cy="1325563"/>
          </a:xfrm>
        </p:spPr>
        <p:txBody>
          <a:bodyPr anchor="ctr">
            <a:normAutofit/>
          </a:bodyPr>
          <a:lstStyle/>
          <a:p>
            <a:r>
              <a:rPr lang="en-US" b="1" dirty="0"/>
              <a:t>Supplies and Operating Expenses</a:t>
            </a:r>
          </a:p>
        </p:txBody>
      </p:sp>
      <p:sp>
        <p:nvSpPr>
          <p:cNvPr id="4" name="Content Placeholder 2">
            <a:extLst>
              <a:ext uri="{FF2B5EF4-FFF2-40B4-BE49-F238E27FC236}">
                <a16:creationId xmlns:a16="http://schemas.microsoft.com/office/drawing/2014/main" id="{C56C2493-E9C3-4F56-9BF6-087C7E804EB2}"/>
              </a:ext>
            </a:extLst>
          </p:cNvPr>
          <p:cNvSpPr>
            <a:spLocks noGrp="1"/>
          </p:cNvSpPr>
          <p:nvPr>
            <p:ph type="body" sz="quarter" idx="13"/>
          </p:nvPr>
        </p:nvSpPr>
        <p:spPr>
          <a:xfrm>
            <a:off x="457200" y="1577403"/>
            <a:ext cx="8229600" cy="4297680"/>
          </a:xfrm>
        </p:spPr>
        <p:txBody>
          <a:bodyPr>
            <a:noAutofit/>
          </a:bodyPr>
          <a:lstStyle/>
          <a:p>
            <a:pPr marL="352425" indent="-342900">
              <a:spcAft>
                <a:spcPts val="600"/>
              </a:spcAft>
              <a:tabLst>
                <a:tab pos="267176" algn="l"/>
              </a:tabLst>
            </a:pPr>
            <a:r>
              <a:rPr lang="en-US" sz="2400" dirty="0">
                <a:cs typeface="Arial"/>
              </a:rPr>
              <a:t>R</a:t>
            </a:r>
            <a:r>
              <a:rPr lang="en-US" sz="2400" spc="-8" dirty="0">
                <a:cs typeface="Arial"/>
              </a:rPr>
              <a:t>e</a:t>
            </a:r>
            <a:r>
              <a:rPr lang="en-US" sz="2400" spc="4" dirty="0">
                <a:cs typeface="Arial"/>
              </a:rPr>
              <a:t>c</a:t>
            </a:r>
            <a:r>
              <a:rPr lang="en-US" sz="2400" spc="-8" dirty="0">
                <a:cs typeface="Arial"/>
              </a:rPr>
              <a:t>e</a:t>
            </a:r>
            <a:r>
              <a:rPr lang="en-US" sz="2400" spc="-4" dirty="0">
                <a:cs typeface="Arial"/>
              </a:rPr>
              <a:t>i</a:t>
            </a:r>
            <a:r>
              <a:rPr lang="en-US" sz="2400" spc="-8" dirty="0">
                <a:cs typeface="Arial"/>
              </a:rPr>
              <a:t>p</a:t>
            </a:r>
            <a:r>
              <a:rPr lang="en-US" sz="2400" spc="-4" dirty="0">
                <a:cs typeface="Arial"/>
              </a:rPr>
              <a:t>t</a:t>
            </a:r>
            <a:r>
              <a:rPr lang="en-US" sz="2400" spc="4" dirty="0">
                <a:cs typeface="Arial"/>
              </a:rPr>
              <a:t>s</a:t>
            </a:r>
            <a:r>
              <a:rPr lang="en-US" sz="2400" dirty="0">
                <a:cs typeface="Arial"/>
              </a:rPr>
              <a:t>,</a:t>
            </a:r>
            <a:r>
              <a:rPr lang="en-US" sz="2400" spc="-23" dirty="0">
                <a:cs typeface="Arial"/>
              </a:rPr>
              <a:t> </a:t>
            </a:r>
            <a:r>
              <a:rPr lang="en-US" sz="2400" dirty="0">
                <a:cs typeface="Arial"/>
              </a:rPr>
              <a:t>r</a:t>
            </a:r>
            <a:r>
              <a:rPr lang="en-US" sz="2400" spc="-8" dirty="0">
                <a:cs typeface="Arial"/>
              </a:rPr>
              <a:t>e</a:t>
            </a:r>
            <a:r>
              <a:rPr lang="en-US" sz="2400" spc="4" dirty="0">
                <a:cs typeface="Arial"/>
              </a:rPr>
              <a:t>c</a:t>
            </a:r>
            <a:r>
              <a:rPr lang="en-US" sz="2400" spc="-8" dirty="0">
                <a:cs typeface="Arial"/>
              </a:rPr>
              <a:t>e</a:t>
            </a:r>
            <a:r>
              <a:rPr lang="en-US" sz="2400" spc="-4" dirty="0">
                <a:cs typeface="Arial"/>
              </a:rPr>
              <a:t>i</a:t>
            </a:r>
            <a:r>
              <a:rPr lang="en-US" sz="2400" spc="-8" dirty="0">
                <a:cs typeface="Arial"/>
              </a:rPr>
              <a:t>p</a:t>
            </a:r>
            <a:r>
              <a:rPr lang="en-US" sz="2400" spc="-4" dirty="0">
                <a:cs typeface="Arial"/>
              </a:rPr>
              <a:t>t</a:t>
            </a:r>
            <a:r>
              <a:rPr lang="en-US" sz="2400" spc="4" dirty="0">
                <a:cs typeface="Arial"/>
              </a:rPr>
              <a:t>s</a:t>
            </a:r>
            <a:r>
              <a:rPr lang="en-US" sz="2400" dirty="0">
                <a:cs typeface="Arial"/>
              </a:rPr>
              <a:t>,</a:t>
            </a:r>
            <a:r>
              <a:rPr lang="en-US" sz="2400" spc="-15" dirty="0">
                <a:cs typeface="Arial"/>
              </a:rPr>
              <a:t> </a:t>
            </a:r>
            <a:r>
              <a:rPr lang="en-US" sz="2400" dirty="0">
                <a:cs typeface="Arial"/>
              </a:rPr>
              <a:t>r</a:t>
            </a:r>
            <a:r>
              <a:rPr lang="en-US" sz="2400" spc="-8" dirty="0">
                <a:cs typeface="Arial"/>
              </a:rPr>
              <a:t>e</a:t>
            </a:r>
            <a:r>
              <a:rPr lang="en-US" sz="2400" spc="4" dirty="0">
                <a:cs typeface="Arial"/>
              </a:rPr>
              <a:t>c</a:t>
            </a:r>
            <a:r>
              <a:rPr lang="en-US" sz="2400" spc="-8" dirty="0">
                <a:cs typeface="Arial"/>
              </a:rPr>
              <a:t>e</a:t>
            </a:r>
            <a:r>
              <a:rPr lang="en-US" sz="2400" spc="-4" dirty="0">
                <a:cs typeface="Arial"/>
              </a:rPr>
              <a:t>i</a:t>
            </a:r>
            <a:r>
              <a:rPr lang="en-US" sz="2400" spc="-8" dirty="0">
                <a:cs typeface="Arial"/>
              </a:rPr>
              <a:t>p</a:t>
            </a:r>
            <a:r>
              <a:rPr lang="en-US" sz="2400" spc="-4" dirty="0">
                <a:cs typeface="Arial"/>
              </a:rPr>
              <a:t>t</a:t>
            </a:r>
            <a:r>
              <a:rPr lang="en-US" sz="2400" dirty="0">
                <a:cs typeface="Arial"/>
              </a:rPr>
              <a:t>s</a:t>
            </a:r>
          </a:p>
          <a:p>
            <a:pPr marL="352425" marR="471011" indent="-342900">
              <a:spcAft>
                <a:spcPts val="600"/>
              </a:spcAft>
              <a:tabLst>
                <a:tab pos="267176" algn="l"/>
              </a:tabLst>
            </a:pPr>
            <a:r>
              <a:rPr lang="en-US" sz="2400" spc="-4" dirty="0">
                <a:cs typeface="Arial"/>
              </a:rPr>
              <a:t>V</a:t>
            </a:r>
            <a:r>
              <a:rPr lang="en-US" sz="2400" spc="-8" dirty="0">
                <a:cs typeface="Arial"/>
              </a:rPr>
              <a:t>endo</a:t>
            </a:r>
            <a:r>
              <a:rPr lang="en-US" sz="2400" dirty="0">
                <a:cs typeface="Arial"/>
              </a:rPr>
              <a:t>r</a:t>
            </a:r>
            <a:r>
              <a:rPr lang="en-US" sz="2400" spc="-11" dirty="0">
                <a:cs typeface="Arial"/>
              </a:rPr>
              <a:t> i</a:t>
            </a:r>
            <a:r>
              <a:rPr lang="en-US" sz="2400" spc="-8" dirty="0">
                <a:cs typeface="Arial"/>
              </a:rPr>
              <a:t>n</a:t>
            </a:r>
            <a:r>
              <a:rPr lang="en-US" sz="2400" spc="4" dirty="0">
                <a:cs typeface="Arial"/>
              </a:rPr>
              <a:t>v</a:t>
            </a:r>
            <a:r>
              <a:rPr lang="en-US" sz="2400" spc="-8" dirty="0">
                <a:cs typeface="Arial"/>
              </a:rPr>
              <a:t>o</a:t>
            </a:r>
            <a:r>
              <a:rPr lang="en-US" sz="2400" spc="-4" dirty="0">
                <a:cs typeface="Arial"/>
              </a:rPr>
              <a:t>i</a:t>
            </a:r>
            <a:r>
              <a:rPr lang="en-US" sz="2400" spc="4" dirty="0">
                <a:cs typeface="Arial"/>
              </a:rPr>
              <a:t>c</a:t>
            </a:r>
            <a:r>
              <a:rPr lang="en-US" sz="2400" spc="-8" dirty="0">
                <a:cs typeface="Arial"/>
              </a:rPr>
              <a:t>e</a:t>
            </a:r>
            <a:r>
              <a:rPr lang="en-US" sz="2400" dirty="0">
                <a:cs typeface="Arial"/>
              </a:rPr>
              <a:t>s</a:t>
            </a:r>
            <a:r>
              <a:rPr lang="en-US" sz="2400" spc="-15" dirty="0">
                <a:cs typeface="Arial"/>
              </a:rPr>
              <a:t>, </a:t>
            </a:r>
            <a:r>
              <a:rPr lang="en-US" sz="2400" spc="-8" dirty="0">
                <a:cs typeface="Arial"/>
              </a:rPr>
              <a:t>u</a:t>
            </a:r>
            <a:r>
              <a:rPr lang="en-US" sz="2400" spc="-4" dirty="0">
                <a:cs typeface="Arial"/>
              </a:rPr>
              <a:t>tilit</a:t>
            </a:r>
            <a:r>
              <a:rPr lang="en-US" sz="2400" dirty="0">
                <a:cs typeface="Arial"/>
              </a:rPr>
              <a:t>y </a:t>
            </a:r>
            <a:r>
              <a:rPr lang="en-US" sz="2400" spc="-8" dirty="0">
                <a:cs typeface="Arial"/>
              </a:rPr>
              <a:t>b</a:t>
            </a:r>
            <a:r>
              <a:rPr lang="en-US" sz="2400" spc="-4" dirty="0">
                <a:cs typeface="Arial"/>
              </a:rPr>
              <a:t>ill</a:t>
            </a:r>
            <a:r>
              <a:rPr lang="en-US" sz="2400" spc="4" dirty="0">
                <a:cs typeface="Arial"/>
              </a:rPr>
              <a:t>s</a:t>
            </a:r>
            <a:r>
              <a:rPr lang="en-US" sz="2400" dirty="0">
                <a:cs typeface="Arial"/>
              </a:rPr>
              <a:t>,</a:t>
            </a:r>
            <a:r>
              <a:rPr lang="en-US" sz="2400" spc="-8" dirty="0">
                <a:cs typeface="Arial"/>
              </a:rPr>
              <a:t> p</a:t>
            </a:r>
            <a:r>
              <a:rPr lang="en-US" sz="2400" spc="-4" dirty="0">
                <a:cs typeface="Arial"/>
              </a:rPr>
              <a:t>r</a:t>
            </a:r>
            <a:r>
              <a:rPr lang="en-US" sz="2400" spc="-8" dirty="0">
                <a:cs typeface="Arial"/>
              </a:rPr>
              <a:t>oo</a:t>
            </a:r>
            <a:r>
              <a:rPr lang="en-US" sz="2400" dirty="0">
                <a:cs typeface="Arial"/>
              </a:rPr>
              <a:t>f</a:t>
            </a:r>
            <a:r>
              <a:rPr lang="en-US" sz="2400" spc="-15" dirty="0">
                <a:cs typeface="Arial"/>
              </a:rPr>
              <a:t> </a:t>
            </a:r>
            <a:r>
              <a:rPr lang="en-US" sz="2400" spc="-8" dirty="0">
                <a:cs typeface="Arial"/>
              </a:rPr>
              <a:t>o</a:t>
            </a:r>
            <a:r>
              <a:rPr lang="en-US" sz="2400" dirty="0">
                <a:cs typeface="Arial"/>
              </a:rPr>
              <a:t>f</a:t>
            </a:r>
            <a:r>
              <a:rPr lang="en-US" sz="2400" spc="-4" dirty="0">
                <a:cs typeface="Arial"/>
              </a:rPr>
              <a:t> </a:t>
            </a:r>
            <a:r>
              <a:rPr lang="en-US" sz="2400" spc="-8" dirty="0">
                <a:cs typeface="Arial"/>
              </a:rPr>
              <a:t>pa</a:t>
            </a:r>
            <a:r>
              <a:rPr lang="en-US" sz="2400" spc="4" dirty="0">
                <a:cs typeface="Arial"/>
              </a:rPr>
              <a:t>y</a:t>
            </a:r>
            <a:r>
              <a:rPr lang="en-US" sz="2400" spc="-8" dirty="0">
                <a:cs typeface="Arial"/>
              </a:rPr>
              <a:t>men</a:t>
            </a:r>
            <a:r>
              <a:rPr lang="en-US" sz="2400" spc="-4" dirty="0">
                <a:cs typeface="Arial"/>
              </a:rPr>
              <a:t>t, payment receipts.</a:t>
            </a:r>
            <a:endParaRPr lang="en-US" sz="2400" dirty="0">
              <a:cs typeface="Arial"/>
            </a:endParaRPr>
          </a:p>
          <a:p>
            <a:pPr marL="352425" marR="3810" indent="-342900">
              <a:spcAft>
                <a:spcPts val="600"/>
              </a:spcAft>
              <a:tabLst>
                <a:tab pos="267176" algn="l"/>
              </a:tabLst>
            </a:pPr>
            <a:r>
              <a:rPr lang="en-US" sz="2400" dirty="0">
                <a:cs typeface="Arial"/>
              </a:rPr>
              <a:t>R</a:t>
            </a:r>
            <a:r>
              <a:rPr lang="en-US" sz="2400" spc="-8" dirty="0">
                <a:cs typeface="Arial"/>
              </a:rPr>
              <a:t>en</a:t>
            </a:r>
            <a:r>
              <a:rPr lang="en-US" sz="2400" dirty="0">
                <a:cs typeface="Arial"/>
              </a:rPr>
              <a:t>t</a:t>
            </a:r>
            <a:r>
              <a:rPr lang="en-US" sz="2400" spc="-15" dirty="0">
                <a:cs typeface="Arial"/>
              </a:rPr>
              <a:t> </a:t>
            </a:r>
            <a:r>
              <a:rPr lang="en-US" sz="2400" dirty="0">
                <a:cs typeface="Arial"/>
              </a:rPr>
              <a:t>r</a:t>
            </a:r>
            <a:r>
              <a:rPr lang="en-US" sz="2400" spc="-8" dirty="0">
                <a:cs typeface="Arial"/>
              </a:rPr>
              <a:t>e</a:t>
            </a:r>
            <a:r>
              <a:rPr lang="en-US" sz="2400" spc="4" dirty="0">
                <a:cs typeface="Arial"/>
              </a:rPr>
              <a:t>c</a:t>
            </a:r>
            <a:r>
              <a:rPr lang="en-US" sz="2400" spc="-8" dirty="0">
                <a:cs typeface="Arial"/>
              </a:rPr>
              <a:t>e</a:t>
            </a:r>
            <a:r>
              <a:rPr lang="en-US" sz="2400" spc="-4" dirty="0">
                <a:cs typeface="Arial"/>
              </a:rPr>
              <a:t>i</a:t>
            </a:r>
            <a:r>
              <a:rPr lang="en-US" sz="2400" spc="-8" dirty="0">
                <a:cs typeface="Arial"/>
              </a:rPr>
              <a:t>p</a:t>
            </a:r>
            <a:r>
              <a:rPr lang="en-US" sz="2400" spc="-4" dirty="0">
                <a:cs typeface="Arial"/>
              </a:rPr>
              <a:t>t</a:t>
            </a:r>
            <a:r>
              <a:rPr lang="en-US" sz="2400" dirty="0">
                <a:cs typeface="Arial"/>
              </a:rPr>
              <a:t>s</a:t>
            </a:r>
            <a:r>
              <a:rPr lang="en-US" sz="2400" spc="-8" dirty="0">
                <a:cs typeface="Arial"/>
              </a:rPr>
              <a:t> o</a:t>
            </a:r>
            <a:r>
              <a:rPr lang="en-US" sz="2400" dirty="0">
                <a:cs typeface="Arial"/>
              </a:rPr>
              <a:t>r</a:t>
            </a:r>
            <a:r>
              <a:rPr lang="en-US" sz="2400" spc="-11" dirty="0">
                <a:cs typeface="Arial"/>
              </a:rPr>
              <a:t> </a:t>
            </a:r>
            <a:r>
              <a:rPr lang="en-US" sz="2400" spc="4" dirty="0">
                <a:cs typeface="Arial"/>
              </a:rPr>
              <a:t>c</a:t>
            </a:r>
            <a:r>
              <a:rPr lang="en-US" sz="2400" spc="-8" dirty="0">
                <a:cs typeface="Arial"/>
              </a:rPr>
              <a:t>op</a:t>
            </a:r>
            <a:r>
              <a:rPr lang="en-US" sz="2400" dirty="0">
                <a:cs typeface="Arial"/>
              </a:rPr>
              <a:t>y</a:t>
            </a:r>
            <a:r>
              <a:rPr lang="en-US" sz="2400" spc="-15" dirty="0">
                <a:cs typeface="Arial"/>
              </a:rPr>
              <a:t> </a:t>
            </a:r>
            <a:r>
              <a:rPr lang="en-US" sz="2400" spc="-8" dirty="0">
                <a:cs typeface="Arial"/>
              </a:rPr>
              <a:t>o</a:t>
            </a:r>
            <a:r>
              <a:rPr lang="en-US" sz="2400" dirty="0">
                <a:cs typeface="Arial"/>
              </a:rPr>
              <a:t>f</a:t>
            </a:r>
            <a:r>
              <a:rPr lang="en-US" sz="2400" spc="-4" dirty="0">
                <a:cs typeface="Arial"/>
              </a:rPr>
              <a:t> l</a:t>
            </a:r>
            <a:r>
              <a:rPr lang="en-US" sz="2400" spc="-8" dirty="0">
                <a:cs typeface="Arial"/>
              </a:rPr>
              <a:t>ea</a:t>
            </a:r>
            <a:r>
              <a:rPr lang="en-US" sz="2400" spc="4" dirty="0">
                <a:cs typeface="Arial"/>
              </a:rPr>
              <a:t>s</a:t>
            </a:r>
            <a:r>
              <a:rPr lang="en-US" sz="2400" dirty="0">
                <a:cs typeface="Arial"/>
              </a:rPr>
              <a:t>e</a:t>
            </a:r>
            <a:r>
              <a:rPr lang="en-US" sz="2400" spc="-15" dirty="0">
                <a:cs typeface="Arial"/>
              </a:rPr>
              <a:t> </a:t>
            </a:r>
            <a:r>
              <a:rPr lang="en-US" sz="2400" spc="-8" dirty="0">
                <a:cs typeface="Arial"/>
              </a:rPr>
              <a:t>an</a:t>
            </a:r>
            <a:r>
              <a:rPr lang="en-US" sz="2400" dirty="0">
                <a:cs typeface="Arial"/>
              </a:rPr>
              <a:t>d</a:t>
            </a:r>
            <a:r>
              <a:rPr lang="en-US" sz="2400" spc="-8" dirty="0">
                <a:cs typeface="Arial"/>
              </a:rPr>
              <a:t> p</a:t>
            </a:r>
            <a:r>
              <a:rPr lang="en-US" sz="2400" dirty="0">
                <a:cs typeface="Arial"/>
              </a:rPr>
              <a:t>r</a:t>
            </a:r>
            <a:r>
              <a:rPr lang="en-US" sz="2400" spc="-8" dirty="0">
                <a:cs typeface="Arial"/>
              </a:rPr>
              <a:t>oof o</a:t>
            </a:r>
            <a:r>
              <a:rPr lang="en-US" sz="2400" dirty="0">
                <a:cs typeface="Arial"/>
              </a:rPr>
              <a:t>f</a:t>
            </a:r>
            <a:r>
              <a:rPr lang="en-US" sz="2400" spc="-8" dirty="0">
                <a:cs typeface="Arial"/>
              </a:rPr>
              <a:t> pa</a:t>
            </a:r>
            <a:r>
              <a:rPr lang="en-US" sz="2400" spc="4" dirty="0">
                <a:cs typeface="Arial"/>
              </a:rPr>
              <a:t>y</a:t>
            </a:r>
            <a:r>
              <a:rPr lang="en-US" sz="2400" spc="-8" dirty="0">
                <a:cs typeface="Arial"/>
              </a:rPr>
              <a:t>men</a:t>
            </a:r>
            <a:r>
              <a:rPr lang="en-US" sz="2400" spc="-4" dirty="0">
                <a:cs typeface="Arial"/>
              </a:rPr>
              <a:t>t</a:t>
            </a:r>
            <a:endParaRPr lang="en-US" sz="2400" dirty="0">
              <a:cs typeface="Arial"/>
            </a:endParaRPr>
          </a:p>
          <a:p>
            <a:pPr marL="352425" marR="67628" indent="-342900">
              <a:spcAft>
                <a:spcPts val="400"/>
              </a:spcAft>
              <a:tabLst>
                <a:tab pos="267176" algn="l"/>
              </a:tabLst>
            </a:pPr>
            <a:r>
              <a:rPr lang="en-US" sz="2400" dirty="0">
                <a:cs typeface="Arial"/>
              </a:rPr>
              <a:t>R</a:t>
            </a:r>
            <a:r>
              <a:rPr lang="en-US" sz="2400" spc="-8" dirty="0">
                <a:cs typeface="Arial"/>
              </a:rPr>
              <a:t>e</a:t>
            </a:r>
            <a:r>
              <a:rPr lang="en-US" sz="2400" spc="4" dirty="0">
                <a:cs typeface="Arial"/>
              </a:rPr>
              <a:t>c</a:t>
            </a:r>
            <a:r>
              <a:rPr lang="en-US" sz="2400" spc="-8" dirty="0">
                <a:cs typeface="Arial"/>
              </a:rPr>
              <a:t>e</a:t>
            </a:r>
            <a:r>
              <a:rPr lang="en-US" sz="2400" spc="-4" dirty="0">
                <a:cs typeface="Arial"/>
              </a:rPr>
              <a:t>i</a:t>
            </a:r>
            <a:r>
              <a:rPr lang="en-US" sz="2400" spc="-8" dirty="0">
                <a:cs typeface="Arial"/>
              </a:rPr>
              <a:t>p</a:t>
            </a:r>
            <a:r>
              <a:rPr lang="en-US" sz="2400" spc="-4" dirty="0">
                <a:cs typeface="Arial"/>
              </a:rPr>
              <a:t>t</a:t>
            </a:r>
            <a:r>
              <a:rPr lang="en-US" sz="2400" spc="4" dirty="0">
                <a:cs typeface="Arial"/>
              </a:rPr>
              <a:t>s</a:t>
            </a:r>
            <a:r>
              <a:rPr lang="en-US" sz="2400" spc="-4" dirty="0">
                <a:cs typeface="Arial"/>
              </a:rPr>
              <a:t> and i</a:t>
            </a:r>
            <a:r>
              <a:rPr lang="en-US" sz="2400" spc="-8" dirty="0">
                <a:cs typeface="Arial"/>
              </a:rPr>
              <a:t>n</a:t>
            </a:r>
            <a:r>
              <a:rPr lang="en-US" sz="2400" spc="4" dirty="0">
                <a:cs typeface="Arial"/>
              </a:rPr>
              <a:t>v</a:t>
            </a:r>
            <a:r>
              <a:rPr lang="en-US" sz="2400" spc="-8" dirty="0">
                <a:cs typeface="Arial"/>
              </a:rPr>
              <a:t>o</a:t>
            </a:r>
            <a:r>
              <a:rPr lang="en-US" sz="2400" spc="-4" dirty="0">
                <a:cs typeface="Arial"/>
              </a:rPr>
              <a:t>i</a:t>
            </a:r>
            <a:r>
              <a:rPr lang="en-US" sz="2400" spc="4" dirty="0">
                <a:cs typeface="Arial"/>
              </a:rPr>
              <a:t>c</a:t>
            </a:r>
            <a:r>
              <a:rPr lang="en-US" sz="2400" spc="-8" dirty="0">
                <a:cs typeface="Arial"/>
              </a:rPr>
              <a:t>e</a:t>
            </a:r>
            <a:r>
              <a:rPr lang="en-US" sz="2400" dirty="0">
                <a:cs typeface="Arial"/>
              </a:rPr>
              <a:t>s</a:t>
            </a:r>
            <a:r>
              <a:rPr lang="en-US" sz="2400" spc="-26" dirty="0">
                <a:cs typeface="Arial"/>
              </a:rPr>
              <a:t> </a:t>
            </a:r>
            <a:r>
              <a:rPr lang="en-US" sz="2400" spc="-8" dirty="0">
                <a:cs typeface="Arial"/>
              </a:rPr>
              <a:t>mu</a:t>
            </a:r>
            <a:r>
              <a:rPr lang="en-US" sz="2400" spc="4" dirty="0">
                <a:cs typeface="Arial"/>
              </a:rPr>
              <a:t>s</a:t>
            </a:r>
            <a:r>
              <a:rPr lang="en-US" sz="2400" dirty="0">
                <a:cs typeface="Arial"/>
              </a:rPr>
              <a:t>t</a:t>
            </a:r>
            <a:r>
              <a:rPr lang="en-US" sz="2400" spc="-15" dirty="0">
                <a:cs typeface="Arial"/>
              </a:rPr>
              <a:t> </a:t>
            </a:r>
            <a:r>
              <a:rPr lang="en-US" sz="2400" spc="4" dirty="0">
                <a:cs typeface="Arial"/>
              </a:rPr>
              <a:t>s</a:t>
            </a:r>
            <a:r>
              <a:rPr lang="en-US" sz="2400" spc="-8" dirty="0">
                <a:cs typeface="Arial"/>
              </a:rPr>
              <a:t>ho</a:t>
            </a:r>
            <a:r>
              <a:rPr lang="en-US" sz="2400" dirty="0">
                <a:cs typeface="Arial"/>
              </a:rPr>
              <a:t>w</a:t>
            </a:r>
            <a:r>
              <a:rPr lang="en-US" sz="2400" spc="-11" dirty="0">
                <a:cs typeface="Arial"/>
              </a:rPr>
              <a:t> </a:t>
            </a:r>
            <a:r>
              <a:rPr lang="en-US" sz="2400" spc="-4" dirty="0">
                <a:cs typeface="Arial"/>
              </a:rPr>
              <a:t>t</a:t>
            </a:r>
            <a:r>
              <a:rPr lang="en-US" sz="2400" spc="-8" dirty="0">
                <a:cs typeface="Arial"/>
              </a:rPr>
              <a:t>h</a:t>
            </a:r>
            <a:r>
              <a:rPr lang="en-US" sz="2400" dirty="0">
                <a:cs typeface="Arial"/>
              </a:rPr>
              <a:t>e following: </a:t>
            </a:r>
          </a:p>
          <a:p>
            <a:pPr marL="688975" marR="67628" indent="-231775">
              <a:buFont typeface="Arial" panose="020B0604020202020204" pitchFamily="34" charset="0"/>
              <a:buChar char="•"/>
              <a:tabLst>
                <a:tab pos="267176" algn="l"/>
              </a:tabLst>
            </a:pPr>
            <a:r>
              <a:rPr lang="en-US" sz="2400" spc="4" dirty="0">
                <a:cs typeface="Arial"/>
              </a:rPr>
              <a:t>V</a:t>
            </a:r>
            <a:r>
              <a:rPr lang="en-US" sz="2400" spc="-8" dirty="0">
                <a:cs typeface="Arial"/>
              </a:rPr>
              <a:t>endors name</a:t>
            </a:r>
            <a:r>
              <a:rPr lang="en-US" sz="2400" dirty="0">
                <a:cs typeface="Arial"/>
              </a:rPr>
              <a:t>,</a:t>
            </a:r>
            <a:r>
              <a:rPr lang="en-US" sz="2400" spc="-8" dirty="0">
                <a:cs typeface="Arial"/>
              </a:rPr>
              <a:t> </a:t>
            </a:r>
          </a:p>
          <a:p>
            <a:pPr marL="688975" marR="67628" indent="-231775">
              <a:buFont typeface="Arial" panose="020B0604020202020204" pitchFamily="34" charset="0"/>
              <a:buChar char="•"/>
              <a:tabLst>
                <a:tab pos="267176" algn="l"/>
              </a:tabLst>
            </a:pPr>
            <a:r>
              <a:rPr lang="en-US" sz="2400" spc="-8" dirty="0">
                <a:cs typeface="Arial"/>
              </a:rPr>
              <a:t>Da</a:t>
            </a:r>
            <a:r>
              <a:rPr lang="en-US" sz="2400" spc="-4" dirty="0">
                <a:cs typeface="Arial"/>
              </a:rPr>
              <a:t>t</a:t>
            </a:r>
            <a:r>
              <a:rPr lang="en-US" sz="2400" dirty="0">
                <a:cs typeface="Arial"/>
              </a:rPr>
              <a:t>e</a:t>
            </a:r>
            <a:r>
              <a:rPr lang="en-US" sz="2400" spc="-15" dirty="0">
                <a:cs typeface="Arial"/>
              </a:rPr>
              <a:t> </a:t>
            </a:r>
            <a:r>
              <a:rPr lang="en-US" sz="2400" spc="-8" dirty="0">
                <a:cs typeface="Arial"/>
              </a:rPr>
              <a:t>o</a:t>
            </a:r>
            <a:r>
              <a:rPr lang="en-US" sz="2400" dirty="0">
                <a:cs typeface="Arial"/>
              </a:rPr>
              <a:t>f</a:t>
            </a:r>
            <a:r>
              <a:rPr lang="en-US" sz="2400" spc="-4" dirty="0">
                <a:cs typeface="Arial"/>
              </a:rPr>
              <a:t> </a:t>
            </a:r>
            <a:r>
              <a:rPr lang="en-US" sz="2400" spc="4" dirty="0">
                <a:cs typeface="Arial"/>
              </a:rPr>
              <a:t>s</a:t>
            </a:r>
            <a:r>
              <a:rPr lang="en-US" sz="2400" spc="-8" dirty="0">
                <a:cs typeface="Arial"/>
              </a:rPr>
              <a:t>e</a:t>
            </a:r>
            <a:r>
              <a:rPr lang="en-US" sz="2400" dirty="0">
                <a:cs typeface="Arial"/>
              </a:rPr>
              <a:t>r</a:t>
            </a:r>
            <a:r>
              <a:rPr lang="en-US" sz="2400" spc="4" dirty="0">
                <a:cs typeface="Arial"/>
              </a:rPr>
              <a:t>v</a:t>
            </a:r>
            <a:r>
              <a:rPr lang="en-US" sz="2400" spc="-4" dirty="0">
                <a:cs typeface="Arial"/>
              </a:rPr>
              <a:t>i</a:t>
            </a:r>
            <a:r>
              <a:rPr lang="en-US" sz="2400" spc="4" dirty="0">
                <a:cs typeface="Arial"/>
              </a:rPr>
              <a:t>c</a:t>
            </a:r>
            <a:r>
              <a:rPr lang="en-US" sz="2400" spc="-8" dirty="0">
                <a:cs typeface="Arial"/>
              </a:rPr>
              <a:t>e</a:t>
            </a:r>
            <a:r>
              <a:rPr lang="en-US" sz="2400" spc="-4" dirty="0">
                <a:cs typeface="Arial"/>
              </a:rPr>
              <a:t> or </a:t>
            </a:r>
            <a:r>
              <a:rPr lang="en-US" sz="2400" spc="-8" dirty="0">
                <a:cs typeface="Arial"/>
              </a:rPr>
              <a:t>pu</a:t>
            </a:r>
            <a:r>
              <a:rPr lang="en-US" sz="2400" dirty="0">
                <a:cs typeface="Arial"/>
              </a:rPr>
              <a:t>r</a:t>
            </a:r>
            <a:r>
              <a:rPr lang="en-US" sz="2400" spc="-8" dirty="0">
                <a:cs typeface="Arial"/>
              </a:rPr>
              <a:t>cha</a:t>
            </a:r>
            <a:r>
              <a:rPr lang="en-US" sz="2400" spc="4" dirty="0">
                <a:cs typeface="Arial"/>
              </a:rPr>
              <a:t>s</a:t>
            </a:r>
            <a:r>
              <a:rPr lang="en-US" sz="2400" spc="-8" dirty="0">
                <a:cs typeface="Arial"/>
              </a:rPr>
              <a:t>e</a:t>
            </a:r>
            <a:r>
              <a:rPr lang="en-US" sz="2400" dirty="0">
                <a:cs typeface="Arial"/>
              </a:rPr>
              <a:t>,</a:t>
            </a:r>
            <a:r>
              <a:rPr lang="en-US" sz="2400" spc="-41" dirty="0">
                <a:cs typeface="Arial"/>
              </a:rPr>
              <a:t> </a:t>
            </a:r>
          </a:p>
          <a:p>
            <a:pPr marL="688975" marR="67628" indent="-231775">
              <a:buFont typeface="Arial" panose="020B0604020202020204" pitchFamily="34" charset="0"/>
              <a:buChar char="•"/>
              <a:tabLst>
                <a:tab pos="267176" algn="l"/>
              </a:tabLst>
            </a:pPr>
            <a:r>
              <a:rPr lang="en-US" sz="2400" spc="-8" dirty="0">
                <a:cs typeface="Arial"/>
              </a:rPr>
              <a:t>Amount due</a:t>
            </a:r>
            <a:r>
              <a:rPr lang="en-US" sz="2400" dirty="0">
                <a:cs typeface="Arial"/>
              </a:rPr>
              <a:t>,</a:t>
            </a:r>
            <a:r>
              <a:rPr lang="en-US" sz="2400" spc="-4" dirty="0">
                <a:cs typeface="Arial"/>
              </a:rPr>
              <a:t> </a:t>
            </a:r>
            <a:r>
              <a:rPr lang="en-US" sz="2400" spc="-8" dirty="0">
                <a:cs typeface="Arial"/>
              </a:rPr>
              <a:t>an</a:t>
            </a:r>
            <a:r>
              <a:rPr lang="en-US" sz="2400" dirty="0">
                <a:cs typeface="Arial"/>
              </a:rPr>
              <a:t>d</a:t>
            </a:r>
            <a:r>
              <a:rPr lang="en-US" sz="2400" spc="-15" dirty="0">
                <a:cs typeface="Arial"/>
              </a:rPr>
              <a:t> </a:t>
            </a:r>
          </a:p>
          <a:p>
            <a:pPr marL="688975" marR="67628" indent="-231775">
              <a:buFont typeface="Arial" panose="020B0604020202020204" pitchFamily="34" charset="0"/>
              <a:buChar char="•"/>
              <a:tabLst>
                <a:tab pos="267176" algn="l"/>
              </a:tabLst>
            </a:pPr>
            <a:r>
              <a:rPr lang="en-US" sz="2400" spc="-4" dirty="0">
                <a:cs typeface="Arial"/>
              </a:rPr>
              <a:t>Li</a:t>
            </a:r>
            <a:r>
              <a:rPr lang="en-US" sz="2400" spc="4" dirty="0">
                <a:cs typeface="Arial"/>
              </a:rPr>
              <a:t>s</a:t>
            </a:r>
            <a:r>
              <a:rPr lang="en-US" sz="2400" dirty="0">
                <a:cs typeface="Arial"/>
              </a:rPr>
              <a:t>t</a:t>
            </a:r>
            <a:r>
              <a:rPr lang="en-US" sz="2400" spc="-4" dirty="0">
                <a:cs typeface="Arial"/>
              </a:rPr>
              <a:t> </a:t>
            </a:r>
            <a:r>
              <a:rPr lang="en-US" sz="2400" dirty="0">
                <a:cs typeface="Arial"/>
              </a:rPr>
              <a:t>w</a:t>
            </a:r>
            <a:r>
              <a:rPr lang="en-US" sz="2400" spc="-8" dirty="0">
                <a:cs typeface="Arial"/>
              </a:rPr>
              <a:t>ha</a:t>
            </a:r>
            <a:r>
              <a:rPr lang="en-US" sz="2400" dirty="0">
                <a:cs typeface="Arial"/>
              </a:rPr>
              <a:t>t</a:t>
            </a:r>
            <a:r>
              <a:rPr lang="en-US" sz="2400" spc="-4" dirty="0">
                <a:cs typeface="Arial"/>
              </a:rPr>
              <a:t> </a:t>
            </a:r>
            <a:r>
              <a:rPr lang="en-US" sz="2400" spc="4" dirty="0">
                <a:cs typeface="Arial"/>
              </a:rPr>
              <a:t>s</a:t>
            </a:r>
            <a:r>
              <a:rPr lang="en-US" sz="2400" spc="-8" dirty="0">
                <a:cs typeface="Arial"/>
              </a:rPr>
              <a:t>e</a:t>
            </a:r>
            <a:r>
              <a:rPr lang="en-US" sz="2400" dirty="0">
                <a:cs typeface="Arial"/>
              </a:rPr>
              <a:t>r</a:t>
            </a:r>
            <a:r>
              <a:rPr lang="en-US" sz="2400" spc="4" dirty="0">
                <a:cs typeface="Arial"/>
              </a:rPr>
              <a:t>v</a:t>
            </a:r>
            <a:r>
              <a:rPr lang="en-US" sz="2400" spc="-4" dirty="0">
                <a:cs typeface="Arial"/>
              </a:rPr>
              <a:t>i</a:t>
            </a:r>
            <a:r>
              <a:rPr lang="en-US" sz="2400" spc="4" dirty="0">
                <a:cs typeface="Arial"/>
              </a:rPr>
              <a:t>c</a:t>
            </a:r>
            <a:r>
              <a:rPr lang="en-US" sz="2400" spc="-8" dirty="0">
                <a:cs typeface="Arial"/>
              </a:rPr>
              <a:t>e</a:t>
            </a:r>
            <a:r>
              <a:rPr lang="en-US" sz="2400" dirty="0">
                <a:cs typeface="Arial"/>
              </a:rPr>
              <a:t>s</a:t>
            </a:r>
            <a:r>
              <a:rPr lang="en-US" sz="2400" spc="-26" dirty="0">
                <a:cs typeface="Arial"/>
              </a:rPr>
              <a:t> </a:t>
            </a:r>
            <a:r>
              <a:rPr lang="en-US" sz="2400" dirty="0">
                <a:cs typeface="Arial"/>
              </a:rPr>
              <a:t>w</a:t>
            </a:r>
            <a:r>
              <a:rPr lang="en-US" sz="2400" spc="-8" dirty="0">
                <a:cs typeface="Arial"/>
              </a:rPr>
              <a:t>e</a:t>
            </a:r>
            <a:r>
              <a:rPr lang="en-US" sz="2400" dirty="0">
                <a:cs typeface="Arial"/>
              </a:rPr>
              <a:t>re </a:t>
            </a:r>
            <a:r>
              <a:rPr lang="en-US" sz="2400" spc="-8" dirty="0">
                <a:cs typeface="Arial"/>
              </a:rPr>
              <a:t>pe</a:t>
            </a:r>
            <a:r>
              <a:rPr lang="en-US" sz="2400" dirty="0">
                <a:cs typeface="Arial"/>
              </a:rPr>
              <a:t>r</a:t>
            </a:r>
            <a:r>
              <a:rPr lang="en-US" sz="2400" spc="-4" dirty="0">
                <a:cs typeface="Arial"/>
              </a:rPr>
              <a:t>f</a:t>
            </a:r>
            <a:r>
              <a:rPr lang="en-US" sz="2400" spc="-8" dirty="0">
                <a:cs typeface="Arial"/>
              </a:rPr>
              <a:t>o</a:t>
            </a:r>
            <a:r>
              <a:rPr lang="en-US" sz="2400" dirty="0">
                <a:cs typeface="Arial"/>
              </a:rPr>
              <a:t>r</a:t>
            </a:r>
            <a:r>
              <a:rPr lang="en-US" sz="2400" spc="-8" dirty="0">
                <a:cs typeface="Arial"/>
              </a:rPr>
              <a:t>me</a:t>
            </a:r>
            <a:r>
              <a:rPr lang="en-US" sz="2400" dirty="0">
                <a:cs typeface="Arial"/>
              </a:rPr>
              <a:t>d</a:t>
            </a:r>
            <a:r>
              <a:rPr lang="en-US" sz="2400" spc="-26" dirty="0">
                <a:cs typeface="Arial"/>
              </a:rPr>
              <a:t> </a:t>
            </a:r>
            <a:r>
              <a:rPr lang="en-US" sz="2400" spc="-8" dirty="0">
                <a:cs typeface="Arial"/>
              </a:rPr>
              <a:t>o</a:t>
            </a:r>
            <a:r>
              <a:rPr lang="en-US" sz="2400" dirty="0">
                <a:cs typeface="Arial"/>
              </a:rPr>
              <a:t>r</a:t>
            </a:r>
            <a:r>
              <a:rPr lang="en-US" sz="2400" spc="-4" dirty="0">
                <a:cs typeface="Arial"/>
              </a:rPr>
              <a:t> </a:t>
            </a:r>
            <a:r>
              <a:rPr lang="en-US" sz="2400" dirty="0">
                <a:cs typeface="Arial"/>
              </a:rPr>
              <a:t>w</a:t>
            </a:r>
            <a:r>
              <a:rPr lang="en-US" sz="2400" spc="-8" dirty="0">
                <a:cs typeface="Arial"/>
              </a:rPr>
              <a:t>ha</a:t>
            </a:r>
            <a:r>
              <a:rPr lang="en-US" sz="2400" dirty="0">
                <a:cs typeface="Arial"/>
              </a:rPr>
              <a:t>t</a:t>
            </a:r>
            <a:r>
              <a:rPr lang="en-US" sz="2400" spc="-15" dirty="0">
                <a:cs typeface="Arial"/>
              </a:rPr>
              <a:t> </a:t>
            </a:r>
            <a:r>
              <a:rPr lang="en-US" sz="2400" dirty="0">
                <a:cs typeface="Arial"/>
              </a:rPr>
              <a:t>w</a:t>
            </a:r>
            <a:r>
              <a:rPr lang="en-US" sz="2400" spc="-8" dirty="0">
                <a:cs typeface="Arial"/>
              </a:rPr>
              <a:t>a</a:t>
            </a:r>
            <a:r>
              <a:rPr lang="en-US" sz="2400" dirty="0">
                <a:cs typeface="Arial"/>
              </a:rPr>
              <a:t>s</a:t>
            </a:r>
            <a:r>
              <a:rPr lang="en-US" sz="2400" spc="-8" dirty="0">
                <a:cs typeface="Arial"/>
              </a:rPr>
              <a:t> pu</a:t>
            </a:r>
            <a:r>
              <a:rPr lang="en-US" sz="2400" dirty="0">
                <a:cs typeface="Arial"/>
              </a:rPr>
              <a:t>r</a:t>
            </a:r>
            <a:r>
              <a:rPr lang="en-US" sz="2400" spc="4" dirty="0">
                <a:cs typeface="Arial"/>
              </a:rPr>
              <a:t>c</a:t>
            </a:r>
            <a:r>
              <a:rPr lang="en-US" sz="2400" spc="-8" dirty="0">
                <a:cs typeface="Arial"/>
              </a:rPr>
              <a:t>ha</a:t>
            </a:r>
            <a:r>
              <a:rPr lang="en-US" sz="2400" spc="4" dirty="0">
                <a:cs typeface="Arial"/>
              </a:rPr>
              <a:t>s</a:t>
            </a:r>
            <a:r>
              <a:rPr lang="en-US" sz="2400" spc="-8" dirty="0">
                <a:cs typeface="Arial"/>
              </a:rPr>
              <a:t>ed</a:t>
            </a:r>
            <a:endParaRPr lang="en-US" sz="2400" dirty="0">
              <a:cs typeface="Arial"/>
            </a:endParaRPr>
          </a:p>
        </p:txBody>
      </p:sp>
      <p:sp>
        <p:nvSpPr>
          <p:cNvPr id="5" name="Slide Number Placeholder 2">
            <a:extLst>
              <a:ext uri="{FF2B5EF4-FFF2-40B4-BE49-F238E27FC236}">
                <a16:creationId xmlns:a16="http://schemas.microsoft.com/office/drawing/2014/main" id="{C04A55F1-299A-40FB-B04A-DC54C3A11EA3}"/>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77843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F6F15C-9113-4ADD-8938-7BA2646A09E5}"/>
              </a:ext>
            </a:extLst>
          </p:cNvPr>
          <p:cNvSpPr>
            <a:spLocks noGrp="1"/>
          </p:cNvSpPr>
          <p:nvPr>
            <p:ph type="body" sz="quarter" idx="13"/>
          </p:nvPr>
        </p:nvSpPr>
        <p:spPr>
          <a:xfrm>
            <a:off x="365760" y="2057400"/>
            <a:ext cx="4937760" cy="3566160"/>
          </a:xfrm>
        </p:spPr>
        <p:txBody>
          <a:bodyPr anchor="ctr">
            <a:noAutofit/>
          </a:bodyPr>
          <a:lstStyle/>
          <a:p>
            <a:pPr marL="0" marR="3810" indent="0">
              <a:spcAft>
                <a:spcPts val="1200"/>
              </a:spcAft>
              <a:buClrTx/>
              <a:buNone/>
            </a:pPr>
            <a:r>
              <a:rPr lang="en-US" spc="-15" dirty="0">
                <a:latin typeface="+mj-lt"/>
                <a:cs typeface="Arial" panose="020B0604020202020204" pitchFamily="34" charset="0"/>
              </a:rPr>
              <a:t>There are three ways to allocate expenses from receipts across various grants:</a:t>
            </a:r>
            <a:endParaRPr lang="en-US" dirty="0">
              <a:solidFill>
                <a:schemeClr val="tx1"/>
              </a:solidFill>
              <a:latin typeface="+mj-lt"/>
              <a:cs typeface="Arial" panose="020B0604020202020204" pitchFamily="34" charset="0"/>
            </a:endParaRPr>
          </a:p>
          <a:p>
            <a:pPr marL="215265" marR="285750" lvl="1" indent="0">
              <a:buClr>
                <a:srgbClr val="FF0000"/>
              </a:buClr>
              <a:buSzPct val="68000"/>
              <a:buNone/>
            </a:pPr>
            <a:r>
              <a:rPr lang="en-US" sz="2200" spc="-8" dirty="0">
                <a:latin typeface="+mj-lt"/>
                <a:cs typeface="Arial" panose="020B0604020202020204" pitchFamily="34" charset="0"/>
              </a:rPr>
              <a:t>1. Ma</a:t>
            </a:r>
            <a:r>
              <a:rPr lang="en-US" sz="2200" spc="4" dirty="0">
                <a:latin typeface="+mj-lt"/>
                <a:cs typeface="Arial" panose="020B0604020202020204" pitchFamily="34" charset="0"/>
              </a:rPr>
              <a:t>k</a:t>
            </a:r>
            <a:r>
              <a:rPr lang="en-US" sz="2200" dirty="0">
                <a:latin typeface="+mj-lt"/>
                <a:cs typeface="Arial" panose="020B0604020202020204" pitchFamily="34" charset="0"/>
              </a:rPr>
              <a:t>e</a:t>
            </a:r>
            <a:r>
              <a:rPr lang="en-US" sz="2200" spc="-15" dirty="0">
                <a:latin typeface="+mj-lt"/>
                <a:cs typeface="Arial" panose="020B0604020202020204" pitchFamily="34" charset="0"/>
              </a:rPr>
              <a:t> </a:t>
            </a:r>
            <a:r>
              <a:rPr lang="en-US" sz="2200" spc="4" dirty="0">
                <a:latin typeface="+mj-lt"/>
                <a:cs typeface="Arial" panose="020B0604020202020204" pitchFamily="34" charset="0"/>
              </a:rPr>
              <a:t>s</a:t>
            </a:r>
            <a:r>
              <a:rPr lang="en-US" sz="2200" spc="-8" dirty="0">
                <a:latin typeface="+mj-lt"/>
                <a:cs typeface="Arial" panose="020B0604020202020204" pitchFamily="34" charset="0"/>
              </a:rPr>
              <a:t>epa</a:t>
            </a:r>
            <a:r>
              <a:rPr lang="en-US" sz="2200" dirty="0">
                <a:latin typeface="+mj-lt"/>
                <a:cs typeface="Arial" panose="020B0604020202020204" pitchFamily="34" charset="0"/>
              </a:rPr>
              <a:t>r</a:t>
            </a:r>
            <a:r>
              <a:rPr lang="en-US" sz="2200" spc="-8" dirty="0">
                <a:latin typeface="+mj-lt"/>
                <a:cs typeface="Arial" panose="020B0604020202020204" pitchFamily="34" charset="0"/>
              </a:rPr>
              <a:t>a</a:t>
            </a:r>
            <a:r>
              <a:rPr lang="en-US" sz="2200" spc="-4" dirty="0">
                <a:latin typeface="+mj-lt"/>
                <a:cs typeface="Arial" panose="020B0604020202020204" pitchFamily="34" charset="0"/>
              </a:rPr>
              <a:t>t</a:t>
            </a:r>
            <a:r>
              <a:rPr lang="en-US" sz="2200" dirty="0">
                <a:latin typeface="+mj-lt"/>
                <a:cs typeface="Arial" panose="020B0604020202020204" pitchFamily="34" charset="0"/>
              </a:rPr>
              <a:t>e</a:t>
            </a:r>
            <a:r>
              <a:rPr lang="en-US" sz="2200" spc="-26" dirty="0">
                <a:latin typeface="+mj-lt"/>
                <a:cs typeface="Arial" panose="020B0604020202020204" pitchFamily="34" charset="0"/>
              </a:rPr>
              <a:t> </a:t>
            </a:r>
            <a:r>
              <a:rPr lang="en-US" sz="2200" spc="-8" dirty="0">
                <a:latin typeface="+mj-lt"/>
                <a:cs typeface="Arial" panose="020B0604020202020204" pitchFamily="34" charset="0"/>
              </a:rPr>
              <a:t>pu</a:t>
            </a:r>
            <a:r>
              <a:rPr lang="en-US" sz="2200" dirty="0">
                <a:latin typeface="+mj-lt"/>
                <a:cs typeface="Arial" panose="020B0604020202020204" pitchFamily="34" charset="0"/>
              </a:rPr>
              <a:t>r</a:t>
            </a:r>
            <a:r>
              <a:rPr lang="en-US" sz="2200" spc="4" dirty="0">
                <a:latin typeface="+mj-lt"/>
                <a:cs typeface="Arial" panose="020B0604020202020204" pitchFamily="34" charset="0"/>
              </a:rPr>
              <a:t>c</a:t>
            </a:r>
            <a:r>
              <a:rPr lang="en-US" sz="2200" spc="-8" dirty="0">
                <a:latin typeface="+mj-lt"/>
                <a:cs typeface="Arial" panose="020B0604020202020204" pitchFamily="34" charset="0"/>
              </a:rPr>
              <a:t>ha</a:t>
            </a:r>
            <a:r>
              <a:rPr lang="en-US" sz="2200" spc="4" dirty="0">
                <a:latin typeface="+mj-lt"/>
                <a:cs typeface="Arial" panose="020B0604020202020204" pitchFamily="34" charset="0"/>
              </a:rPr>
              <a:t>s</a:t>
            </a:r>
            <a:r>
              <a:rPr lang="en-US" sz="2200" spc="-8" dirty="0">
                <a:latin typeface="+mj-lt"/>
                <a:cs typeface="Arial" panose="020B0604020202020204" pitchFamily="34" charset="0"/>
              </a:rPr>
              <a:t>es </a:t>
            </a:r>
            <a:r>
              <a:rPr lang="en-US" sz="2200" spc="-4" dirty="0">
                <a:latin typeface="+mj-lt"/>
                <a:cs typeface="Arial" panose="020B0604020202020204" pitchFamily="34" charset="0"/>
              </a:rPr>
              <a:t>f</a:t>
            </a:r>
            <a:r>
              <a:rPr lang="en-US" sz="2200" spc="-8" dirty="0">
                <a:latin typeface="+mj-lt"/>
                <a:cs typeface="Arial" panose="020B0604020202020204" pitchFamily="34" charset="0"/>
              </a:rPr>
              <a:t>o</a:t>
            </a:r>
            <a:r>
              <a:rPr lang="en-US" sz="2200" dirty="0">
                <a:latin typeface="+mj-lt"/>
                <a:cs typeface="Arial" panose="020B0604020202020204" pitchFamily="34" charset="0"/>
              </a:rPr>
              <a:t>r</a:t>
            </a:r>
            <a:r>
              <a:rPr lang="en-US" sz="2200" spc="-11" dirty="0">
                <a:latin typeface="+mj-lt"/>
                <a:cs typeface="Arial" panose="020B0604020202020204" pitchFamily="34" charset="0"/>
              </a:rPr>
              <a:t> </a:t>
            </a:r>
            <a:r>
              <a:rPr lang="en-US" sz="2200" spc="-8" dirty="0">
                <a:latin typeface="+mj-lt"/>
                <a:cs typeface="Arial" panose="020B0604020202020204" pitchFamily="34" charset="0"/>
              </a:rPr>
              <a:t>ea</a:t>
            </a:r>
            <a:r>
              <a:rPr lang="en-US" sz="2200" spc="4" dirty="0">
                <a:latin typeface="+mj-lt"/>
                <a:cs typeface="Arial" panose="020B0604020202020204" pitchFamily="34" charset="0"/>
              </a:rPr>
              <a:t>c</a:t>
            </a:r>
            <a:r>
              <a:rPr lang="en-US" sz="2200" dirty="0">
                <a:latin typeface="+mj-lt"/>
                <a:cs typeface="Arial" panose="020B0604020202020204" pitchFamily="34" charset="0"/>
              </a:rPr>
              <a:t>h</a:t>
            </a:r>
            <a:r>
              <a:rPr lang="en-US" sz="2200" spc="-15" dirty="0">
                <a:latin typeface="+mj-lt"/>
                <a:cs typeface="Arial" panose="020B0604020202020204" pitchFamily="34" charset="0"/>
              </a:rPr>
              <a:t>   </a:t>
            </a:r>
            <a:r>
              <a:rPr lang="en-US" sz="2200" spc="-8" dirty="0">
                <a:latin typeface="+mj-lt"/>
                <a:cs typeface="Arial" panose="020B0604020202020204" pitchFamily="34" charset="0"/>
              </a:rPr>
              <a:t>g</a:t>
            </a:r>
            <a:r>
              <a:rPr lang="en-US" sz="2200" dirty="0">
                <a:latin typeface="+mj-lt"/>
                <a:cs typeface="Arial" panose="020B0604020202020204" pitchFamily="34" charset="0"/>
              </a:rPr>
              <a:t>r</a:t>
            </a:r>
            <a:r>
              <a:rPr lang="en-US" sz="2200" spc="-8" dirty="0">
                <a:latin typeface="+mj-lt"/>
                <a:cs typeface="Arial" panose="020B0604020202020204" pitchFamily="34" charset="0"/>
              </a:rPr>
              <a:t>an</a:t>
            </a:r>
            <a:r>
              <a:rPr lang="en-US" sz="2200" dirty="0">
                <a:latin typeface="+mj-lt"/>
                <a:cs typeface="Arial" panose="020B0604020202020204" pitchFamily="34" charset="0"/>
              </a:rPr>
              <a:t>t</a:t>
            </a:r>
            <a:r>
              <a:rPr lang="en-US" sz="2200" spc="-4" dirty="0">
                <a:latin typeface="+mj-lt"/>
                <a:cs typeface="Arial" panose="020B0604020202020204" pitchFamily="34" charset="0"/>
              </a:rPr>
              <a:t> </a:t>
            </a:r>
            <a:r>
              <a:rPr lang="en-US" sz="2200" spc="-8" dirty="0">
                <a:latin typeface="+mj-lt"/>
                <a:cs typeface="Arial" panose="020B0604020202020204" pitchFamily="34" charset="0"/>
              </a:rPr>
              <a:t>an</a:t>
            </a:r>
            <a:r>
              <a:rPr lang="en-US" sz="2200" dirty="0">
                <a:latin typeface="+mj-lt"/>
                <a:cs typeface="Arial" panose="020B0604020202020204" pitchFamily="34" charset="0"/>
              </a:rPr>
              <a:t>d</a:t>
            </a:r>
            <a:r>
              <a:rPr lang="en-US" sz="2200" spc="-15" dirty="0">
                <a:latin typeface="+mj-lt"/>
                <a:cs typeface="Arial" panose="020B0604020202020204" pitchFamily="34" charset="0"/>
              </a:rPr>
              <a:t> </a:t>
            </a:r>
            <a:r>
              <a:rPr lang="en-US" sz="2200" spc="-8" dirty="0">
                <a:latin typeface="+mj-lt"/>
                <a:cs typeface="Arial" panose="020B0604020202020204" pitchFamily="34" charset="0"/>
              </a:rPr>
              <a:t>get </a:t>
            </a:r>
            <a:r>
              <a:rPr lang="en-US" sz="2200" spc="4" dirty="0">
                <a:latin typeface="+mj-lt"/>
                <a:cs typeface="Arial" panose="020B0604020202020204" pitchFamily="34" charset="0"/>
              </a:rPr>
              <a:t>s</a:t>
            </a:r>
            <a:r>
              <a:rPr lang="en-US" sz="2200" spc="-8" dirty="0">
                <a:latin typeface="+mj-lt"/>
                <a:cs typeface="Arial" panose="020B0604020202020204" pitchFamily="34" charset="0"/>
              </a:rPr>
              <a:t>epa</a:t>
            </a:r>
            <a:r>
              <a:rPr lang="en-US" sz="2200" dirty="0">
                <a:latin typeface="+mj-lt"/>
                <a:cs typeface="Arial" panose="020B0604020202020204" pitchFamily="34" charset="0"/>
              </a:rPr>
              <a:t>r</a:t>
            </a:r>
            <a:r>
              <a:rPr lang="en-US" sz="2200" spc="-8" dirty="0">
                <a:latin typeface="+mj-lt"/>
                <a:cs typeface="Arial" panose="020B0604020202020204" pitchFamily="34" charset="0"/>
              </a:rPr>
              <a:t>a</a:t>
            </a:r>
            <a:r>
              <a:rPr lang="en-US" sz="2200" spc="-4" dirty="0">
                <a:latin typeface="+mj-lt"/>
                <a:cs typeface="Arial" panose="020B0604020202020204" pitchFamily="34" charset="0"/>
              </a:rPr>
              <a:t>t</a:t>
            </a:r>
            <a:r>
              <a:rPr lang="en-US" sz="2200" dirty="0">
                <a:latin typeface="+mj-lt"/>
                <a:cs typeface="Arial" panose="020B0604020202020204" pitchFamily="34" charset="0"/>
              </a:rPr>
              <a:t>e</a:t>
            </a:r>
            <a:r>
              <a:rPr lang="en-US" sz="2200" spc="-26" dirty="0">
                <a:latin typeface="+mj-lt"/>
                <a:cs typeface="Arial" panose="020B0604020202020204" pitchFamily="34" charset="0"/>
              </a:rPr>
              <a:t> </a:t>
            </a:r>
            <a:r>
              <a:rPr lang="en-US" sz="2200" dirty="0">
                <a:latin typeface="+mj-lt"/>
                <a:cs typeface="Arial" panose="020B0604020202020204" pitchFamily="34" charset="0"/>
              </a:rPr>
              <a:t>r</a:t>
            </a:r>
            <a:r>
              <a:rPr lang="en-US" sz="2200" spc="-8" dirty="0">
                <a:latin typeface="+mj-lt"/>
                <a:cs typeface="Arial" panose="020B0604020202020204" pitchFamily="34" charset="0"/>
              </a:rPr>
              <a:t>e</a:t>
            </a:r>
            <a:r>
              <a:rPr lang="en-US" sz="2200" spc="4" dirty="0">
                <a:latin typeface="+mj-lt"/>
                <a:cs typeface="Arial" panose="020B0604020202020204" pitchFamily="34" charset="0"/>
              </a:rPr>
              <a:t>c</a:t>
            </a:r>
            <a:r>
              <a:rPr lang="en-US" sz="2200" spc="-8" dirty="0">
                <a:latin typeface="+mj-lt"/>
                <a:cs typeface="Arial" panose="020B0604020202020204" pitchFamily="34" charset="0"/>
              </a:rPr>
              <a:t>e</a:t>
            </a:r>
            <a:r>
              <a:rPr lang="en-US" sz="2200" spc="-4" dirty="0">
                <a:latin typeface="+mj-lt"/>
                <a:cs typeface="Arial" panose="020B0604020202020204" pitchFamily="34" charset="0"/>
              </a:rPr>
              <a:t>i</a:t>
            </a:r>
            <a:r>
              <a:rPr lang="en-US" sz="2200" spc="-8" dirty="0">
                <a:latin typeface="+mj-lt"/>
                <a:cs typeface="Arial" panose="020B0604020202020204" pitchFamily="34" charset="0"/>
              </a:rPr>
              <a:t>p</a:t>
            </a:r>
            <a:r>
              <a:rPr lang="en-US" sz="2200" spc="-4" dirty="0">
                <a:latin typeface="+mj-lt"/>
                <a:cs typeface="Arial" panose="020B0604020202020204" pitchFamily="34" charset="0"/>
              </a:rPr>
              <a:t>t</a:t>
            </a:r>
            <a:r>
              <a:rPr lang="en-US" sz="2200" spc="4" dirty="0">
                <a:latin typeface="+mj-lt"/>
                <a:cs typeface="Arial" panose="020B0604020202020204" pitchFamily="34" charset="0"/>
              </a:rPr>
              <a:t>s</a:t>
            </a:r>
            <a:r>
              <a:rPr lang="en-US" sz="2200" dirty="0">
                <a:latin typeface="+mj-lt"/>
                <a:cs typeface="Arial" panose="020B0604020202020204" pitchFamily="34" charset="0"/>
              </a:rPr>
              <a:t>,</a:t>
            </a:r>
            <a:r>
              <a:rPr lang="en-US" sz="2200" spc="-15" dirty="0">
                <a:latin typeface="+mj-lt"/>
                <a:cs typeface="Arial" panose="020B0604020202020204" pitchFamily="34" charset="0"/>
              </a:rPr>
              <a:t> </a:t>
            </a:r>
            <a:r>
              <a:rPr lang="en-US" sz="2200" spc="-8" dirty="0">
                <a:latin typeface="+mj-lt"/>
                <a:cs typeface="Arial" panose="020B0604020202020204" pitchFamily="34" charset="0"/>
              </a:rPr>
              <a:t>on</a:t>
            </a:r>
            <a:r>
              <a:rPr lang="en-US" sz="2200" dirty="0">
                <a:latin typeface="+mj-lt"/>
                <a:cs typeface="Arial" panose="020B0604020202020204" pitchFamily="34" charset="0"/>
              </a:rPr>
              <a:t>e</a:t>
            </a:r>
            <a:r>
              <a:rPr lang="en-US" sz="2200" spc="-15" dirty="0">
                <a:latin typeface="+mj-lt"/>
                <a:cs typeface="Arial" panose="020B0604020202020204" pitchFamily="34" charset="0"/>
              </a:rPr>
              <a:t> </a:t>
            </a:r>
            <a:r>
              <a:rPr lang="en-US" sz="2200" spc="-4" dirty="0">
                <a:latin typeface="+mj-lt"/>
                <a:cs typeface="Arial" panose="020B0604020202020204" pitchFamily="34" charset="0"/>
              </a:rPr>
              <a:t>f</a:t>
            </a:r>
            <a:r>
              <a:rPr lang="en-US" sz="2200" spc="-8" dirty="0">
                <a:latin typeface="+mj-lt"/>
                <a:cs typeface="Arial" panose="020B0604020202020204" pitchFamily="34" charset="0"/>
              </a:rPr>
              <a:t>or ea</a:t>
            </a:r>
            <a:r>
              <a:rPr lang="en-US" sz="2200" spc="4" dirty="0">
                <a:latin typeface="+mj-lt"/>
                <a:cs typeface="Arial" panose="020B0604020202020204" pitchFamily="34" charset="0"/>
              </a:rPr>
              <a:t>c</a:t>
            </a:r>
            <a:r>
              <a:rPr lang="en-US" sz="2200" dirty="0">
                <a:latin typeface="+mj-lt"/>
                <a:cs typeface="Arial" panose="020B0604020202020204" pitchFamily="34" charset="0"/>
              </a:rPr>
              <a:t>h</a:t>
            </a:r>
            <a:r>
              <a:rPr lang="en-US" sz="2200" spc="-15" dirty="0">
                <a:latin typeface="+mj-lt"/>
                <a:cs typeface="Arial" panose="020B0604020202020204" pitchFamily="34" charset="0"/>
              </a:rPr>
              <a:t> </a:t>
            </a:r>
            <a:r>
              <a:rPr lang="en-US" sz="2200" spc="-8" dirty="0">
                <a:latin typeface="+mj-lt"/>
                <a:cs typeface="Arial" panose="020B0604020202020204" pitchFamily="34" charset="0"/>
              </a:rPr>
              <a:t>g</a:t>
            </a:r>
            <a:r>
              <a:rPr lang="en-US" sz="2200" dirty="0">
                <a:latin typeface="+mj-lt"/>
                <a:cs typeface="Arial" panose="020B0604020202020204" pitchFamily="34" charset="0"/>
              </a:rPr>
              <a:t>r</a:t>
            </a:r>
            <a:r>
              <a:rPr lang="en-US" sz="2200" spc="-8" dirty="0">
                <a:latin typeface="+mj-lt"/>
                <a:cs typeface="Arial" panose="020B0604020202020204" pitchFamily="34" charset="0"/>
              </a:rPr>
              <a:t>an</a:t>
            </a:r>
            <a:r>
              <a:rPr lang="en-US" sz="2200" spc="-4" dirty="0">
                <a:latin typeface="+mj-lt"/>
                <a:cs typeface="Arial" panose="020B0604020202020204" pitchFamily="34" charset="0"/>
              </a:rPr>
              <a:t>t</a:t>
            </a:r>
            <a:r>
              <a:rPr lang="en-US" sz="2200" dirty="0">
                <a:latin typeface="+mj-lt"/>
                <a:cs typeface="Arial" panose="020B0604020202020204" pitchFamily="34" charset="0"/>
              </a:rPr>
              <a:t>.</a:t>
            </a:r>
          </a:p>
          <a:p>
            <a:endParaRPr lang="en-US" dirty="0"/>
          </a:p>
        </p:txBody>
      </p:sp>
      <p:sp>
        <p:nvSpPr>
          <p:cNvPr id="3" name="Title 2">
            <a:extLst>
              <a:ext uri="{FF2B5EF4-FFF2-40B4-BE49-F238E27FC236}">
                <a16:creationId xmlns:a16="http://schemas.microsoft.com/office/drawing/2014/main" id="{833112DC-75FA-44A2-8DE9-E60C7B75885B}"/>
              </a:ext>
            </a:extLst>
          </p:cNvPr>
          <p:cNvSpPr>
            <a:spLocks noGrp="1"/>
          </p:cNvSpPr>
          <p:nvPr>
            <p:ph type="title"/>
          </p:nvPr>
        </p:nvSpPr>
        <p:spPr>
          <a:xfrm>
            <a:off x="457200" y="190917"/>
            <a:ext cx="8229600" cy="1325563"/>
          </a:xfrm>
        </p:spPr>
        <p:txBody>
          <a:bodyPr anchor="ctr"/>
          <a:lstStyle/>
          <a:p>
            <a:r>
              <a:rPr lang="en-US" b="1" dirty="0"/>
              <a:t>Receipts</a:t>
            </a:r>
          </a:p>
        </p:txBody>
      </p:sp>
      <p:sp>
        <p:nvSpPr>
          <p:cNvPr id="4" name="object 3">
            <a:extLst>
              <a:ext uri="{FF2B5EF4-FFF2-40B4-BE49-F238E27FC236}">
                <a16:creationId xmlns:a16="http://schemas.microsoft.com/office/drawing/2014/main" id="{6759CE52-2CFA-407A-A067-75DCCE2C457E}"/>
              </a:ext>
            </a:extLst>
          </p:cNvPr>
          <p:cNvSpPr/>
          <p:nvPr/>
        </p:nvSpPr>
        <p:spPr>
          <a:xfrm>
            <a:off x="5344382" y="1420100"/>
            <a:ext cx="3037618" cy="4772606"/>
          </a:xfrm>
          <a:prstGeom prst="rect">
            <a:avLst/>
          </a:prstGeom>
          <a:blipFill>
            <a:blip r:embed="rId3" cstate="print"/>
            <a:stretch>
              <a:fillRect/>
            </a:stretch>
          </a:blipFill>
        </p:spPr>
        <p:txBody>
          <a:bodyPr wrap="square" lIns="0" tIns="0" rIns="0" bIns="0" rtlCol="0"/>
          <a:lstStyle/>
          <a:p>
            <a:endParaRPr sz="1350" dirty="0"/>
          </a:p>
        </p:txBody>
      </p:sp>
      <p:sp>
        <p:nvSpPr>
          <p:cNvPr id="5" name="Slide Number Placeholder 2">
            <a:extLst>
              <a:ext uri="{FF2B5EF4-FFF2-40B4-BE49-F238E27FC236}">
                <a16:creationId xmlns:a16="http://schemas.microsoft.com/office/drawing/2014/main" id="{C5E76F1C-0897-4DDE-8C6F-B665FA28B58F}"/>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8057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E1CE10-E517-4D03-86F4-FB2892C9311C}"/>
              </a:ext>
            </a:extLst>
          </p:cNvPr>
          <p:cNvSpPr>
            <a:spLocks noGrp="1"/>
          </p:cNvSpPr>
          <p:nvPr>
            <p:ph type="body" sz="quarter" idx="13"/>
          </p:nvPr>
        </p:nvSpPr>
        <p:spPr>
          <a:xfrm>
            <a:off x="226381" y="3857917"/>
            <a:ext cx="2556139" cy="2283746"/>
          </a:xfrm>
        </p:spPr>
        <p:txBody>
          <a:bodyPr/>
          <a:lstStyle/>
          <a:p>
            <a:pPr marL="0" indent="0">
              <a:buNone/>
            </a:pPr>
            <a:r>
              <a:rPr lang="en-US" sz="2200" dirty="0"/>
              <a:t>Grant #xyz1</a:t>
            </a:r>
          </a:p>
          <a:p>
            <a:pPr marL="0" indent="0">
              <a:buNone/>
            </a:pPr>
            <a:endParaRPr lang="en-US" dirty="0"/>
          </a:p>
        </p:txBody>
      </p:sp>
      <p:sp>
        <p:nvSpPr>
          <p:cNvPr id="3" name="Title 2">
            <a:extLst>
              <a:ext uri="{FF2B5EF4-FFF2-40B4-BE49-F238E27FC236}">
                <a16:creationId xmlns:a16="http://schemas.microsoft.com/office/drawing/2014/main" id="{50429F03-F562-499F-AA6D-9C2AADD0E17F}"/>
              </a:ext>
            </a:extLst>
          </p:cNvPr>
          <p:cNvSpPr>
            <a:spLocks noGrp="1"/>
          </p:cNvSpPr>
          <p:nvPr>
            <p:ph type="title"/>
          </p:nvPr>
        </p:nvSpPr>
        <p:spPr>
          <a:xfrm>
            <a:off x="457200" y="251839"/>
            <a:ext cx="8229600" cy="1325563"/>
          </a:xfrm>
        </p:spPr>
        <p:txBody>
          <a:bodyPr anchor="ctr"/>
          <a:lstStyle/>
          <a:p>
            <a:r>
              <a:rPr lang="en-US" b="1" dirty="0"/>
              <a:t>Receipts</a:t>
            </a:r>
          </a:p>
        </p:txBody>
      </p:sp>
      <p:sp>
        <p:nvSpPr>
          <p:cNvPr id="7" name="TextBox 6">
            <a:extLst>
              <a:ext uri="{FF2B5EF4-FFF2-40B4-BE49-F238E27FC236}">
                <a16:creationId xmlns:a16="http://schemas.microsoft.com/office/drawing/2014/main" id="{3F324512-9E13-41CE-AED2-0EE96E9678E5}"/>
              </a:ext>
            </a:extLst>
          </p:cNvPr>
          <p:cNvSpPr txBox="1"/>
          <p:nvPr/>
        </p:nvSpPr>
        <p:spPr>
          <a:xfrm>
            <a:off x="206716" y="1721233"/>
            <a:ext cx="5543259" cy="1992853"/>
          </a:xfrm>
          <a:prstGeom prst="rect">
            <a:avLst/>
          </a:prstGeom>
          <a:solidFill>
            <a:schemeClr val="bg1">
              <a:lumMod val="95000"/>
            </a:schemeClr>
          </a:solidFill>
        </p:spPr>
        <p:txBody>
          <a:bodyPr wrap="square" rtlCol="0">
            <a:spAutoFit/>
          </a:bodyPr>
          <a:lstStyle/>
          <a:p>
            <a:r>
              <a:rPr lang="en-US" sz="2200" spc="-4" dirty="0">
                <a:cs typeface="Arial"/>
              </a:rPr>
              <a:t>2</a:t>
            </a:r>
            <a:r>
              <a:rPr lang="en-US" sz="2200" dirty="0">
                <a:cs typeface="Arial"/>
              </a:rPr>
              <a:t>.</a:t>
            </a:r>
            <a:r>
              <a:rPr lang="en-US" sz="2200" spc="-4" dirty="0">
                <a:cs typeface="Arial"/>
              </a:rPr>
              <a:t> </a:t>
            </a:r>
            <a:r>
              <a:rPr lang="en-US" sz="2200" dirty="0">
                <a:cs typeface="Arial"/>
              </a:rPr>
              <a:t>M</a:t>
            </a:r>
            <a:r>
              <a:rPr lang="en-US" sz="2200" spc="-4" dirty="0">
                <a:cs typeface="Arial"/>
              </a:rPr>
              <a:t>a</a:t>
            </a:r>
            <a:r>
              <a:rPr lang="en-US" sz="2200" dirty="0">
                <a:cs typeface="Arial"/>
              </a:rPr>
              <a:t>ke a</a:t>
            </a:r>
            <a:r>
              <a:rPr lang="en-US" sz="2200" spc="-8" dirty="0">
                <a:cs typeface="Arial"/>
              </a:rPr>
              <a:t> </a:t>
            </a:r>
            <a:r>
              <a:rPr lang="en-US" sz="2200" dirty="0">
                <a:cs typeface="Arial"/>
              </a:rPr>
              <a:t>c</a:t>
            </a:r>
            <a:r>
              <a:rPr lang="en-US" sz="2200" spc="-4" dirty="0">
                <a:cs typeface="Arial"/>
              </a:rPr>
              <a:t>o</a:t>
            </a:r>
            <a:r>
              <a:rPr lang="en-US" sz="2200" dirty="0">
                <a:cs typeface="Arial"/>
              </a:rPr>
              <a:t>m</a:t>
            </a:r>
            <a:r>
              <a:rPr lang="en-US" sz="2200" spc="-4" dirty="0">
                <a:cs typeface="Arial"/>
              </a:rPr>
              <a:t>bine</a:t>
            </a:r>
            <a:r>
              <a:rPr lang="en-US" sz="2200" dirty="0">
                <a:cs typeface="Arial"/>
              </a:rPr>
              <a:t>d</a:t>
            </a:r>
            <a:r>
              <a:rPr lang="en-US" sz="2200" spc="19" dirty="0">
                <a:cs typeface="Arial"/>
              </a:rPr>
              <a:t> </a:t>
            </a:r>
            <a:r>
              <a:rPr lang="en-US" sz="2200" spc="-4" dirty="0">
                <a:cs typeface="Arial"/>
              </a:rPr>
              <a:t>pu</a:t>
            </a:r>
            <a:r>
              <a:rPr lang="en-US" sz="2200" dirty="0">
                <a:cs typeface="Arial"/>
              </a:rPr>
              <a:t>rc</a:t>
            </a:r>
            <a:r>
              <a:rPr lang="en-US" sz="2200" spc="-4" dirty="0">
                <a:cs typeface="Arial"/>
              </a:rPr>
              <a:t>ha</a:t>
            </a:r>
            <a:r>
              <a:rPr lang="en-US" sz="2200" dirty="0">
                <a:cs typeface="Arial"/>
              </a:rPr>
              <a:t>se</a:t>
            </a:r>
            <a:r>
              <a:rPr lang="en-US" sz="2200" spc="8" dirty="0">
                <a:cs typeface="Arial"/>
              </a:rPr>
              <a:t> </a:t>
            </a:r>
            <a:r>
              <a:rPr lang="en-US" sz="2200" spc="-4" dirty="0">
                <a:cs typeface="Arial"/>
              </a:rPr>
              <a:t>and a</a:t>
            </a:r>
            <a:r>
              <a:rPr lang="en-US" sz="2200" dirty="0">
                <a:cs typeface="Arial"/>
              </a:rPr>
              <a:t>tt</a:t>
            </a:r>
            <a:r>
              <a:rPr lang="en-US" sz="2200" spc="-4" dirty="0">
                <a:cs typeface="Arial"/>
              </a:rPr>
              <a:t>a</a:t>
            </a:r>
            <a:r>
              <a:rPr lang="en-US" sz="2200" dirty="0">
                <a:cs typeface="Arial"/>
              </a:rPr>
              <a:t>ch</a:t>
            </a:r>
            <a:r>
              <a:rPr lang="en-US" sz="2200" spc="-8" dirty="0">
                <a:cs typeface="Arial"/>
              </a:rPr>
              <a:t> </a:t>
            </a:r>
            <a:r>
              <a:rPr lang="en-US" sz="2200" spc="-4" dirty="0">
                <a:cs typeface="Arial"/>
              </a:rPr>
              <a:t>do</a:t>
            </a:r>
            <a:r>
              <a:rPr lang="en-US" sz="2200" dirty="0">
                <a:cs typeface="Arial"/>
              </a:rPr>
              <a:t>c</a:t>
            </a:r>
            <a:r>
              <a:rPr lang="en-US" sz="2200" spc="-4" dirty="0">
                <a:cs typeface="Arial"/>
              </a:rPr>
              <a:t>u</a:t>
            </a:r>
            <a:r>
              <a:rPr lang="en-US" sz="2200" dirty="0">
                <a:cs typeface="Arial"/>
              </a:rPr>
              <a:t>m</a:t>
            </a:r>
            <a:r>
              <a:rPr lang="en-US" sz="2200" spc="-4" dirty="0">
                <a:cs typeface="Arial"/>
              </a:rPr>
              <a:t>en</a:t>
            </a:r>
            <a:r>
              <a:rPr lang="en-US" sz="2200" dirty="0">
                <a:cs typeface="Arial"/>
              </a:rPr>
              <a:t>t</a:t>
            </a:r>
            <a:r>
              <a:rPr lang="en-US" sz="2200" spc="-4" dirty="0">
                <a:cs typeface="Arial"/>
              </a:rPr>
              <a:t>a</a:t>
            </a:r>
            <a:r>
              <a:rPr lang="en-US" sz="2200" dirty="0">
                <a:cs typeface="Arial"/>
              </a:rPr>
              <a:t>t</a:t>
            </a:r>
            <a:r>
              <a:rPr lang="en-US" sz="2200" spc="-4" dirty="0">
                <a:cs typeface="Arial"/>
              </a:rPr>
              <a:t>io</a:t>
            </a:r>
            <a:r>
              <a:rPr lang="en-US" sz="2200" dirty="0">
                <a:cs typeface="Arial"/>
              </a:rPr>
              <a:t>n</a:t>
            </a:r>
            <a:r>
              <a:rPr lang="en-US" sz="2200" spc="19" dirty="0">
                <a:cs typeface="Arial"/>
              </a:rPr>
              <a:t> </a:t>
            </a:r>
            <a:r>
              <a:rPr lang="en-US" sz="2200" spc="-4" dirty="0">
                <a:cs typeface="Arial"/>
              </a:rPr>
              <a:t>e</a:t>
            </a:r>
            <a:r>
              <a:rPr lang="en-US" sz="2200" spc="-11" dirty="0">
                <a:cs typeface="Arial"/>
              </a:rPr>
              <a:t>x</a:t>
            </a:r>
            <a:r>
              <a:rPr lang="en-US" sz="2200" spc="-4" dirty="0">
                <a:cs typeface="Arial"/>
              </a:rPr>
              <a:t>plaini</a:t>
            </a:r>
            <a:r>
              <a:rPr lang="en-US" sz="2200" spc="4" dirty="0">
                <a:cs typeface="Arial"/>
              </a:rPr>
              <a:t>n</a:t>
            </a:r>
            <a:r>
              <a:rPr lang="en-US" sz="2200" dirty="0">
                <a:cs typeface="Arial"/>
              </a:rPr>
              <a:t>g</a:t>
            </a:r>
            <a:r>
              <a:rPr lang="en-US" sz="2200" spc="38" dirty="0">
                <a:cs typeface="Arial"/>
              </a:rPr>
              <a:t> </a:t>
            </a:r>
            <a:r>
              <a:rPr lang="en-US" sz="2200" spc="-4" dirty="0">
                <a:cs typeface="Arial"/>
              </a:rPr>
              <a:t>what i</a:t>
            </a:r>
            <a:r>
              <a:rPr lang="en-US" sz="2200" dirty="0">
                <a:cs typeface="Arial"/>
              </a:rPr>
              <a:t>t</a:t>
            </a:r>
            <a:r>
              <a:rPr lang="en-US" sz="2200" spc="-4" dirty="0">
                <a:cs typeface="Arial"/>
              </a:rPr>
              <a:t>e</a:t>
            </a:r>
            <a:r>
              <a:rPr lang="en-US" sz="2200" dirty="0">
                <a:cs typeface="Arial"/>
              </a:rPr>
              <a:t>ms</a:t>
            </a:r>
            <a:r>
              <a:rPr lang="en-US" sz="2200" spc="-8" dirty="0">
                <a:cs typeface="Arial"/>
              </a:rPr>
              <a:t> </a:t>
            </a:r>
            <a:r>
              <a:rPr lang="en-US" sz="2200" spc="-4" dirty="0">
                <a:cs typeface="Arial"/>
              </a:rPr>
              <a:t>we</a:t>
            </a:r>
            <a:r>
              <a:rPr lang="en-US" sz="2200" dirty="0">
                <a:cs typeface="Arial"/>
              </a:rPr>
              <a:t>re</a:t>
            </a:r>
            <a:r>
              <a:rPr lang="en-US" sz="2200" spc="8" dirty="0">
                <a:cs typeface="Arial"/>
              </a:rPr>
              <a:t> </a:t>
            </a:r>
            <a:r>
              <a:rPr lang="en-US" sz="2200" spc="-4" dirty="0">
                <a:cs typeface="Arial"/>
              </a:rPr>
              <a:t>pu</a:t>
            </a:r>
            <a:r>
              <a:rPr lang="en-US" sz="2200" dirty="0">
                <a:cs typeface="Arial"/>
              </a:rPr>
              <a:t>rc</a:t>
            </a:r>
            <a:r>
              <a:rPr lang="en-US" sz="2200" spc="-4" dirty="0">
                <a:cs typeface="Arial"/>
              </a:rPr>
              <a:t>ha</a:t>
            </a:r>
            <a:r>
              <a:rPr lang="en-US" sz="2200" dirty="0">
                <a:cs typeface="Arial"/>
              </a:rPr>
              <a:t>s</a:t>
            </a:r>
            <a:r>
              <a:rPr lang="en-US" sz="2200" spc="-4" dirty="0">
                <a:cs typeface="Arial"/>
              </a:rPr>
              <a:t>e</a:t>
            </a:r>
            <a:r>
              <a:rPr lang="en-US" sz="2200" dirty="0">
                <a:cs typeface="Arial"/>
              </a:rPr>
              <a:t>d</a:t>
            </a:r>
            <a:r>
              <a:rPr lang="en-US" sz="2200" spc="19" dirty="0">
                <a:cs typeface="Arial"/>
              </a:rPr>
              <a:t> </a:t>
            </a:r>
            <a:r>
              <a:rPr lang="en-US" sz="2200" dirty="0">
                <a:cs typeface="Arial"/>
              </a:rPr>
              <a:t>f</a:t>
            </a:r>
            <a:r>
              <a:rPr lang="en-US" sz="2200" spc="-4" dirty="0">
                <a:cs typeface="Arial"/>
              </a:rPr>
              <a:t>o</a:t>
            </a:r>
            <a:r>
              <a:rPr lang="en-US" sz="2200" dirty="0">
                <a:cs typeface="Arial"/>
              </a:rPr>
              <a:t>r</a:t>
            </a:r>
            <a:r>
              <a:rPr lang="en-US" sz="2200" spc="-11" dirty="0">
                <a:cs typeface="Arial"/>
              </a:rPr>
              <a:t> </a:t>
            </a:r>
            <a:r>
              <a:rPr lang="en-US" sz="2200" spc="-4" dirty="0">
                <a:cs typeface="Arial"/>
              </a:rPr>
              <a:t>ea</a:t>
            </a:r>
            <a:r>
              <a:rPr lang="en-US" sz="2200" dirty="0">
                <a:cs typeface="Arial"/>
              </a:rPr>
              <a:t>ch</a:t>
            </a:r>
            <a:r>
              <a:rPr lang="en-US" sz="2200" spc="8" dirty="0">
                <a:cs typeface="Arial"/>
              </a:rPr>
              <a:t> </a:t>
            </a:r>
            <a:r>
              <a:rPr lang="en-US" sz="2200" spc="-4" dirty="0">
                <a:cs typeface="Arial"/>
              </a:rPr>
              <a:t>g</a:t>
            </a:r>
            <a:r>
              <a:rPr lang="en-US" sz="2200" dirty="0">
                <a:cs typeface="Arial"/>
              </a:rPr>
              <a:t>r</a:t>
            </a:r>
            <a:r>
              <a:rPr lang="en-US" sz="2200" spc="-4" dirty="0">
                <a:cs typeface="Arial"/>
              </a:rPr>
              <a:t>an</a:t>
            </a:r>
            <a:r>
              <a:rPr lang="en-US" sz="2200" dirty="0">
                <a:cs typeface="Arial"/>
              </a:rPr>
              <a:t>t. </a:t>
            </a:r>
            <a:r>
              <a:rPr lang="en-US" sz="2200" spc="-4" dirty="0">
                <a:cs typeface="Arial"/>
              </a:rPr>
              <a:t>Sub</a:t>
            </a:r>
            <a:r>
              <a:rPr lang="en-US" sz="2200" dirty="0">
                <a:cs typeface="Arial"/>
              </a:rPr>
              <a:t>m</a:t>
            </a:r>
            <a:r>
              <a:rPr lang="en-US" sz="2200" spc="-4" dirty="0">
                <a:cs typeface="Arial"/>
              </a:rPr>
              <a:t>i</a:t>
            </a:r>
            <a:r>
              <a:rPr lang="en-US" sz="2200" dirty="0">
                <a:cs typeface="Arial"/>
              </a:rPr>
              <a:t>t</a:t>
            </a:r>
            <a:r>
              <a:rPr lang="en-US" sz="2200" spc="4" dirty="0">
                <a:cs typeface="Arial"/>
              </a:rPr>
              <a:t> </a:t>
            </a:r>
            <a:r>
              <a:rPr lang="en-US" sz="2200" dirty="0">
                <a:cs typeface="Arial"/>
              </a:rPr>
              <a:t>c</a:t>
            </a:r>
            <a:r>
              <a:rPr lang="en-US" sz="2200" spc="-4" dirty="0">
                <a:cs typeface="Arial"/>
              </a:rPr>
              <a:t>opie</a:t>
            </a:r>
            <a:r>
              <a:rPr lang="en-US" sz="2200" dirty="0">
                <a:cs typeface="Arial"/>
              </a:rPr>
              <a:t>s</a:t>
            </a:r>
            <a:r>
              <a:rPr lang="en-US" sz="2200" spc="19" dirty="0">
                <a:cs typeface="Arial"/>
              </a:rPr>
              <a:t> </a:t>
            </a:r>
            <a:r>
              <a:rPr lang="en-US" sz="2200" spc="-4" dirty="0">
                <a:cs typeface="Arial"/>
              </a:rPr>
              <a:t>o</a:t>
            </a:r>
            <a:r>
              <a:rPr lang="en-US" sz="2200" dirty="0">
                <a:cs typeface="Arial"/>
              </a:rPr>
              <a:t>f</a:t>
            </a:r>
            <a:r>
              <a:rPr lang="en-US" sz="2200" spc="-11" dirty="0">
                <a:cs typeface="Arial"/>
              </a:rPr>
              <a:t> </a:t>
            </a:r>
            <a:r>
              <a:rPr lang="en-US" sz="2200" dirty="0">
                <a:cs typeface="Arial"/>
              </a:rPr>
              <a:t>t</a:t>
            </a:r>
            <a:r>
              <a:rPr lang="en-US" sz="2200" spc="-4" dirty="0">
                <a:cs typeface="Arial"/>
              </a:rPr>
              <a:t>h</a:t>
            </a:r>
            <a:r>
              <a:rPr lang="en-US" sz="2200" dirty="0">
                <a:cs typeface="Arial"/>
              </a:rPr>
              <a:t>e supporting </a:t>
            </a:r>
            <a:r>
              <a:rPr lang="en-US" sz="2200" spc="-4" dirty="0">
                <a:cs typeface="Arial"/>
              </a:rPr>
              <a:t>do</a:t>
            </a:r>
            <a:r>
              <a:rPr lang="en-US" sz="2200" dirty="0">
                <a:cs typeface="Arial"/>
              </a:rPr>
              <a:t>c</a:t>
            </a:r>
            <a:r>
              <a:rPr lang="en-US" sz="2200" spc="-4" dirty="0">
                <a:cs typeface="Arial"/>
              </a:rPr>
              <a:t>u</a:t>
            </a:r>
            <a:r>
              <a:rPr lang="en-US" sz="2200" dirty="0">
                <a:cs typeface="Arial"/>
              </a:rPr>
              <a:t>m</a:t>
            </a:r>
            <a:r>
              <a:rPr lang="en-US" sz="2200" spc="-4" dirty="0">
                <a:cs typeface="Arial"/>
              </a:rPr>
              <a:t>en</a:t>
            </a:r>
            <a:r>
              <a:rPr lang="en-US" sz="2200" dirty="0">
                <a:cs typeface="Arial"/>
              </a:rPr>
              <a:t>t</a:t>
            </a:r>
            <a:r>
              <a:rPr lang="en-US" sz="2200" spc="-4" dirty="0">
                <a:cs typeface="Arial"/>
              </a:rPr>
              <a:t>a</a:t>
            </a:r>
            <a:r>
              <a:rPr lang="en-US" sz="2200" dirty="0">
                <a:cs typeface="Arial"/>
              </a:rPr>
              <a:t>t</a:t>
            </a:r>
            <a:r>
              <a:rPr lang="en-US" sz="2200" spc="-4" dirty="0">
                <a:cs typeface="Arial"/>
              </a:rPr>
              <a:t>ion wi</a:t>
            </a:r>
            <a:r>
              <a:rPr lang="en-US" sz="2200" dirty="0">
                <a:cs typeface="Arial"/>
              </a:rPr>
              <a:t>th </a:t>
            </a:r>
            <a:r>
              <a:rPr lang="en-US" sz="2200" spc="-4" dirty="0">
                <a:cs typeface="Arial"/>
              </a:rPr>
              <a:t>al</a:t>
            </a:r>
            <a:r>
              <a:rPr lang="en-US" sz="2200" dirty="0">
                <a:cs typeface="Arial"/>
              </a:rPr>
              <a:t>l</a:t>
            </a:r>
            <a:r>
              <a:rPr lang="en-US" sz="2200" spc="15" dirty="0">
                <a:cs typeface="Arial"/>
              </a:rPr>
              <a:t> </a:t>
            </a:r>
            <a:r>
              <a:rPr lang="en-US" sz="2200" spc="-4" dirty="0">
                <a:cs typeface="Arial"/>
              </a:rPr>
              <a:t>g</a:t>
            </a:r>
            <a:r>
              <a:rPr lang="en-US" sz="2200" dirty="0">
                <a:cs typeface="Arial"/>
              </a:rPr>
              <a:t>r</a:t>
            </a:r>
            <a:r>
              <a:rPr lang="en-US" sz="2200" spc="-4" dirty="0">
                <a:cs typeface="Arial"/>
              </a:rPr>
              <a:t>an</a:t>
            </a:r>
            <a:r>
              <a:rPr lang="en-US" sz="2200" dirty="0">
                <a:cs typeface="Arial"/>
              </a:rPr>
              <a:t>t</a:t>
            </a:r>
            <a:r>
              <a:rPr lang="en-US" sz="2200" spc="-4" dirty="0">
                <a:cs typeface="Arial"/>
              </a:rPr>
              <a:t> </a:t>
            </a:r>
            <a:r>
              <a:rPr lang="en-US" sz="2200" dirty="0">
                <a:cs typeface="Arial"/>
              </a:rPr>
              <a:t>r</a:t>
            </a:r>
            <a:r>
              <a:rPr lang="en-US" sz="2200" spc="-4" dirty="0">
                <a:cs typeface="Arial"/>
              </a:rPr>
              <a:t>ei</a:t>
            </a:r>
            <a:r>
              <a:rPr lang="en-US" sz="2200" dirty="0">
                <a:cs typeface="Arial"/>
              </a:rPr>
              <a:t>m</a:t>
            </a:r>
            <a:r>
              <a:rPr lang="en-US" sz="2200" spc="-4" dirty="0">
                <a:cs typeface="Arial"/>
              </a:rPr>
              <a:t>bu</a:t>
            </a:r>
            <a:r>
              <a:rPr lang="en-US" sz="2200" dirty="0">
                <a:cs typeface="Arial"/>
              </a:rPr>
              <a:t>rs</a:t>
            </a:r>
            <a:r>
              <a:rPr lang="en-US" sz="2200" spc="-4" dirty="0">
                <a:cs typeface="Arial"/>
              </a:rPr>
              <a:t>e</a:t>
            </a:r>
            <a:r>
              <a:rPr lang="en-US" sz="2200" dirty="0">
                <a:cs typeface="Arial"/>
              </a:rPr>
              <a:t>m</a:t>
            </a:r>
            <a:r>
              <a:rPr lang="en-US" sz="2200" spc="-4" dirty="0">
                <a:cs typeface="Arial"/>
              </a:rPr>
              <a:t>en</a:t>
            </a:r>
            <a:r>
              <a:rPr lang="en-US" sz="2200" dirty="0">
                <a:cs typeface="Arial"/>
              </a:rPr>
              <a:t>t</a:t>
            </a:r>
            <a:r>
              <a:rPr lang="en-US" sz="2200" spc="15" dirty="0">
                <a:cs typeface="Arial"/>
              </a:rPr>
              <a:t> </a:t>
            </a:r>
            <a:r>
              <a:rPr lang="en-US" sz="2200" dirty="0">
                <a:cs typeface="Arial"/>
              </a:rPr>
              <a:t>c</a:t>
            </a:r>
            <a:r>
              <a:rPr lang="en-US" sz="2200" spc="-4" dirty="0">
                <a:cs typeface="Arial"/>
              </a:rPr>
              <a:t>lai</a:t>
            </a:r>
            <a:r>
              <a:rPr lang="en-US" sz="2200" dirty="0">
                <a:cs typeface="Arial"/>
              </a:rPr>
              <a:t>ms.</a:t>
            </a:r>
          </a:p>
          <a:p>
            <a:endParaRPr lang="en-US" sz="1350" dirty="0"/>
          </a:p>
        </p:txBody>
      </p:sp>
      <p:sp>
        <p:nvSpPr>
          <p:cNvPr id="10" name="object 3">
            <a:extLst>
              <a:ext uri="{FF2B5EF4-FFF2-40B4-BE49-F238E27FC236}">
                <a16:creationId xmlns:a16="http://schemas.microsoft.com/office/drawing/2014/main" id="{03CDA404-2266-4AB0-A11C-6B3E92F626F8}"/>
              </a:ext>
            </a:extLst>
          </p:cNvPr>
          <p:cNvSpPr/>
          <p:nvPr/>
        </p:nvSpPr>
        <p:spPr>
          <a:xfrm>
            <a:off x="5739830" y="1552336"/>
            <a:ext cx="3177789" cy="4589327"/>
          </a:xfrm>
          <a:prstGeom prst="rect">
            <a:avLst/>
          </a:prstGeom>
          <a:blipFill>
            <a:blip r:embed="rId3" cstate="print"/>
            <a:stretch>
              <a:fillRect/>
            </a:stretch>
          </a:blipFill>
        </p:spPr>
        <p:txBody>
          <a:bodyPr wrap="square" lIns="0" tIns="0" rIns="0" bIns="0" rtlCol="0"/>
          <a:lstStyle/>
          <a:p>
            <a:endParaRPr sz="1350" dirty="0"/>
          </a:p>
        </p:txBody>
      </p:sp>
      <p:graphicFrame>
        <p:nvGraphicFramePr>
          <p:cNvPr id="11" name="Table 10">
            <a:extLst>
              <a:ext uri="{FF2B5EF4-FFF2-40B4-BE49-F238E27FC236}">
                <a16:creationId xmlns:a16="http://schemas.microsoft.com/office/drawing/2014/main" id="{E227927E-1B71-4843-A597-70D21F311229}"/>
              </a:ext>
            </a:extLst>
          </p:cNvPr>
          <p:cNvGraphicFramePr>
            <a:graphicFrameLocks noGrp="1"/>
          </p:cNvGraphicFramePr>
          <p:nvPr>
            <p:extLst>
              <p:ext uri="{D42A27DB-BD31-4B8C-83A1-F6EECF244321}">
                <p14:modId xmlns:p14="http://schemas.microsoft.com/office/powerpoint/2010/main" val="748659117"/>
              </p:ext>
            </p:extLst>
          </p:nvPr>
        </p:nvGraphicFramePr>
        <p:xfrm>
          <a:off x="278843" y="4366612"/>
          <a:ext cx="2451213" cy="1752600"/>
        </p:xfrm>
        <a:graphic>
          <a:graphicData uri="http://schemas.openxmlformats.org/drawingml/2006/table">
            <a:tbl>
              <a:tblPr firstRow="1" bandRow="1">
                <a:tableStyleId>{5940675A-B579-460E-94D1-54222C63F5DA}</a:tableStyleId>
              </a:tblPr>
              <a:tblGrid>
                <a:gridCol w="1203960">
                  <a:extLst>
                    <a:ext uri="{9D8B030D-6E8A-4147-A177-3AD203B41FA5}">
                      <a16:colId xmlns:a16="http://schemas.microsoft.com/office/drawing/2014/main" val="1035319733"/>
                    </a:ext>
                  </a:extLst>
                </a:gridCol>
                <a:gridCol w="1247253">
                  <a:extLst>
                    <a:ext uri="{9D8B030D-6E8A-4147-A177-3AD203B41FA5}">
                      <a16:colId xmlns:a16="http://schemas.microsoft.com/office/drawing/2014/main" val="1349399123"/>
                    </a:ext>
                  </a:extLst>
                </a:gridCol>
              </a:tblGrid>
              <a:tr h="584200">
                <a:tc>
                  <a:txBody>
                    <a:bodyPr/>
                    <a:lstStyle/>
                    <a:p>
                      <a:pPr algn="ctr"/>
                      <a:r>
                        <a:rPr lang="en-US" sz="1400" dirty="0"/>
                        <a:t>Edge 1Q5W30</a:t>
                      </a:r>
                    </a:p>
                  </a:txBody>
                  <a:tcPr marL="68580" marR="68580" marT="34290" marB="34290" anchor="ctr"/>
                </a:tc>
                <a:tc>
                  <a:txBody>
                    <a:bodyPr/>
                    <a:lstStyle/>
                    <a:p>
                      <a:pPr algn="ctr"/>
                      <a:r>
                        <a:rPr lang="en-US" sz="1400" dirty="0"/>
                        <a:t>12.86</a:t>
                      </a:r>
                    </a:p>
                  </a:txBody>
                  <a:tcPr marL="68580" marR="68580" marT="34290" marB="34290" anchor="ctr"/>
                </a:tc>
                <a:extLst>
                  <a:ext uri="{0D108BD9-81ED-4DB2-BD59-A6C34878D82A}">
                    <a16:rowId xmlns:a16="http://schemas.microsoft.com/office/drawing/2014/main" val="1795793002"/>
                  </a:ext>
                </a:extLst>
              </a:tr>
              <a:tr h="584200">
                <a:tc>
                  <a:txBody>
                    <a:bodyPr/>
                    <a:lstStyle/>
                    <a:p>
                      <a:pPr algn="ctr"/>
                      <a:r>
                        <a:rPr lang="en-US" sz="1400" dirty="0"/>
                        <a:t>Edge 1Q5W30</a:t>
                      </a:r>
                    </a:p>
                  </a:txBody>
                  <a:tcPr marL="68580" marR="68580" marT="34290" marB="34290" anchor="ctr"/>
                </a:tc>
                <a:tc>
                  <a:txBody>
                    <a:bodyPr/>
                    <a:lstStyle/>
                    <a:p>
                      <a:pPr algn="ctr"/>
                      <a:r>
                        <a:rPr lang="en-US" sz="1400" dirty="0"/>
                        <a:t>7.97</a:t>
                      </a:r>
                    </a:p>
                  </a:txBody>
                  <a:tcPr marL="68580" marR="68580" marT="34290" marB="34290" anchor="ctr"/>
                </a:tc>
                <a:extLst>
                  <a:ext uri="{0D108BD9-81ED-4DB2-BD59-A6C34878D82A}">
                    <a16:rowId xmlns:a16="http://schemas.microsoft.com/office/drawing/2014/main" val="3909164978"/>
                  </a:ext>
                </a:extLst>
              </a:tr>
              <a:tr h="584200">
                <a:tc>
                  <a:txBody>
                    <a:bodyPr/>
                    <a:lstStyle/>
                    <a:p>
                      <a:pPr algn="ctr"/>
                      <a:r>
                        <a:rPr lang="en-US" sz="1400" dirty="0"/>
                        <a:t>Edge 1Q5W30</a:t>
                      </a:r>
                    </a:p>
                  </a:txBody>
                  <a:tcPr marL="68580" marR="68580" marT="34290" marB="34290" anchor="ctr"/>
                </a:tc>
                <a:tc>
                  <a:txBody>
                    <a:bodyPr/>
                    <a:lstStyle/>
                    <a:p>
                      <a:pPr algn="ctr"/>
                      <a:r>
                        <a:rPr lang="en-US" sz="1400" dirty="0"/>
                        <a:t>7.97</a:t>
                      </a:r>
                    </a:p>
                  </a:txBody>
                  <a:tcPr marL="68580" marR="68580" marT="34290" marB="34290" anchor="ctr"/>
                </a:tc>
                <a:extLst>
                  <a:ext uri="{0D108BD9-81ED-4DB2-BD59-A6C34878D82A}">
                    <a16:rowId xmlns:a16="http://schemas.microsoft.com/office/drawing/2014/main" val="3022194791"/>
                  </a:ext>
                </a:extLst>
              </a:tr>
            </a:tbl>
          </a:graphicData>
        </a:graphic>
      </p:graphicFrame>
      <p:sp>
        <p:nvSpPr>
          <p:cNvPr id="12" name="TextBox 11">
            <a:extLst>
              <a:ext uri="{FF2B5EF4-FFF2-40B4-BE49-F238E27FC236}">
                <a16:creationId xmlns:a16="http://schemas.microsoft.com/office/drawing/2014/main" id="{0163982D-F8E0-43EA-9489-4D9C89997DD6}"/>
              </a:ext>
            </a:extLst>
          </p:cNvPr>
          <p:cNvSpPr txBox="1"/>
          <p:nvPr/>
        </p:nvSpPr>
        <p:spPr>
          <a:xfrm>
            <a:off x="3131226" y="3857915"/>
            <a:ext cx="2560320" cy="2286000"/>
          </a:xfrm>
          <a:prstGeom prst="rect">
            <a:avLst/>
          </a:prstGeom>
          <a:solidFill>
            <a:schemeClr val="bg1">
              <a:lumMod val="95000"/>
            </a:schemeClr>
          </a:solidFill>
        </p:spPr>
        <p:txBody>
          <a:bodyPr wrap="square" rtlCol="0">
            <a:spAutoFit/>
          </a:bodyPr>
          <a:lstStyle/>
          <a:p>
            <a:r>
              <a:rPr lang="en-US" sz="2100" dirty="0"/>
              <a:t>Grant # xyz2</a:t>
            </a:r>
          </a:p>
          <a:p>
            <a:endParaRPr lang="en-US" sz="2100" dirty="0"/>
          </a:p>
          <a:p>
            <a:r>
              <a:rPr lang="en-US" sz="2100" dirty="0"/>
              <a:t>The remaining items purchased.</a:t>
            </a:r>
          </a:p>
          <a:p>
            <a:endParaRPr lang="en-US" sz="2100" dirty="0"/>
          </a:p>
          <a:p>
            <a:endParaRPr lang="en-US" sz="2100" dirty="0"/>
          </a:p>
        </p:txBody>
      </p:sp>
      <p:sp>
        <p:nvSpPr>
          <p:cNvPr id="13" name="Slide Number Placeholder 2">
            <a:extLst>
              <a:ext uri="{FF2B5EF4-FFF2-40B4-BE49-F238E27FC236}">
                <a16:creationId xmlns:a16="http://schemas.microsoft.com/office/drawing/2014/main" id="{D8632598-6E07-49F6-A097-FAFCF13607B9}"/>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24689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CB258D-B8D0-478C-984A-8D7693148AF8}"/>
              </a:ext>
            </a:extLst>
          </p:cNvPr>
          <p:cNvSpPr>
            <a:spLocks noGrp="1"/>
          </p:cNvSpPr>
          <p:nvPr>
            <p:ph type="body" sz="quarter" idx="13"/>
          </p:nvPr>
        </p:nvSpPr>
        <p:spPr>
          <a:xfrm>
            <a:off x="457200" y="1577403"/>
            <a:ext cx="8229600" cy="4114800"/>
          </a:xfrm>
        </p:spPr>
        <p:txBody>
          <a:bodyPr/>
          <a:lstStyle/>
          <a:p>
            <a:pPr marL="0" indent="0">
              <a:buNone/>
            </a:pPr>
            <a:r>
              <a:rPr lang="en-US" sz="2200" spc="19" dirty="0">
                <a:latin typeface="+mj-lt"/>
                <a:cs typeface="Arial"/>
              </a:rPr>
              <a:t>3. </a:t>
            </a:r>
            <a:r>
              <a:rPr lang="en-US" sz="2200" spc="30" dirty="0">
                <a:latin typeface="+mj-lt"/>
                <a:cs typeface="Arial"/>
              </a:rPr>
              <a:t>Make</a:t>
            </a:r>
            <a:r>
              <a:rPr lang="en-US" sz="2200" spc="49" dirty="0">
                <a:latin typeface="+mj-lt"/>
                <a:cs typeface="Arial"/>
              </a:rPr>
              <a:t> </a:t>
            </a:r>
            <a:r>
              <a:rPr lang="en-US" sz="2200" spc="19" dirty="0">
                <a:latin typeface="+mj-lt"/>
                <a:cs typeface="Arial"/>
              </a:rPr>
              <a:t>a</a:t>
            </a:r>
            <a:r>
              <a:rPr lang="en-US" sz="2200" spc="41" dirty="0">
                <a:latin typeface="+mj-lt"/>
                <a:cs typeface="Arial"/>
              </a:rPr>
              <a:t> </a:t>
            </a:r>
            <a:r>
              <a:rPr lang="en-US" sz="2200" spc="19" dirty="0">
                <a:latin typeface="+mj-lt"/>
                <a:cs typeface="Arial"/>
              </a:rPr>
              <a:t>combined</a:t>
            </a:r>
            <a:r>
              <a:rPr lang="en-US" sz="2200" dirty="0">
                <a:latin typeface="+mj-lt"/>
                <a:cs typeface="Arial"/>
              </a:rPr>
              <a:t> </a:t>
            </a:r>
            <a:r>
              <a:rPr lang="en-US" sz="2200" spc="-236" dirty="0">
                <a:latin typeface="+mj-lt"/>
                <a:cs typeface="Arial"/>
              </a:rPr>
              <a:t> </a:t>
            </a:r>
            <a:r>
              <a:rPr lang="en-US" sz="2200" spc="15" dirty="0">
                <a:latin typeface="+mj-lt"/>
                <a:cs typeface="Arial"/>
              </a:rPr>
              <a:t>purchase</a:t>
            </a:r>
            <a:r>
              <a:rPr lang="en-US" sz="2200" spc="153" dirty="0">
                <a:latin typeface="+mj-lt"/>
                <a:cs typeface="Arial"/>
              </a:rPr>
              <a:t> and make a copy of the receipt for each grant </a:t>
            </a:r>
            <a:r>
              <a:rPr lang="en-US" sz="2200" spc="60" dirty="0">
                <a:latin typeface="+mj-lt"/>
                <a:cs typeface="Arial"/>
              </a:rPr>
              <a:t>h</a:t>
            </a:r>
            <a:r>
              <a:rPr lang="en-US" sz="2200" spc="-86" dirty="0">
                <a:latin typeface="+mj-lt"/>
                <a:cs typeface="Arial"/>
              </a:rPr>
              <a:t>i</a:t>
            </a:r>
            <a:r>
              <a:rPr lang="en-US" sz="2200" spc="30" dirty="0">
                <a:latin typeface="+mj-lt"/>
                <a:cs typeface="Arial"/>
              </a:rPr>
              <a:t>ghl</a:t>
            </a:r>
            <a:r>
              <a:rPr lang="en-US" sz="2200" spc="8" dirty="0">
                <a:latin typeface="+mj-lt"/>
                <a:cs typeface="Arial"/>
              </a:rPr>
              <a:t>i</a:t>
            </a:r>
            <a:r>
              <a:rPr lang="en-US" sz="2200" spc="38" dirty="0">
                <a:latin typeface="+mj-lt"/>
                <a:cs typeface="Arial"/>
              </a:rPr>
              <a:t>g</a:t>
            </a:r>
            <a:r>
              <a:rPr lang="en-US" sz="2200" spc="23" dirty="0">
                <a:latin typeface="+mj-lt"/>
                <a:cs typeface="Arial"/>
              </a:rPr>
              <a:t>hting the rece</a:t>
            </a:r>
            <a:r>
              <a:rPr lang="en-US" sz="2200" spc="38" dirty="0">
                <a:latin typeface="+mj-lt"/>
                <a:cs typeface="Arial"/>
              </a:rPr>
              <a:t>i</a:t>
            </a:r>
            <a:r>
              <a:rPr lang="en-US" sz="2200" spc="19" dirty="0">
                <a:latin typeface="+mj-lt"/>
                <a:cs typeface="Arial"/>
              </a:rPr>
              <a:t>pt</a:t>
            </a:r>
            <a:r>
              <a:rPr lang="en-US" sz="2200" spc="4" dirty="0">
                <a:latin typeface="+mj-lt"/>
                <a:cs typeface="Arial"/>
              </a:rPr>
              <a:t> </a:t>
            </a:r>
            <a:r>
              <a:rPr lang="en-US" sz="2200" spc="15" dirty="0">
                <a:latin typeface="+mj-lt"/>
                <a:cs typeface="Arial"/>
              </a:rPr>
              <a:t>showing</a:t>
            </a:r>
            <a:r>
              <a:rPr lang="en-US" sz="2200" spc="105" dirty="0">
                <a:latin typeface="+mj-lt"/>
                <a:cs typeface="Arial"/>
              </a:rPr>
              <a:t> </a:t>
            </a:r>
            <a:r>
              <a:rPr lang="en-US" sz="2200" spc="30" dirty="0">
                <a:latin typeface="+mj-lt"/>
                <a:cs typeface="Arial"/>
              </a:rPr>
              <a:t>wh</a:t>
            </a:r>
            <a:r>
              <a:rPr lang="en-US" sz="2200" spc="75" dirty="0">
                <a:latin typeface="+mj-lt"/>
                <a:cs typeface="Arial"/>
              </a:rPr>
              <a:t>i</a:t>
            </a:r>
            <a:r>
              <a:rPr lang="en-US" sz="2200" spc="45" dirty="0">
                <a:latin typeface="+mj-lt"/>
                <a:cs typeface="Arial"/>
              </a:rPr>
              <a:t>ch</a:t>
            </a:r>
            <a:r>
              <a:rPr lang="en-US" sz="2200" spc="68" dirty="0">
                <a:latin typeface="+mj-lt"/>
                <a:cs typeface="Arial"/>
              </a:rPr>
              <a:t> </a:t>
            </a:r>
            <a:r>
              <a:rPr lang="en-US" sz="2200" spc="-68" dirty="0">
                <a:latin typeface="+mj-lt"/>
                <a:cs typeface="Arial"/>
              </a:rPr>
              <a:t>i</a:t>
            </a:r>
            <a:r>
              <a:rPr lang="en-US" sz="2200" spc="8" dirty="0">
                <a:latin typeface="+mj-lt"/>
                <a:cs typeface="Arial"/>
              </a:rPr>
              <a:t>tems</a:t>
            </a:r>
            <a:r>
              <a:rPr lang="en-US" sz="2200" spc="98" dirty="0">
                <a:latin typeface="+mj-lt"/>
                <a:cs typeface="Arial"/>
              </a:rPr>
              <a:t> </a:t>
            </a:r>
            <a:r>
              <a:rPr lang="en-US" sz="2200" spc="19" dirty="0">
                <a:latin typeface="+mj-lt"/>
                <a:cs typeface="Arial"/>
              </a:rPr>
              <a:t>were</a:t>
            </a:r>
            <a:r>
              <a:rPr lang="en-US" sz="2200" spc="8" dirty="0">
                <a:latin typeface="+mj-lt"/>
                <a:cs typeface="Arial"/>
              </a:rPr>
              <a:t> </a:t>
            </a:r>
            <a:r>
              <a:rPr lang="en-US" sz="2200" spc="26" dirty="0">
                <a:latin typeface="+mj-lt"/>
                <a:cs typeface="Arial"/>
              </a:rPr>
              <a:t>charged</a:t>
            </a:r>
            <a:r>
              <a:rPr lang="en-US" sz="2200" spc="60" dirty="0">
                <a:latin typeface="+mj-lt"/>
                <a:cs typeface="Arial"/>
              </a:rPr>
              <a:t> </a:t>
            </a:r>
            <a:r>
              <a:rPr lang="en-US" sz="2200" spc="11" dirty="0">
                <a:latin typeface="+mj-lt"/>
                <a:cs typeface="Arial"/>
              </a:rPr>
              <a:t>to</a:t>
            </a:r>
            <a:r>
              <a:rPr lang="en-US" sz="2200" spc="75" dirty="0">
                <a:latin typeface="+mj-lt"/>
                <a:cs typeface="Arial"/>
              </a:rPr>
              <a:t> </a:t>
            </a:r>
            <a:r>
              <a:rPr lang="en-US" sz="2200" spc="19" dirty="0">
                <a:latin typeface="+mj-lt"/>
                <a:cs typeface="Arial"/>
              </a:rPr>
              <a:t>that specific grant</a:t>
            </a:r>
            <a:r>
              <a:rPr lang="en-US" sz="2200" spc="4" dirty="0">
                <a:latin typeface="+mj-lt"/>
                <a:cs typeface="Arial"/>
              </a:rPr>
              <a:t>. </a:t>
            </a:r>
            <a:r>
              <a:rPr lang="en-US" sz="2200" spc="23" dirty="0">
                <a:latin typeface="+mj-lt"/>
                <a:cs typeface="Arial"/>
              </a:rPr>
              <a:t>Subm</a:t>
            </a:r>
            <a:r>
              <a:rPr lang="en-US" sz="2200" spc="4" dirty="0">
                <a:latin typeface="+mj-lt"/>
                <a:cs typeface="Arial"/>
              </a:rPr>
              <a:t>i</a:t>
            </a:r>
            <a:r>
              <a:rPr lang="en-US" sz="2200" spc="30" dirty="0">
                <a:latin typeface="+mj-lt"/>
                <a:cs typeface="Arial"/>
              </a:rPr>
              <a:t>t </a:t>
            </a:r>
            <a:r>
              <a:rPr lang="en-US" sz="2200" spc="26" dirty="0">
                <a:latin typeface="+mj-lt"/>
                <a:cs typeface="Arial"/>
              </a:rPr>
              <a:t>cop</a:t>
            </a:r>
            <a:r>
              <a:rPr lang="en-US" sz="2200" spc="19" dirty="0">
                <a:latin typeface="+mj-lt"/>
                <a:cs typeface="Arial"/>
              </a:rPr>
              <a:t>i</a:t>
            </a:r>
            <a:r>
              <a:rPr lang="en-US" sz="2200" spc="53" dirty="0">
                <a:latin typeface="+mj-lt"/>
                <a:cs typeface="Arial"/>
              </a:rPr>
              <a:t>es</a:t>
            </a:r>
            <a:r>
              <a:rPr lang="en-US" sz="2200" spc="23" dirty="0">
                <a:latin typeface="+mj-lt"/>
                <a:cs typeface="Arial"/>
              </a:rPr>
              <a:t> </a:t>
            </a:r>
            <a:r>
              <a:rPr lang="en-US" sz="2200" spc="19" dirty="0">
                <a:latin typeface="+mj-lt"/>
                <a:cs typeface="Arial"/>
              </a:rPr>
              <a:t>of</a:t>
            </a:r>
            <a:r>
              <a:rPr lang="en-US" sz="2200" spc="-23" dirty="0">
                <a:latin typeface="+mj-lt"/>
                <a:cs typeface="Arial"/>
              </a:rPr>
              <a:t> </a:t>
            </a:r>
            <a:r>
              <a:rPr lang="en-US" sz="2200" spc="15" dirty="0">
                <a:latin typeface="+mj-lt"/>
                <a:cs typeface="Arial"/>
              </a:rPr>
              <a:t>the</a:t>
            </a:r>
            <a:r>
              <a:rPr lang="en-US" sz="2200" spc="101" dirty="0">
                <a:latin typeface="+mj-lt"/>
                <a:cs typeface="Arial"/>
              </a:rPr>
              <a:t> supporting </a:t>
            </a:r>
            <a:r>
              <a:rPr lang="en-US" sz="2200" spc="15" dirty="0">
                <a:latin typeface="+mj-lt"/>
                <a:cs typeface="Arial"/>
              </a:rPr>
              <a:t>documentat</a:t>
            </a:r>
            <a:r>
              <a:rPr lang="en-US" sz="2200" spc="105" dirty="0">
                <a:latin typeface="+mj-lt"/>
                <a:cs typeface="Arial"/>
              </a:rPr>
              <a:t>i</a:t>
            </a:r>
            <a:r>
              <a:rPr lang="en-US" sz="2200" spc="19" dirty="0">
                <a:latin typeface="+mj-lt"/>
                <a:cs typeface="Arial"/>
              </a:rPr>
              <a:t>on</a:t>
            </a:r>
            <a:r>
              <a:rPr lang="en-US" sz="2200" dirty="0">
                <a:latin typeface="+mj-lt"/>
                <a:cs typeface="Arial"/>
              </a:rPr>
              <a:t> </a:t>
            </a:r>
            <a:r>
              <a:rPr lang="en-US" sz="2200" spc="38" dirty="0">
                <a:latin typeface="+mj-lt"/>
                <a:cs typeface="Arial"/>
              </a:rPr>
              <a:t>with</a:t>
            </a:r>
            <a:r>
              <a:rPr lang="en-US" sz="2200" spc="83" dirty="0">
                <a:latin typeface="+mj-lt"/>
                <a:cs typeface="Arial"/>
              </a:rPr>
              <a:t> </a:t>
            </a:r>
            <a:r>
              <a:rPr lang="en-US" sz="2200" spc="11" dirty="0">
                <a:latin typeface="+mj-lt"/>
                <a:cs typeface="Arial"/>
              </a:rPr>
              <a:t>all grant</a:t>
            </a:r>
            <a:r>
              <a:rPr lang="en-US" sz="2200" spc="158" dirty="0">
                <a:latin typeface="+mj-lt"/>
                <a:cs typeface="Arial"/>
              </a:rPr>
              <a:t> </a:t>
            </a:r>
            <a:r>
              <a:rPr lang="en-US" sz="2200" spc="30" dirty="0">
                <a:latin typeface="+mj-lt"/>
                <a:cs typeface="Arial"/>
              </a:rPr>
              <a:t>re</a:t>
            </a:r>
            <a:r>
              <a:rPr lang="en-US" sz="2200" dirty="0">
                <a:latin typeface="+mj-lt"/>
                <a:cs typeface="Arial"/>
              </a:rPr>
              <a:t>i</a:t>
            </a:r>
            <a:r>
              <a:rPr lang="en-US" sz="2200" spc="8" dirty="0">
                <a:latin typeface="+mj-lt"/>
                <a:cs typeface="Arial"/>
              </a:rPr>
              <a:t>mbursement</a:t>
            </a:r>
            <a:r>
              <a:rPr lang="en-US" sz="2200" spc="210" dirty="0">
                <a:latin typeface="+mj-lt"/>
                <a:cs typeface="Arial"/>
              </a:rPr>
              <a:t> </a:t>
            </a:r>
            <a:r>
              <a:rPr lang="en-US" sz="2200" spc="8" dirty="0">
                <a:latin typeface="+mj-lt"/>
                <a:cs typeface="Arial"/>
              </a:rPr>
              <a:t>claims.</a:t>
            </a:r>
          </a:p>
          <a:p>
            <a:pPr marL="0" indent="0">
              <a:buNone/>
            </a:pPr>
            <a:endParaRPr lang="en-US" sz="2200" spc="8" dirty="0">
              <a:latin typeface="+mj-lt"/>
              <a:cs typeface="Arial"/>
            </a:endParaRPr>
          </a:p>
          <a:p>
            <a:pPr marL="0" indent="0">
              <a:buNone/>
            </a:pPr>
            <a:endParaRPr lang="en-US" sz="2200" spc="8" dirty="0">
              <a:latin typeface="+mj-lt"/>
              <a:cs typeface="Arial"/>
            </a:endParaRPr>
          </a:p>
          <a:p>
            <a:pPr marL="0" indent="0">
              <a:buNone/>
            </a:pPr>
            <a:endParaRPr lang="en-US" sz="2200" spc="8" dirty="0">
              <a:latin typeface="+mj-lt"/>
              <a:cs typeface="Arial"/>
            </a:endParaRPr>
          </a:p>
          <a:p>
            <a:pPr marL="0" indent="0">
              <a:buNone/>
            </a:pPr>
            <a:endParaRPr lang="en-US" sz="2200" spc="8" dirty="0">
              <a:latin typeface="+mj-lt"/>
              <a:cs typeface="Arial"/>
            </a:endParaRPr>
          </a:p>
          <a:p>
            <a:pPr marL="0" indent="0">
              <a:buNone/>
            </a:pPr>
            <a:endParaRPr lang="en-US" sz="2200" spc="8" dirty="0">
              <a:latin typeface="+mj-lt"/>
              <a:cs typeface="Arial"/>
            </a:endParaRPr>
          </a:p>
          <a:p>
            <a:pPr marL="0" indent="0">
              <a:buNone/>
            </a:pPr>
            <a:r>
              <a:rPr lang="en-US" sz="2200" spc="8" dirty="0">
                <a:latin typeface="+mj-lt"/>
                <a:cs typeface="Arial"/>
              </a:rPr>
              <a:t>Note: Sales tax is not allowable expense, exemptions apply.</a:t>
            </a:r>
            <a:endParaRPr lang="en-US" sz="2200" dirty="0">
              <a:latin typeface="+mj-lt"/>
              <a:cs typeface="Arial"/>
            </a:endParaRPr>
          </a:p>
        </p:txBody>
      </p:sp>
      <p:sp>
        <p:nvSpPr>
          <p:cNvPr id="3" name="Title 2">
            <a:extLst>
              <a:ext uri="{FF2B5EF4-FFF2-40B4-BE49-F238E27FC236}">
                <a16:creationId xmlns:a16="http://schemas.microsoft.com/office/drawing/2014/main" id="{5F2ECC5B-6686-41DF-A520-6021FA74A1DA}"/>
              </a:ext>
            </a:extLst>
          </p:cNvPr>
          <p:cNvSpPr>
            <a:spLocks noGrp="1"/>
          </p:cNvSpPr>
          <p:nvPr>
            <p:ph type="title"/>
          </p:nvPr>
        </p:nvSpPr>
        <p:spPr>
          <a:xfrm>
            <a:off x="355377" y="261365"/>
            <a:ext cx="8229600" cy="1325563"/>
          </a:xfrm>
        </p:spPr>
        <p:txBody>
          <a:bodyPr anchor="ctr"/>
          <a:lstStyle/>
          <a:p>
            <a:r>
              <a:rPr lang="en-US" b="1" dirty="0"/>
              <a:t>Receipts</a:t>
            </a:r>
          </a:p>
        </p:txBody>
      </p:sp>
      <p:graphicFrame>
        <p:nvGraphicFramePr>
          <p:cNvPr id="4" name="Table 3">
            <a:extLst>
              <a:ext uri="{FF2B5EF4-FFF2-40B4-BE49-F238E27FC236}">
                <a16:creationId xmlns:a16="http://schemas.microsoft.com/office/drawing/2014/main" id="{1A0E5034-9708-4343-BFB0-F29578DDED9A}"/>
              </a:ext>
            </a:extLst>
          </p:cNvPr>
          <p:cNvGraphicFramePr>
            <a:graphicFrameLocks noGrp="1"/>
          </p:cNvGraphicFramePr>
          <p:nvPr>
            <p:extLst>
              <p:ext uri="{D42A27DB-BD31-4B8C-83A1-F6EECF244321}">
                <p14:modId xmlns:p14="http://schemas.microsoft.com/office/powerpoint/2010/main" val="3538829528"/>
              </p:ext>
            </p:extLst>
          </p:nvPr>
        </p:nvGraphicFramePr>
        <p:xfrm>
          <a:off x="1422177" y="3429000"/>
          <a:ext cx="6096000" cy="130302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65198536"/>
                    </a:ext>
                  </a:extLst>
                </a:gridCol>
                <a:gridCol w="2032000">
                  <a:extLst>
                    <a:ext uri="{9D8B030D-6E8A-4147-A177-3AD203B41FA5}">
                      <a16:colId xmlns:a16="http://schemas.microsoft.com/office/drawing/2014/main" val="2666670879"/>
                    </a:ext>
                  </a:extLst>
                </a:gridCol>
                <a:gridCol w="2032000">
                  <a:extLst>
                    <a:ext uri="{9D8B030D-6E8A-4147-A177-3AD203B41FA5}">
                      <a16:colId xmlns:a16="http://schemas.microsoft.com/office/drawing/2014/main" val="2860855106"/>
                    </a:ext>
                  </a:extLst>
                </a:gridCol>
              </a:tblGrid>
              <a:tr h="304990">
                <a:tc>
                  <a:txBody>
                    <a:bodyPr/>
                    <a:lstStyle/>
                    <a:p>
                      <a:pPr algn="ctr"/>
                      <a:r>
                        <a:rPr lang="en-US" sz="2400" b="1" dirty="0"/>
                        <a:t>Yellow</a:t>
                      </a:r>
                    </a:p>
                  </a:txBody>
                  <a:tcPr marL="68580" marR="68580" marT="34290" marB="34290" anchor="ctr"/>
                </a:tc>
                <a:tc>
                  <a:txBody>
                    <a:bodyPr/>
                    <a:lstStyle/>
                    <a:p>
                      <a:pPr algn="ctr"/>
                      <a:r>
                        <a:rPr lang="en-US" sz="2400" b="1" dirty="0"/>
                        <a:t>Grant # xyz3</a:t>
                      </a:r>
                    </a:p>
                  </a:txBody>
                  <a:tcPr marL="68580" marR="68580" marT="34290" marB="34290" anchor="ctr"/>
                </a:tc>
                <a:tc>
                  <a:txBody>
                    <a:bodyPr/>
                    <a:lstStyle/>
                    <a:p>
                      <a:pPr algn="ctr"/>
                      <a:r>
                        <a:rPr lang="en-US" sz="2400" b="1" dirty="0"/>
                        <a:t>$39.34</a:t>
                      </a:r>
                    </a:p>
                  </a:txBody>
                  <a:tcPr marL="68580" marR="68580" marT="34290" marB="34290" anchor="ctr"/>
                </a:tc>
                <a:extLst>
                  <a:ext uri="{0D108BD9-81ED-4DB2-BD59-A6C34878D82A}">
                    <a16:rowId xmlns:a16="http://schemas.microsoft.com/office/drawing/2014/main" val="2124882449"/>
                  </a:ext>
                </a:extLst>
              </a:tr>
              <a:tr h="281846">
                <a:tc>
                  <a:txBody>
                    <a:bodyPr/>
                    <a:lstStyle/>
                    <a:p>
                      <a:pPr algn="ctr"/>
                      <a:r>
                        <a:rPr lang="en-US" sz="2400" b="1" dirty="0"/>
                        <a:t>Blue</a:t>
                      </a:r>
                    </a:p>
                  </a:txBody>
                  <a:tcPr marL="68580" marR="68580" marT="34290" marB="34290" anchor="ctr"/>
                </a:tc>
                <a:tc>
                  <a:txBody>
                    <a:bodyPr/>
                    <a:lstStyle/>
                    <a:p>
                      <a:pPr algn="ctr"/>
                      <a:r>
                        <a:rPr lang="en-US" sz="2400" b="1" dirty="0"/>
                        <a:t>Grant # xyz4</a:t>
                      </a:r>
                    </a:p>
                  </a:txBody>
                  <a:tcPr marL="68580" marR="68580" marT="34290" marB="34290" anchor="ctr"/>
                </a:tc>
                <a:tc>
                  <a:txBody>
                    <a:bodyPr/>
                    <a:lstStyle/>
                    <a:p>
                      <a:pPr algn="ctr"/>
                      <a:r>
                        <a:rPr lang="en-US" sz="2400" b="1" dirty="0"/>
                        <a:t>$81.38</a:t>
                      </a:r>
                    </a:p>
                  </a:txBody>
                  <a:tcPr marL="68580" marR="68580" marT="34290" marB="34290" anchor="ctr"/>
                </a:tc>
                <a:extLst>
                  <a:ext uri="{0D108BD9-81ED-4DB2-BD59-A6C34878D82A}">
                    <a16:rowId xmlns:a16="http://schemas.microsoft.com/office/drawing/2014/main" val="2686788284"/>
                  </a:ext>
                </a:extLst>
              </a:tr>
              <a:tr h="281846">
                <a:tc>
                  <a:txBody>
                    <a:bodyPr/>
                    <a:lstStyle/>
                    <a:p>
                      <a:pPr algn="ctr"/>
                      <a:r>
                        <a:rPr lang="en-US" sz="2400" b="1" dirty="0"/>
                        <a:t>Green</a:t>
                      </a:r>
                    </a:p>
                  </a:txBody>
                  <a:tcPr marL="68580" marR="68580" marT="34290" marB="34290" anchor="ctr"/>
                </a:tc>
                <a:tc>
                  <a:txBody>
                    <a:bodyPr/>
                    <a:lstStyle/>
                    <a:p>
                      <a:pPr algn="ctr"/>
                      <a:r>
                        <a:rPr lang="en-US" sz="2400" b="1" dirty="0"/>
                        <a:t>Grant # xyz5</a:t>
                      </a:r>
                    </a:p>
                  </a:txBody>
                  <a:tcPr marL="68580" marR="68580" marT="34290" marB="34290" anchor="ctr"/>
                </a:tc>
                <a:tc>
                  <a:txBody>
                    <a:bodyPr/>
                    <a:lstStyle/>
                    <a:p>
                      <a:pPr algn="ctr"/>
                      <a:r>
                        <a:rPr lang="en-US" sz="2400" b="1" dirty="0"/>
                        <a:t>$25.62</a:t>
                      </a:r>
                    </a:p>
                  </a:txBody>
                  <a:tcPr marL="68580" marR="68580" marT="34290" marB="34290" anchor="ctr"/>
                </a:tc>
                <a:extLst>
                  <a:ext uri="{0D108BD9-81ED-4DB2-BD59-A6C34878D82A}">
                    <a16:rowId xmlns:a16="http://schemas.microsoft.com/office/drawing/2014/main" val="1604198468"/>
                  </a:ext>
                </a:extLst>
              </a:tr>
            </a:tbl>
          </a:graphicData>
        </a:graphic>
      </p:graphicFrame>
      <p:sp>
        <p:nvSpPr>
          <p:cNvPr id="5" name="Slide Number Placeholder 2">
            <a:extLst>
              <a:ext uri="{FF2B5EF4-FFF2-40B4-BE49-F238E27FC236}">
                <a16:creationId xmlns:a16="http://schemas.microsoft.com/office/drawing/2014/main" id="{6C21BFE1-6154-4570-9453-2E5A55ABD316}"/>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732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7EC4F-072B-4838-8783-473A2409D534}"/>
              </a:ext>
            </a:extLst>
          </p:cNvPr>
          <p:cNvSpPr>
            <a:spLocks noGrp="1"/>
          </p:cNvSpPr>
          <p:nvPr>
            <p:ph type="body" sz="quarter" idx="13"/>
          </p:nvPr>
        </p:nvSpPr>
        <p:spPr>
          <a:xfrm>
            <a:off x="430901" y="1577403"/>
            <a:ext cx="8393463" cy="4289997"/>
          </a:xfrm>
        </p:spPr>
        <p:txBody>
          <a:bodyPr>
            <a:normAutofit fontScale="92500" lnSpcReduction="10000"/>
          </a:bodyPr>
          <a:lstStyle/>
          <a:p>
            <a:pPr marL="0" marR="272415" indent="0">
              <a:lnSpc>
                <a:spcPct val="170000"/>
              </a:lnSpc>
              <a:spcBef>
                <a:spcPts val="574"/>
              </a:spcBef>
              <a:buNone/>
            </a:pPr>
            <a:r>
              <a:rPr lang="en-US" sz="2800" b="1" spc="-4" dirty="0">
                <a:ea typeface="Arial Unicode MS" panose="020B0604020202020204" pitchFamily="34" charset="-128"/>
                <a:cs typeface="Arial Unicode MS" panose="020B0604020202020204" pitchFamily="34" charset="-128"/>
              </a:rPr>
              <a:t>St</a:t>
            </a:r>
            <a:r>
              <a:rPr lang="en-US" sz="2800" b="1" spc="-8" dirty="0">
                <a:ea typeface="Arial Unicode MS" panose="020B0604020202020204" pitchFamily="34" charset="-128"/>
                <a:cs typeface="Arial Unicode MS" panose="020B0604020202020204" pitchFamily="34" charset="-128"/>
              </a:rPr>
              <a:t>e</a:t>
            </a:r>
            <a:r>
              <a:rPr lang="en-US" sz="2800" b="1" dirty="0">
                <a:ea typeface="Arial Unicode MS" panose="020B0604020202020204" pitchFamily="34" charset="-128"/>
                <a:cs typeface="Arial Unicode MS" panose="020B0604020202020204" pitchFamily="34" charset="-128"/>
              </a:rPr>
              <a:t>p</a:t>
            </a:r>
            <a:r>
              <a:rPr lang="en-US" sz="2800" b="1" spc="-8" dirty="0">
                <a:ea typeface="Arial Unicode MS" panose="020B0604020202020204" pitchFamily="34" charset="-128"/>
                <a:cs typeface="Arial Unicode MS" panose="020B0604020202020204" pitchFamily="34" charset="-128"/>
              </a:rPr>
              <a:t> </a:t>
            </a:r>
            <a:r>
              <a:rPr lang="en-US" sz="2800" b="1" dirty="0">
                <a:ea typeface="Arial Unicode MS" panose="020B0604020202020204" pitchFamily="34" charset="-128"/>
                <a:cs typeface="Arial Unicode MS" panose="020B0604020202020204" pitchFamily="34" charset="-128"/>
              </a:rPr>
              <a:t>3</a:t>
            </a:r>
            <a:r>
              <a:rPr lang="en-US" sz="2800" b="1" spc="-8" dirty="0">
                <a:ea typeface="Arial Unicode MS" panose="020B0604020202020204" pitchFamily="34" charset="-128"/>
                <a:cs typeface="Arial Unicode MS" panose="020B0604020202020204" pitchFamily="34" charset="-128"/>
              </a:rPr>
              <a:t> </a:t>
            </a:r>
            <a:endParaRPr lang="en-US" sz="2800" b="1" spc="-4" dirty="0">
              <a:ea typeface="Arial Unicode MS" panose="020B0604020202020204" pitchFamily="34" charset="-128"/>
              <a:cs typeface="Arial Unicode MS" panose="020B0604020202020204" pitchFamily="34" charset="-128"/>
            </a:endParaRPr>
          </a:p>
          <a:p>
            <a:pPr marL="457200" marR="272415" indent="-457200">
              <a:lnSpc>
                <a:spcPct val="170000"/>
              </a:lnSpc>
              <a:spcBef>
                <a:spcPts val="574"/>
              </a:spcBef>
              <a:buClr>
                <a:srgbClr val="FF0000"/>
              </a:buClr>
              <a:buFont typeface="Wingdings 3" panose="05040102010807070707" pitchFamily="18" charset="2"/>
              <a:buChar char="}"/>
            </a:pPr>
            <a:r>
              <a:rPr lang="en-US" sz="2800" spc="-4" dirty="0">
                <a:ea typeface="Arial Unicode MS" panose="020B0604020202020204" pitchFamily="34" charset="-128"/>
                <a:cs typeface="Arial Unicode MS" panose="020B0604020202020204" pitchFamily="34" charset="-128"/>
              </a:rPr>
              <a:t>I</a:t>
            </a:r>
            <a:r>
              <a:rPr lang="en-US" sz="2800" spc="-8" dirty="0">
                <a:ea typeface="Arial Unicode MS" panose="020B0604020202020204" pitchFamily="34" charset="-128"/>
                <a:cs typeface="Arial Unicode MS" panose="020B0604020202020204" pitchFamily="34" charset="-128"/>
              </a:rPr>
              <a:t>n</a:t>
            </a:r>
            <a:r>
              <a:rPr lang="en-US" sz="2800" spc="4" dirty="0">
                <a:ea typeface="Arial Unicode MS" panose="020B0604020202020204" pitchFamily="34" charset="-128"/>
                <a:cs typeface="Arial Unicode MS" panose="020B0604020202020204" pitchFamily="34" charset="-128"/>
              </a:rPr>
              <a:t>c</a:t>
            </a:r>
            <a:r>
              <a:rPr lang="en-US" sz="2800" spc="-4" dirty="0">
                <a:ea typeface="Arial Unicode MS" panose="020B0604020202020204" pitchFamily="34" charset="-128"/>
                <a:cs typeface="Arial Unicode MS" panose="020B0604020202020204" pitchFamily="34" charset="-128"/>
              </a:rPr>
              <a:t>l</a:t>
            </a:r>
            <a:r>
              <a:rPr lang="en-US" sz="2800" spc="-8" dirty="0">
                <a:ea typeface="Arial Unicode MS" panose="020B0604020202020204" pitchFamily="34" charset="-128"/>
                <a:cs typeface="Arial Unicode MS" panose="020B0604020202020204" pitchFamily="34" charset="-128"/>
              </a:rPr>
              <a:t>ud</a:t>
            </a:r>
            <a:r>
              <a:rPr lang="en-US" sz="2800" dirty="0">
                <a:ea typeface="Arial Unicode MS" panose="020B0604020202020204" pitchFamily="34" charset="-128"/>
                <a:cs typeface="Arial Unicode MS" panose="020B0604020202020204" pitchFamily="34" charset="-128"/>
              </a:rPr>
              <a:t>e</a:t>
            </a:r>
            <a:r>
              <a:rPr lang="en-US" sz="2800" spc="-15" dirty="0">
                <a:ea typeface="Arial Unicode MS" panose="020B0604020202020204" pitchFamily="34" charset="-128"/>
                <a:cs typeface="Arial Unicode MS" panose="020B0604020202020204" pitchFamily="34" charset="-128"/>
              </a:rPr>
              <a:t> the GCC </a:t>
            </a:r>
            <a:r>
              <a:rPr lang="en-US" sz="2800" b="1" u="sng" spc="-15" dirty="0">
                <a:ea typeface="Arial Unicode MS" panose="020B0604020202020204" pitchFamily="34" charset="-128"/>
                <a:cs typeface="Arial Unicode MS" panose="020B0604020202020204" pitchFamily="34" charset="-128"/>
              </a:rPr>
              <a:t>required</a:t>
            </a:r>
            <a:r>
              <a:rPr lang="en-US" sz="2800" spc="-15" dirty="0">
                <a:ea typeface="Arial Unicode MS" panose="020B0604020202020204" pitchFamily="34" charset="-128"/>
                <a:cs typeface="Arial Unicode MS" panose="020B0604020202020204" pitchFamily="34" charset="-128"/>
              </a:rPr>
              <a:t> “Coversheets” for each expense category and </a:t>
            </a:r>
            <a:r>
              <a:rPr lang="en-US" sz="2800" spc="-8" dirty="0">
                <a:ea typeface="Arial Unicode MS" panose="020B0604020202020204" pitchFamily="34" charset="-128"/>
                <a:cs typeface="Arial Unicode MS" panose="020B0604020202020204" pitchFamily="34" charset="-128"/>
              </a:rPr>
              <a:t>a</a:t>
            </a:r>
            <a:r>
              <a:rPr lang="en-US" sz="2800" spc="-4" dirty="0">
                <a:ea typeface="Arial Unicode MS" panose="020B0604020202020204" pitchFamily="34" charset="-128"/>
                <a:cs typeface="Arial Unicode MS" panose="020B0604020202020204" pitchFamily="34" charset="-128"/>
              </a:rPr>
              <a:t>l</a:t>
            </a:r>
            <a:r>
              <a:rPr lang="en-US" sz="2800" dirty="0">
                <a:ea typeface="Arial Unicode MS" panose="020B0604020202020204" pitchFamily="34" charset="-128"/>
                <a:cs typeface="Arial Unicode MS" panose="020B0604020202020204" pitchFamily="34" charset="-128"/>
              </a:rPr>
              <a:t>l</a:t>
            </a:r>
            <a:r>
              <a:rPr lang="en-US" sz="2800" spc="4" dirty="0">
                <a:ea typeface="Arial Unicode MS" panose="020B0604020202020204" pitchFamily="34" charset="-128"/>
                <a:cs typeface="Arial Unicode MS" panose="020B0604020202020204" pitchFamily="34" charset="-128"/>
              </a:rPr>
              <a:t> </a:t>
            </a:r>
            <a:r>
              <a:rPr lang="en-US" sz="2800" spc="-8" dirty="0">
                <a:ea typeface="Arial Unicode MS" panose="020B0604020202020204" pitchFamily="34" charset="-128"/>
                <a:cs typeface="Arial Unicode MS" panose="020B0604020202020204" pitchFamily="34" charset="-128"/>
              </a:rPr>
              <a:t>do</a:t>
            </a:r>
            <a:r>
              <a:rPr lang="en-US" sz="2800" spc="4" dirty="0">
                <a:ea typeface="Arial Unicode MS" panose="020B0604020202020204" pitchFamily="34" charset="-128"/>
                <a:cs typeface="Arial Unicode MS" panose="020B0604020202020204" pitchFamily="34" charset="-128"/>
              </a:rPr>
              <a:t>c</a:t>
            </a:r>
            <a:r>
              <a:rPr lang="en-US" sz="2800" spc="-8" dirty="0">
                <a:ea typeface="Arial Unicode MS" panose="020B0604020202020204" pitchFamily="34" charset="-128"/>
                <a:cs typeface="Arial Unicode MS" panose="020B0604020202020204" pitchFamily="34" charset="-128"/>
              </a:rPr>
              <a:t>umen</a:t>
            </a:r>
            <a:r>
              <a:rPr lang="en-US" sz="2800" spc="-4" dirty="0">
                <a:ea typeface="Arial Unicode MS" panose="020B0604020202020204" pitchFamily="34" charset="-128"/>
                <a:cs typeface="Arial Unicode MS" panose="020B0604020202020204" pitchFamily="34" charset="-128"/>
              </a:rPr>
              <a:t>t</a:t>
            </a:r>
            <a:r>
              <a:rPr lang="en-US" sz="2800" spc="-8" dirty="0">
                <a:ea typeface="Arial Unicode MS" panose="020B0604020202020204" pitchFamily="34" charset="-128"/>
                <a:cs typeface="Arial Unicode MS" panose="020B0604020202020204" pitchFamily="34" charset="-128"/>
              </a:rPr>
              <a:t>a</a:t>
            </a:r>
            <a:r>
              <a:rPr lang="en-US" sz="2800" spc="-4" dirty="0">
                <a:ea typeface="Arial Unicode MS" panose="020B0604020202020204" pitchFamily="34" charset="-128"/>
                <a:cs typeface="Arial Unicode MS" panose="020B0604020202020204" pitchFamily="34" charset="-128"/>
              </a:rPr>
              <a:t>ti</a:t>
            </a:r>
            <a:r>
              <a:rPr lang="en-US" sz="2800" spc="-8" dirty="0">
                <a:ea typeface="Arial Unicode MS" panose="020B0604020202020204" pitchFamily="34" charset="-128"/>
                <a:cs typeface="Arial Unicode MS" panose="020B0604020202020204" pitchFamily="34" charset="-128"/>
              </a:rPr>
              <a:t>on </a:t>
            </a:r>
            <a:r>
              <a:rPr lang="en-US" sz="2800" spc="4" dirty="0">
                <a:ea typeface="Arial Unicode MS" panose="020B0604020202020204" pitchFamily="34" charset="-128"/>
                <a:cs typeface="Arial Unicode MS" panose="020B0604020202020204" pitchFamily="34" charset="-128"/>
              </a:rPr>
              <a:t>s</a:t>
            </a:r>
            <a:r>
              <a:rPr lang="en-US" sz="2800" spc="-8" dirty="0">
                <a:ea typeface="Arial Unicode MS" panose="020B0604020202020204" pitchFamily="34" charset="-128"/>
                <a:cs typeface="Arial Unicode MS" panose="020B0604020202020204" pitchFamily="34" charset="-128"/>
              </a:rPr>
              <a:t>upp</a:t>
            </a:r>
            <a:r>
              <a:rPr lang="en-US" sz="2800" spc="-8" dirty="0">
                <a:cs typeface="Arial"/>
              </a:rPr>
              <a:t>o</a:t>
            </a:r>
            <a:r>
              <a:rPr lang="en-US" sz="2800" dirty="0">
                <a:cs typeface="Arial"/>
              </a:rPr>
              <a:t>r</a:t>
            </a:r>
            <a:r>
              <a:rPr lang="en-US" sz="2800" spc="-4" dirty="0">
                <a:cs typeface="Arial"/>
              </a:rPr>
              <a:t>ti</a:t>
            </a:r>
            <a:r>
              <a:rPr lang="en-US" sz="2800" spc="-8" dirty="0">
                <a:cs typeface="Arial"/>
              </a:rPr>
              <a:t>n</a:t>
            </a:r>
            <a:r>
              <a:rPr lang="en-US" sz="2800" dirty="0">
                <a:cs typeface="Arial"/>
              </a:rPr>
              <a:t>g</a:t>
            </a:r>
            <a:r>
              <a:rPr lang="en-US" sz="2800" spc="-15" dirty="0">
                <a:cs typeface="Arial"/>
              </a:rPr>
              <a:t> </a:t>
            </a:r>
            <a:r>
              <a:rPr lang="en-US" sz="2800" spc="-4" dirty="0">
                <a:cs typeface="Arial"/>
              </a:rPr>
              <a:t>t</a:t>
            </a:r>
            <a:r>
              <a:rPr lang="en-US" sz="2800" spc="-8" dirty="0">
                <a:cs typeface="Arial"/>
              </a:rPr>
              <a:t>h</a:t>
            </a:r>
            <a:r>
              <a:rPr lang="en-US" sz="2800" dirty="0">
                <a:cs typeface="Arial"/>
              </a:rPr>
              <a:t>e</a:t>
            </a:r>
            <a:r>
              <a:rPr lang="en-US" sz="2800" spc="-15" dirty="0">
                <a:cs typeface="Arial"/>
              </a:rPr>
              <a:t>  </a:t>
            </a:r>
            <a:r>
              <a:rPr lang="en-US" sz="2800" spc="-8" dirty="0">
                <a:cs typeface="Arial"/>
              </a:rPr>
              <a:t>e</a:t>
            </a:r>
            <a:r>
              <a:rPr lang="en-US" sz="2800" spc="4" dirty="0">
                <a:cs typeface="Arial"/>
              </a:rPr>
              <a:t>x</a:t>
            </a:r>
            <a:r>
              <a:rPr lang="en-US" sz="2800" spc="-8" dirty="0">
                <a:cs typeface="Arial"/>
              </a:rPr>
              <a:t>pend</a:t>
            </a:r>
            <a:r>
              <a:rPr lang="en-US" sz="2800" spc="-4" dirty="0">
                <a:cs typeface="Arial"/>
              </a:rPr>
              <a:t>it</a:t>
            </a:r>
            <a:r>
              <a:rPr lang="en-US" sz="2800" spc="-8" dirty="0">
                <a:cs typeface="Arial"/>
              </a:rPr>
              <a:t>u</a:t>
            </a:r>
            <a:r>
              <a:rPr lang="en-US" sz="2800" dirty="0">
                <a:cs typeface="Arial"/>
              </a:rPr>
              <a:t>r</a:t>
            </a:r>
            <a:r>
              <a:rPr lang="en-US" sz="2800" spc="-8" dirty="0">
                <a:cs typeface="Arial"/>
              </a:rPr>
              <a:t>e</a:t>
            </a:r>
            <a:r>
              <a:rPr lang="en-US" sz="2800" dirty="0">
                <a:cs typeface="Arial"/>
              </a:rPr>
              <a:t>s</a:t>
            </a:r>
            <a:r>
              <a:rPr lang="en-US" sz="2800" spc="-15" dirty="0">
                <a:cs typeface="Arial"/>
              </a:rPr>
              <a:t> </a:t>
            </a:r>
            <a:r>
              <a:rPr lang="en-US" sz="2800" spc="-4" dirty="0">
                <a:cs typeface="Arial"/>
              </a:rPr>
              <a:t>on the reimbursement</a:t>
            </a:r>
            <a:r>
              <a:rPr lang="en-US" sz="2800" spc="-8" dirty="0">
                <a:cs typeface="Arial"/>
              </a:rPr>
              <a:t>.</a:t>
            </a:r>
          </a:p>
          <a:p>
            <a:pPr marL="0" marR="272415" indent="0">
              <a:lnSpc>
                <a:spcPct val="170000"/>
              </a:lnSpc>
              <a:spcBef>
                <a:spcPts val="574"/>
              </a:spcBef>
              <a:buNone/>
            </a:pPr>
            <a:r>
              <a:rPr lang="en-US" sz="2800" b="1" spc="-4" dirty="0">
                <a:ea typeface="Arial Unicode MS" panose="020B0604020202020204" pitchFamily="34" charset="-128"/>
                <a:cs typeface="Arial Unicode MS" panose="020B0604020202020204" pitchFamily="34" charset="-128"/>
              </a:rPr>
              <a:t>St</a:t>
            </a:r>
            <a:r>
              <a:rPr lang="en-US" sz="2800" b="1" spc="-8" dirty="0">
                <a:ea typeface="Arial Unicode MS" panose="020B0604020202020204" pitchFamily="34" charset="-128"/>
                <a:cs typeface="Arial Unicode MS" panose="020B0604020202020204" pitchFamily="34" charset="-128"/>
              </a:rPr>
              <a:t>e</a:t>
            </a:r>
            <a:r>
              <a:rPr lang="en-US" sz="2800" b="1" dirty="0">
                <a:ea typeface="Arial Unicode MS" panose="020B0604020202020204" pitchFamily="34" charset="-128"/>
                <a:cs typeface="Arial Unicode MS" panose="020B0604020202020204" pitchFamily="34" charset="-128"/>
              </a:rPr>
              <a:t>p</a:t>
            </a:r>
            <a:r>
              <a:rPr lang="en-US" sz="2800" b="1" spc="-8" dirty="0">
                <a:ea typeface="Arial Unicode MS" panose="020B0604020202020204" pitchFamily="34" charset="-128"/>
                <a:cs typeface="Arial Unicode MS" panose="020B0604020202020204" pitchFamily="34" charset="-128"/>
              </a:rPr>
              <a:t> 4</a:t>
            </a:r>
            <a:endParaRPr lang="en-US" sz="2800" b="1" spc="-4" dirty="0">
              <a:ea typeface="Arial Unicode MS" panose="020B0604020202020204" pitchFamily="34" charset="-128"/>
              <a:cs typeface="Arial Unicode MS" panose="020B0604020202020204" pitchFamily="34" charset="-128"/>
            </a:endParaRPr>
          </a:p>
          <a:p>
            <a:pPr marL="457200" marR="272415" indent="-457200">
              <a:lnSpc>
                <a:spcPct val="170000"/>
              </a:lnSpc>
              <a:spcBef>
                <a:spcPts val="574"/>
              </a:spcBef>
              <a:buClr>
                <a:srgbClr val="FF0000"/>
              </a:buClr>
              <a:buFont typeface="Wingdings 3" panose="05040102010807070707" pitchFamily="18" charset="2"/>
              <a:buChar char="}"/>
            </a:pPr>
            <a:r>
              <a:rPr lang="en-US" sz="2800" spc="-4" dirty="0">
                <a:ea typeface="Arial Unicode MS" panose="020B0604020202020204" pitchFamily="34" charset="-128"/>
                <a:cs typeface="Arial Unicode MS" panose="020B0604020202020204" pitchFamily="34" charset="-128"/>
              </a:rPr>
              <a:t>Submit your reimbursement to GCC through EBS</a:t>
            </a:r>
            <a:r>
              <a:rPr lang="en-US" sz="2800" spc="-8" dirty="0">
                <a:cs typeface="Arial"/>
              </a:rPr>
              <a:t>.</a:t>
            </a:r>
          </a:p>
          <a:p>
            <a:endParaRPr lang="en-US" dirty="0"/>
          </a:p>
        </p:txBody>
      </p:sp>
      <p:sp>
        <p:nvSpPr>
          <p:cNvPr id="3" name="Title 2">
            <a:extLst>
              <a:ext uri="{FF2B5EF4-FFF2-40B4-BE49-F238E27FC236}">
                <a16:creationId xmlns:a16="http://schemas.microsoft.com/office/drawing/2014/main" id="{6D917324-D252-4AE5-AFD6-4EBE3AD421B6}"/>
              </a:ext>
            </a:extLst>
          </p:cNvPr>
          <p:cNvSpPr>
            <a:spLocks noGrp="1"/>
          </p:cNvSpPr>
          <p:nvPr>
            <p:ph type="title"/>
          </p:nvPr>
        </p:nvSpPr>
        <p:spPr>
          <a:xfrm>
            <a:off x="457200" y="264130"/>
            <a:ext cx="8229600" cy="1325563"/>
          </a:xfrm>
        </p:spPr>
        <p:txBody>
          <a:bodyPr/>
          <a:lstStyle/>
          <a:p>
            <a:r>
              <a:rPr lang="en-US" dirty="0"/>
              <a:t>How Do I Get Reimbursed? </a:t>
            </a:r>
          </a:p>
        </p:txBody>
      </p:sp>
      <p:sp>
        <p:nvSpPr>
          <p:cNvPr id="5" name="Slide Number Placeholder 2">
            <a:extLst>
              <a:ext uri="{FF2B5EF4-FFF2-40B4-BE49-F238E27FC236}">
                <a16:creationId xmlns:a16="http://schemas.microsoft.com/office/drawing/2014/main" id="{8AD8B9E5-2B77-43C1-A65C-2308FEEA3CEE}"/>
              </a:ext>
            </a:extLst>
          </p:cNvPr>
          <p:cNvSpPr txBox="1">
            <a:spLocks/>
          </p:cNvSpPr>
          <p:nvPr/>
        </p:nvSpPr>
        <p:spPr>
          <a:xfrm>
            <a:off x="8647272" y="6407944"/>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17283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830EF1-AF9B-4B04-A894-CA575CA71DAF}"/>
              </a:ext>
            </a:extLst>
          </p:cNvPr>
          <p:cNvSpPr>
            <a:spLocks noGrp="1"/>
          </p:cNvSpPr>
          <p:nvPr>
            <p:ph type="title"/>
          </p:nvPr>
        </p:nvSpPr>
        <p:spPr>
          <a:xfrm>
            <a:off x="457199" y="325996"/>
            <a:ext cx="8229600" cy="1325880"/>
          </a:xfrm>
        </p:spPr>
        <p:txBody>
          <a:bodyPr anchor="ctr"/>
          <a:lstStyle/>
          <a:p>
            <a:r>
              <a:rPr lang="en-US" b="1" dirty="0"/>
              <a:t>Vendor Invoice</a:t>
            </a:r>
          </a:p>
        </p:txBody>
      </p:sp>
      <p:sp>
        <p:nvSpPr>
          <p:cNvPr id="4" name="object 3">
            <a:extLst>
              <a:ext uri="{FF2B5EF4-FFF2-40B4-BE49-F238E27FC236}">
                <a16:creationId xmlns:a16="http://schemas.microsoft.com/office/drawing/2014/main" id="{DB238862-EDDB-4992-9FB4-3EE1D85A197C}"/>
              </a:ext>
            </a:extLst>
          </p:cNvPr>
          <p:cNvSpPr>
            <a:spLocks noGrp="1"/>
          </p:cNvSpPr>
          <p:nvPr>
            <p:ph type="body" sz="quarter" idx="13"/>
          </p:nvPr>
        </p:nvSpPr>
        <p:spPr>
          <a:xfrm>
            <a:off x="685799" y="1839552"/>
            <a:ext cx="7772400" cy="4146755"/>
          </a:xfrm>
          <a:prstGeom prst="rect">
            <a:avLst/>
          </a:prstGeom>
          <a:blipFill>
            <a:blip r:embed="rId3" cstate="print"/>
            <a:stretch>
              <a:fillRect/>
            </a:stretch>
          </a:blipFill>
        </p:spPr>
        <p:txBody>
          <a:bodyPr vert="horz" wrap="square" lIns="0" tIns="0" rIns="0" bIns="0" rtlCol="0">
            <a:normAutofit/>
          </a:bodyPr>
          <a:lstStyle/>
          <a:p>
            <a:pPr marL="34290" indent="0">
              <a:buNone/>
            </a:pPr>
            <a:r>
              <a:rPr lang="en-US" dirty="0">
                <a:solidFill>
                  <a:schemeClr val="bg1"/>
                </a:solidFill>
              </a:rPr>
              <a:t>0</a:t>
            </a:r>
          </a:p>
        </p:txBody>
      </p:sp>
      <p:sp>
        <p:nvSpPr>
          <p:cNvPr id="6" name="Rectangle 5">
            <a:extLst>
              <a:ext uri="{FF2B5EF4-FFF2-40B4-BE49-F238E27FC236}">
                <a16:creationId xmlns:a16="http://schemas.microsoft.com/office/drawing/2014/main" id="{51516130-3CB2-4F26-A329-BD4BA0903618}"/>
              </a:ext>
            </a:extLst>
          </p:cNvPr>
          <p:cNvSpPr/>
          <p:nvPr/>
        </p:nvSpPr>
        <p:spPr>
          <a:xfrm>
            <a:off x="1371599" y="1382352"/>
            <a:ext cx="6400800" cy="457200"/>
          </a:xfrm>
          <a:prstGeom prst="rect">
            <a:avLst/>
          </a:prstGeom>
        </p:spPr>
        <p:txBody>
          <a:bodyPr>
            <a:spAutoFit/>
          </a:bodyPr>
          <a:lstStyle/>
          <a:p>
            <a:pPr algn="ctr"/>
            <a:r>
              <a:rPr lang="en-US" sz="1500" b="1" dirty="0"/>
              <a:t>MUST PROVIDE PROOF OF PAYMENT WITH THE INVOICE</a:t>
            </a:r>
          </a:p>
        </p:txBody>
      </p:sp>
      <p:sp>
        <p:nvSpPr>
          <p:cNvPr id="5" name="Slide Number Placeholder 2">
            <a:extLst>
              <a:ext uri="{FF2B5EF4-FFF2-40B4-BE49-F238E27FC236}">
                <a16:creationId xmlns:a16="http://schemas.microsoft.com/office/drawing/2014/main" id="{83586352-BD1C-424A-B605-808CA2B1BDD9}"/>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486EE116-1415-40C6-97C8-193ADB74AE55}"/>
              </a:ext>
            </a:extLst>
          </p:cNvPr>
          <p:cNvSpPr txBox="1"/>
          <p:nvPr/>
        </p:nvSpPr>
        <p:spPr>
          <a:xfrm>
            <a:off x="1066800" y="2902966"/>
            <a:ext cx="1447800" cy="307777"/>
          </a:xfrm>
          <a:prstGeom prst="rect">
            <a:avLst/>
          </a:prstGeom>
          <a:solidFill>
            <a:schemeClr val="tx2">
              <a:lumMod val="50000"/>
            </a:schemeClr>
          </a:solidFill>
        </p:spPr>
        <p:txBody>
          <a:bodyPr wrap="square" rtlCol="0">
            <a:spAutoFit/>
          </a:bodyPr>
          <a:lstStyle/>
          <a:p>
            <a:endParaRPr lang="en-US" sz="1400" dirty="0"/>
          </a:p>
        </p:txBody>
      </p:sp>
      <p:sp>
        <p:nvSpPr>
          <p:cNvPr id="7" name="TextBox 6">
            <a:extLst>
              <a:ext uri="{FF2B5EF4-FFF2-40B4-BE49-F238E27FC236}">
                <a16:creationId xmlns:a16="http://schemas.microsoft.com/office/drawing/2014/main" id="{6DD6CF06-E8BC-4CB0-B5EA-B5DF1A5A7AC5}"/>
              </a:ext>
            </a:extLst>
          </p:cNvPr>
          <p:cNvSpPr txBox="1"/>
          <p:nvPr/>
        </p:nvSpPr>
        <p:spPr>
          <a:xfrm flipH="1">
            <a:off x="1676400" y="2489323"/>
            <a:ext cx="1676400" cy="258565"/>
          </a:xfrm>
          <a:prstGeom prst="rect">
            <a:avLst/>
          </a:prstGeom>
          <a:solidFill>
            <a:schemeClr val="tx2">
              <a:lumMod val="50000"/>
            </a:schemeClr>
          </a:solidFill>
        </p:spPr>
        <p:txBody>
          <a:bodyPr wrap="square" rtlCol="0">
            <a:spAutoFit/>
          </a:bodyPr>
          <a:lstStyle/>
          <a:p>
            <a:endParaRPr lang="en-US" sz="600" dirty="0"/>
          </a:p>
        </p:txBody>
      </p:sp>
      <p:sp>
        <p:nvSpPr>
          <p:cNvPr id="8" name="TextBox 7">
            <a:extLst>
              <a:ext uri="{FF2B5EF4-FFF2-40B4-BE49-F238E27FC236}">
                <a16:creationId xmlns:a16="http://schemas.microsoft.com/office/drawing/2014/main" id="{808BF5CE-E2E5-4102-B7C2-0D881883C2E8}"/>
              </a:ext>
            </a:extLst>
          </p:cNvPr>
          <p:cNvSpPr txBox="1"/>
          <p:nvPr/>
        </p:nvSpPr>
        <p:spPr>
          <a:xfrm>
            <a:off x="7721827" y="2545016"/>
            <a:ext cx="583973" cy="107722"/>
          </a:xfrm>
          <a:prstGeom prst="rect">
            <a:avLst/>
          </a:prstGeom>
          <a:solidFill>
            <a:schemeClr val="tx2">
              <a:lumMod val="50000"/>
            </a:schemeClr>
          </a:solidFill>
        </p:spPr>
        <p:txBody>
          <a:bodyPr wrap="square" rtlCol="0">
            <a:spAutoFit/>
          </a:bodyPr>
          <a:lstStyle/>
          <a:p>
            <a:endParaRPr lang="en-US" sz="100" dirty="0"/>
          </a:p>
        </p:txBody>
      </p:sp>
    </p:spTree>
    <p:extLst>
      <p:ext uri="{BB962C8B-B14F-4D97-AF65-F5344CB8AC3E}">
        <p14:creationId xmlns:p14="http://schemas.microsoft.com/office/powerpoint/2010/main" val="4149751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03DB25-9390-4CDD-952D-36930D74182D}"/>
              </a:ext>
            </a:extLst>
          </p:cNvPr>
          <p:cNvSpPr>
            <a:spLocks noGrp="1"/>
          </p:cNvSpPr>
          <p:nvPr>
            <p:ph type="body" sz="quarter" idx="13"/>
          </p:nvPr>
        </p:nvSpPr>
        <p:spPr>
          <a:xfrm>
            <a:off x="457200" y="1554163"/>
            <a:ext cx="8229600" cy="4313237"/>
          </a:xfrm>
        </p:spPr>
        <p:txBody>
          <a:bodyPr anchor="ctr">
            <a:noAutofit/>
          </a:bodyPr>
          <a:lstStyle/>
          <a:p>
            <a:pPr marL="34290" indent="0">
              <a:spcBef>
                <a:spcPts val="600"/>
              </a:spcBef>
              <a:spcAft>
                <a:spcPts val="400"/>
              </a:spcAft>
              <a:buNone/>
            </a:pPr>
            <a:endParaRPr lang="en-US" dirty="0">
              <a:latin typeface="+mj-lt"/>
              <a:cs typeface="Arial" panose="020B0604020202020204" pitchFamily="34" charset="0"/>
            </a:endParaRPr>
          </a:p>
          <a:p>
            <a:pPr marL="34290" indent="0">
              <a:spcAft>
                <a:spcPts val="400"/>
              </a:spcAft>
              <a:buNone/>
            </a:pPr>
            <a:r>
              <a:rPr lang="en-US" dirty="0">
                <a:latin typeface="+mj-lt"/>
                <a:cs typeface="Arial" panose="020B0604020202020204" pitchFamily="34" charset="0"/>
              </a:rPr>
              <a:t>A</a:t>
            </a:r>
            <a:r>
              <a:rPr lang="en-US" dirty="0">
                <a:solidFill>
                  <a:schemeClr val="tx1"/>
                </a:solidFill>
                <a:latin typeface="+mj-lt"/>
                <a:cs typeface="Arial" panose="020B0604020202020204" pitchFamily="34" charset="0"/>
              </a:rPr>
              <a:t>ccepted proof of payment: </a:t>
            </a:r>
          </a:p>
          <a:p>
            <a:pPr marL="377190" indent="-342900">
              <a:spcAft>
                <a:spcPts val="400"/>
              </a:spcAft>
            </a:pPr>
            <a:r>
              <a:rPr lang="en-US" b="1" dirty="0">
                <a:solidFill>
                  <a:schemeClr val="tx1"/>
                </a:solidFill>
                <a:latin typeface="+mj-lt"/>
                <a:cs typeface="Arial" panose="020B0604020202020204" pitchFamily="34" charset="0"/>
              </a:rPr>
              <a:t>Cleared/cancelled check </a:t>
            </a:r>
            <a:r>
              <a:rPr lang="en-US" dirty="0">
                <a:solidFill>
                  <a:schemeClr val="tx1"/>
                </a:solidFill>
                <a:latin typeface="+mj-lt"/>
                <a:cs typeface="Arial" panose="020B0604020202020204" pitchFamily="34" charset="0"/>
              </a:rPr>
              <a:t>–  Copies of check fron</a:t>
            </a:r>
            <a:r>
              <a:rPr lang="en-US" dirty="0">
                <a:latin typeface="+mj-lt"/>
                <a:cs typeface="Arial" panose="020B0604020202020204" pitchFamily="34" charset="0"/>
              </a:rPr>
              <a:t>t and back,</a:t>
            </a:r>
            <a:r>
              <a:rPr lang="en-US" dirty="0">
                <a:solidFill>
                  <a:schemeClr val="tx1"/>
                </a:solidFill>
                <a:latin typeface="+mj-lt"/>
                <a:cs typeface="Arial" panose="020B0604020202020204" pitchFamily="34" charset="0"/>
              </a:rPr>
              <a:t> cleared checks are available as scanned images from the online bank account.</a:t>
            </a:r>
          </a:p>
          <a:p>
            <a:pPr marL="377190" indent="-342900"/>
            <a:r>
              <a:rPr lang="en-US" b="1" dirty="0">
                <a:solidFill>
                  <a:schemeClr val="tx1"/>
                </a:solidFill>
                <a:latin typeface="+mj-lt"/>
                <a:cs typeface="Arial" panose="020B0604020202020204" pitchFamily="34" charset="0"/>
              </a:rPr>
              <a:t>Credit card or Bank statement  </a:t>
            </a:r>
            <a:r>
              <a:rPr lang="en-US" dirty="0">
                <a:solidFill>
                  <a:schemeClr val="tx1"/>
                </a:solidFill>
                <a:latin typeface="+mj-lt"/>
                <a:cs typeface="Arial" panose="020B0604020202020204" pitchFamily="34" charset="0"/>
              </a:rPr>
              <a:t>–  </a:t>
            </a:r>
            <a:r>
              <a:rPr lang="en-US" dirty="0">
                <a:latin typeface="+mj-lt"/>
                <a:cs typeface="Arial" panose="020B0604020202020204" pitchFamily="34" charset="0"/>
              </a:rPr>
              <a:t>S</a:t>
            </a:r>
            <a:r>
              <a:rPr lang="en-US" dirty="0">
                <a:solidFill>
                  <a:schemeClr val="tx1"/>
                </a:solidFill>
                <a:latin typeface="+mj-lt"/>
                <a:cs typeface="Arial" panose="020B0604020202020204" pitchFamily="34" charset="0"/>
              </a:rPr>
              <a:t>hould contain cardholder address, purchase amount, </a:t>
            </a:r>
            <a:r>
              <a:rPr lang="en-US" dirty="0">
                <a:latin typeface="+mj-lt"/>
                <a:cs typeface="Arial" panose="020B0604020202020204" pitchFamily="34" charset="0"/>
              </a:rPr>
              <a:t>credit card showing monthly payment</a:t>
            </a:r>
            <a:r>
              <a:rPr lang="en-US" dirty="0">
                <a:solidFill>
                  <a:schemeClr val="tx1"/>
                </a:solidFill>
                <a:latin typeface="+mj-lt"/>
                <a:cs typeface="Arial" panose="020B0604020202020204" pitchFamily="34" charset="0"/>
              </a:rPr>
              <a:t> and all other details relevant to the particular transaction for which reimbursement is requested. </a:t>
            </a:r>
            <a:endParaRPr lang="en-US" dirty="0">
              <a:solidFill>
                <a:schemeClr val="tx1"/>
              </a:solidFill>
              <a:latin typeface="+mj-lt"/>
            </a:endParaRPr>
          </a:p>
          <a:p>
            <a:endParaRPr lang="en-US" dirty="0"/>
          </a:p>
        </p:txBody>
      </p:sp>
      <p:sp>
        <p:nvSpPr>
          <p:cNvPr id="3" name="Title 2">
            <a:extLst>
              <a:ext uri="{FF2B5EF4-FFF2-40B4-BE49-F238E27FC236}">
                <a16:creationId xmlns:a16="http://schemas.microsoft.com/office/drawing/2014/main" id="{E5F2E675-217A-42D7-95BE-2219DF317ADA}"/>
              </a:ext>
            </a:extLst>
          </p:cNvPr>
          <p:cNvSpPr>
            <a:spLocks noGrp="1"/>
          </p:cNvSpPr>
          <p:nvPr>
            <p:ph type="title"/>
          </p:nvPr>
        </p:nvSpPr>
        <p:spPr>
          <a:xfrm>
            <a:off x="457200" y="228600"/>
            <a:ext cx="8229600" cy="1325563"/>
          </a:xfrm>
        </p:spPr>
        <p:txBody>
          <a:bodyPr anchor="ctr"/>
          <a:lstStyle/>
          <a:p>
            <a:r>
              <a:rPr lang="en-US" b="1" dirty="0"/>
              <a:t>Forms of Proof of Payment </a:t>
            </a:r>
          </a:p>
        </p:txBody>
      </p:sp>
      <p:sp>
        <p:nvSpPr>
          <p:cNvPr id="4" name="Slide Number Placeholder 2">
            <a:extLst>
              <a:ext uri="{FF2B5EF4-FFF2-40B4-BE49-F238E27FC236}">
                <a16:creationId xmlns:a16="http://schemas.microsoft.com/office/drawing/2014/main" id="{1D20F1BB-BD58-4FBF-A408-7C63E73700D8}"/>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7133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2D272-076E-449B-8CC4-1F6F0F0FABA9}"/>
              </a:ext>
            </a:extLst>
          </p:cNvPr>
          <p:cNvSpPr>
            <a:spLocks noGrp="1"/>
          </p:cNvSpPr>
          <p:nvPr>
            <p:ph type="body" sz="quarter" idx="13"/>
          </p:nvPr>
        </p:nvSpPr>
        <p:spPr>
          <a:xfrm>
            <a:off x="457200" y="1828800"/>
            <a:ext cx="8229600" cy="4114800"/>
          </a:xfrm>
        </p:spPr>
        <p:txBody>
          <a:bodyPr anchor="ctr" anchorCtr="0">
            <a:normAutofit/>
          </a:bodyPr>
          <a:lstStyle/>
          <a:p>
            <a:pPr>
              <a:spcBef>
                <a:spcPts val="1200"/>
              </a:spcBef>
            </a:pPr>
            <a:r>
              <a:rPr lang="en-US" sz="3600" dirty="0"/>
              <a:t>Bank statement showing expense cleared</a:t>
            </a:r>
          </a:p>
          <a:p>
            <a:pPr>
              <a:spcBef>
                <a:spcPts val="1200"/>
              </a:spcBef>
            </a:pPr>
            <a:r>
              <a:rPr lang="en-US" sz="3600" dirty="0"/>
              <a:t>Cleared/cancelled checks front and back</a:t>
            </a:r>
          </a:p>
          <a:p>
            <a:pPr>
              <a:spcBef>
                <a:spcPts val="1200"/>
              </a:spcBef>
            </a:pPr>
            <a:r>
              <a:rPr lang="en-US" sz="3600" dirty="0"/>
              <a:t>Invoice showing balance paid</a:t>
            </a:r>
          </a:p>
          <a:p>
            <a:pPr>
              <a:spcBef>
                <a:spcPts val="1200"/>
              </a:spcBef>
            </a:pPr>
            <a:r>
              <a:rPr lang="en-US" sz="3600" dirty="0">
                <a:cs typeface="Arial" panose="020B0604020202020204" pitchFamily="34" charset="0"/>
              </a:rPr>
              <a:t>Receipts showing the expense was paid</a:t>
            </a:r>
          </a:p>
          <a:p>
            <a:endParaRPr lang="en-US" sz="2400" dirty="0"/>
          </a:p>
          <a:p>
            <a:endParaRPr lang="en-US" sz="2400" dirty="0"/>
          </a:p>
          <a:p>
            <a:pPr marL="0" indent="0">
              <a:buNone/>
            </a:pPr>
            <a:endParaRPr lang="en-US" sz="2400" dirty="0"/>
          </a:p>
        </p:txBody>
      </p:sp>
      <p:sp>
        <p:nvSpPr>
          <p:cNvPr id="3" name="Title 2">
            <a:extLst>
              <a:ext uri="{FF2B5EF4-FFF2-40B4-BE49-F238E27FC236}">
                <a16:creationId xmlns:a16="http://schemas.microsoft.com/office/drawing/2014/main" id="{7FAE7919-E19F-451A-BD9D-B2769376ADBE}"/>
              </a:ext>
            </a:extLst>
          </p:cNvPr>
          <p:cNvSpPr>
            <a:spLocks noGrp="1"/>
          </p:cNvSpPr>
          <p:nvPr>
            <p:ph type="title"/>
          </p:nvPr>
        </p:nvSpPr>
        <p:spPr>
          <a:xfrm>
            <a:off x="512832" y="298718"/>
            <a:ext cx="8229600" cy="1325563"/>
          </a:xfrm>
        </p:spPr>
        <p:txBody>
          <a:bodyPr anchor="ctr"/>
          <a:lstStyle/>
          <a:p>
            <a:r>
              <a:rPr lang="en-US" b="1" dirty="0"/>
              <a:t>Forms of Proof of Payment</a:t>
            </a:r>
          </a:p>
        </p:txBody>
      </p:sp>
      <p:sp>
        <p:nvSpPr>
          <p:cNvPr id="4" name="Slide Number Placeholder 2">
            <a:extLst>
              <a:ext uri="{FF2B5EF4-FFF2-40B4-BE49-F238E27FC236}">
                <a16:creationId xmlns:a16="http://schemas.microsoft.com/office/drawing/2014/main" id="{39F1511F-41BC-4BF3-8558-C992A5E03BB0}"/>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198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B6398C-9D84-4869-A092-BA9572B44F0D}"/>
              </a:ext>
            </a:extLst>
          </p:cNvPr>
          <p:cNvSpPr>
            <a:spLocks noGrp="1"/>
          </p:cNvSpPr>
          <p:nvPr>
            <p:ph type="body" sz="quarter" idx="13"/>
          </p:nvPr>
        </p:nvSpPr>
        <p:spPr>
          <a:xfrm>
            <a:off x="457200" y="1577403"/>
            <a:ext cx="8229600" cy="4104970"/>
          </a:xfrm>
        </p:spPr>
        <p:txBody>
          <a:bodyPr>
            <a:spAutoFit/>
          </a:bodyPr>
          <a:lstStyle/>
          <a:p>
            <a:pPr marL="462915" indent="-428625">
              <a:spcAft>
                <a:spcPts val="600"/>
              </a:spcAft>
            </a:pPr>
            <a:r>
              <a:rPr lang="en-US" sz="2400" dirty="0">
                <a:solidFill>
                  <a:srgbClr val="39639D"/>
                </a:solidFill>
                <a:cs typeface="Arial" panose="020B0604020202020204" pitchFamily="34" charset="0"/>
              </a:rPr>
              <a:t>A receipt is any document that contains the following five IRS-required elements:</a:t>
            </a:r>
            <a:endParaRPr lang="en-US" sz="2800" dirty="0">
              <a:solidFill>
                <a:srgbClr val="39639D"/>
              </a:solidFill>
              <a:cs typeface="Arial" panose="020B0604020202020204" pitchFamily="34" charset="0"/>
            </a:endParaRPr>
          </a:p>
          <a:p>
            <a:pPr marL="914400" lvl="1" indent="-342900">
              <a:buClr>
                <a:srgbClr val="39639D"/>
              </a:buClr>
              <a:buFont typeface="+mj-lt"/>
              <a:buAutoNum type="arabicPeriod"/>
            </a:pPr>
            <a:r>
              <a:rPr lang="en-US" sz="2200" dirty="0">
                <a:cs typeface="Arial" panose="020B0604020202020204" pitchFamily="34" charset="0"/>
              </a:rPr>
              <a:t>Name of vendor (who: person or company that received payment)</a:t>
            </a:r>
          </a:p>
          <a:p>
            <a:pPr marL="914400" lvl="1" indent="-342900">
              <a:buClr>
                <a:srgbClr val="39639D"/>
              </a:buClr>
              <a:buFont typeface="+mj-lt"/>
              <a:buAutoNum type="arabicPeriod"/>
            </a:pPr>
            <a:r>
              <a:rPr lang="en-US" sz="2200" dirty="0">
                <a:cs typeface="Arial" panose="020B0604020202020204" pitchFamily="34" charset="0"/>
              </a:rPr>
              <a:t>Transaction date (when: date of payment, purchase date)</a:t>
            </a:r>
          </a:p>
          <a:p>
            <a:pPr marL="914400" lvl="1" indent="-342900">
              <a:buClr>
                <a:srgbClr val="39639D"/>
              </a:buClr>
              <a:buFont typeface="+mj-lt"/>
              <a:buAutoNum type="arabicPeriod"/>
            </a:pPr>
            <a:r>
              <a:rPr lang="en-US" sz="2200" dirty="0">
                <a:cs typeface="Arial" panose="020B0604020202020204" pitchFamily="34" charset="0"/>
              </a:rPr>
              <a:t>Detailed description of goods or services purchased (what: items purchased, or services received)</a:t>
            </a:r>
          </a:p>
          <a:p>
            <a:pPr marL="914400" lvl="1" indent="-342900">
              <a:buClr>
                <a:srgbClr val="39639D"/>
              </a:buClr>
              <a:buFont typeface="+mj-lt"/>
              <a:buAutoNum type="arabicPeriod"/>
            </a:pPr>
            <a:r>
              <a:rPr lang="en-US" sz="2200" dirty="0">
                <a:cs typeface="Arial" panose="020B0604020202020204" pitchFamily="34" charset="0"/>
              </a:rPr>
              <a:t>Amount Paid</a:t>
            </a:r>
          </a:p>
          <a:p>
            <a:pPr marL="914400" lvl="1" indent="-342900">
              <a:buClr>
                <a:srgbClr val="39639D"/>
              </a:buClr>
              <a:buFont typeface="+mj-lt"/>
              <a:buAutoNum type="arabicPeriod"/>
            </a:pPr>
            <a:r>
              <a:rPr lang="en-US" sz="2200" dirty="0">
                <a:cs typeface="Arial" panose="020B0604020202020204" pitchFamily="34" charset="0"/>
              </a:rPr>
              <a:t>Form of payment (how: cash, check, or last four digits of credit card)</a:t>
            </a:r>
            <a:br>
              <a:rPr lang="en-US" sz="1600" dirty="0">
                <a:cs typeface="Arial" panose="020B0604020202020204" pitchFamily="34" charset="0"/>
              </a:rPr>
            </a:br>
            <a:r>
              <a:rPr lang="en-US" sz="1925" dirty="0">
                <a:cs typeface="Arial" panose="020B0604020202020204" pitchFamily="34" charset="0"/>
              </a:rPr>
              <a:t>         </a:t>
            </a:r>
            <a:endParaRPr lang="en-US" dirty="0"/>
          </a:p>
        </p:txBody>
      </p:sp>
      <p:sp>
        <p:nvSpPr>
          <p:cNvPr id="3" name="Title 2">
            <a:extLst>
              <a:ext uri="{FF2B5EF4-FFF2-40B4-BE49-F238E27FC236}">
                <a16:creationId xmlns:a16="http://schemas.microsoft.com/office/drawing/2014/main" id="{6EFA4078-3B39-44B4-B7B2-8927766A2FB7}"/>
              </a:ext>
            </a:extLst>
          </p:cNvPr>
          <p:cNvSpPr>
            <a:spLocks noGrp="1"/>
          </p:cNvSpPr>
          <p:nvPr>
            <p:ph type="title"/>
          </p:nvPr>
        </p:nvSpPr>
        <p:spPr>
          <a:xfrm>
            <a:off x="457200" y="234634"/>
            <a:ext cx="8229600" cy="1325563"/>
          </a:xfrm>
        </p:spPr>
        <p:txBody>
          <a:bodyPr anchor="ctr"/>
          <a:lstStyle/>
          <a:p>
            <a:r>
              <a:rPr lang="en-US" b="1" dirty="0"/>
              <a:t>Receipts</a:t>
            </a:r>
          </a:p>
        </p:txBody>
      </p:sp>
      <p:sp>
        <p:nvSpPr>
          <p:cNvPr id="4" name="Slide Number Placeholder 2">
            <a:extLst>
              <a:ext uri="{FF2B5EF4-FFF2-40B4-BE49-F238E27FC236}">
                <a16:creationId xmlns:a16="http://schemas.microsoft.com/office/drawing/2014/main" id="{2675BFB1-D056-479D-8B02-4D2C0FD94328}"/>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33467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C677-7B57-4183-87F8-6708C59EEDD2}"/>
              </a:ext>
            </a:extLst>
          </p:cNvPr>
          <p:cNvSpPr>
            <a:spLocks noGrp="1"/>
          </p:cNvSpPr>
          <p:nvPr>
            <p:ph type="title"/>
          </p:nvPr>
        </p:nvSpPr>
        <p:spPr>
          <a:xfrm>
            <a:off x="457199" y="271734"/>
            <a:ext cx="8229600" cy="1325563"/>
          </a:xfrm>
        </p:spPr>
        <p:txBody>
          <a:bodyPr anchor="ctr"/>
          <a:lstStyle/>
          <a:p>
            <a:r>
              <a:rPr lang="en-US" b="1" dirty="0"/>
              <a:t>Proof of Payment Example</a:t>
            </a:r>
          </a:p>
        </p:txBody>
      </p:sp>
      <p:sp>
        <p:nvSpPr>
          <p:cNvPr id="11" name="Slide Number Placeholder 2">
            <a:extLst>
              <a:ext uri="{FF2B5EF4-FFF2-40B4-BE49-F238E27FC236}">
                <a16:creationId xmlns:a16="http://schemas.microsoft.com/office/drawing/2014/main" id="{7A32B2F0-E21B-411B-96C1-37EC02694E8D}"/>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descr="Graphical user interface&#10;&#10;Description automatically generated">
            <a:extLst>
              <a:ext uri="{FF2B5EF4-FFF2-40B4-BE49-F238E27FC236}">
                <a16:creationId xmlns:a16="http://schemas.microsoft.com/office/drawing/2014/main" id="{DE33ECA8-659C-6174-DC61-EFA1D99E7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687" y="1447800"/>
            <a:ext cx="6437941" cy="4724400"/>
          </a:xfrm>
          <a:prstGeom prst="rect">
            <a:avLst/>
          </a:prstGeom>
        </p:spPr>
      </p:pic>
    </p:spTree>
    <p:extLst>
      <p:ext uri="{BB962C8B-B14F-4D97-AF65-F5344CB8AC3E}">
        <p14:creationId xmlns:p14="http://schemas.microsoft.com/office/powerpoint/2010/main" val="3653877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ADFE43-A3C0-4A97-8DE8-3C12D0B91100}"/>
              </a:ext>
            </a:extLst>
          </p:cNvPr>
          <p:cNvSpPr>
            <a:spLocks noGrp="1"/>
          </p:cNvSpPr>
          <p:nvPr>
            <p:ph type="title"/>
          </p:nvPr>
        </p:nvSpPr>
        <p:spPr>
          <a:xfrm>
            <a:off x="499576" y="234634"/>
            <a:ext cx="8229600" cy="1325563"/>
          </a:xfrm>
        </p:spPr>
        <p:txBody>
          <a:bodyPr anchor="ctr"/>
          <a:lstStyle/>
          <a:p>
            <a:r>
              <a:rPr lang="en-US" b="1" dirty="0"/>
              <a:t>Proof of Payment Example</a:t>
            </a: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6135A018-4CA7-40AB-A7F5-F78AFEA6A1DF}"/>
                  </a:ext>
                </a:extLst>
              </p14:cNvPr>
              <p14:cNvContentPartPr/>
              <p14:nvPr/>
            </p14:nvContentPartPr>
            <p14:xfrm>
              <a:off x="376022" y="7012632"/>
              <a:ext cx="52650" cy="46440"/>
            </p14:xfrm>
          </p:contentPart>
        </mc:Choice>
        <mc:Fallback xmlns="">
          <p:pic>
            <p:nvPicPr>
              <p:cNvPr id="8" name="Ink 7">
                <a:extLst>
                  <a:ext uri="{FF2B5EF4-FFF2-40B4-BE49-F238E27FC236}">
                    <a16:creationId xmlns:a16="http://schemas.microsoft.com/office/drawing/2014/main" id="{6135A018-4CA7-40AB-A7F5-F78AFEA6A1DF}"/>
                  </a:ext>
                </a:extLst>
              </p:cNvPr>
              <p:cNvPicPr/>
              <p:nvPr/>
            </p:nvPicPr>
            <p:blipFill>
              <a:blip r:embed="rId7"/>
              <a:stretch>
                <a:fillRect/>
              </a:stretch>
            </p:blipFill>
            <p:spPr>
              <a:xfrm>
                <a:off x="340206" y="6976632"/>
                <a:ext cx="123924" cy="118080"/>
              </a:xfrm>
              <a:prstGeom prst="rect">
                <a:avLst/>
              </a:prstGeom>
            </p:spPr>
          </p:pic>
        </mc:Fallback>
      </mc:AlternateContent>
      <p:sp>
        <p:nvSpPr>
          <p:cNvPr id="11" name="Slide Number Placeholder 2">
            <a:extLst>
              <a:ext uri="{FF2B5EF4-FFF2-40B4-BE49-F238E27FC236}">
                <a16:creationId xmlns:a16="http://schemas.microsoft.com/office/drawing/2014/main" id="{7878134B-AB25-4F98-ACFD-0047054D84A6}"/>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FC02C2A8-FCA4-4DAD-BDAF-69DB7FBEE52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14823" y="1577403"/>
            <a:ext cx="8314353" cy="4572000"/>
          </a:xfrm>
          <a:prstGeom prst="rect">
            <a:avLst/>
          </a:prstGeom>
        </p:spPr>
      </p:pic>
    </p:spTree>
    <p:extLst>
      <p:ext uri="{BB962C8B-B14F-4D97-AF65-F5344CB8AC3E}">
        <p14:creationId xmlns:p14="http://schemas.microsoft.com/office/powerpoint/2010/main" val="1755353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7359A-A42E-4189-8F6E-A4F727AF9E46}"/>
              </a:ext>
            </a:extLst>
          </p:cNvPr>
          <p:cNvSpPr>
            <a:spLocks noGrp="1"/>
          </p:cNvSpPr>
          <p:nvPr>
            <p:ph type="title"/>
          </p:nvPr>
        </p:nvSpPr>
        <p:spPr>
          <a:xfrm>
            <a:off x="457200" y="290320"/>
            <a:ext cx="8229600" cy="1325563"/>
          </a:xfrm>
        </p:spPr>
        <p:txBody>
          <a:bodyPr anchor="ctr"/>
          <a:lstStyle/>
          <a:p>
            <a:r>
              <a:rPr lang="en-US" b="1" dirty="0"/>
              <a:t>Proof of Payment Example</a:t>
            </a:r>
          </a:p>
        </p:txBody>
      </p:sp>
      <p:pic>
        <p:nvPicPr>
          <p:cNvPr id="5" name="Picture 2">
            <a:extLst>
              <a:ext uri="{FF2B5EF4-FFF2-40B4-BE49-F238E27FC236}">
                <a16:creationId xmlns:a16="http://schemas.microsoft.com/office/drawing/2014/main" id="{61FA1C41-0022-47B3-AD67-8CCC09009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54903" y="1577403"/>
            <a:ext cx="8634194"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EF32A16-02D1-4575-B49B-8F9197D6F297}"/>
                  </a:ext>
                </a:extLst>
              </p14:cNvPr>
              <p14:cNvContentPartPr/>
              <p14:nvPr/>
            </p14:nvContentPartPr>
            <p14:xfrm>
              <a:off x="1651691" y="4660001"/>
              <a:ext cx="8370" cy="40230"/>
            </p14:xfrm>
          </p:contentPart>
        </mc:Choice>
        <mc:Fallback xmlns="">
          <p:pic>
            <p:nvPicPr>
              <p:cNvPr id="8" name="Ink 7">
                <a:extLst>
                  <a:ext uri="{FF2B5EF4-FFF2-40B4-BE49-F238E27FC236}">
                    <a16:creationId xmlns:a16="http://schemas.microsoft.com/office/drawing/2014/main" id="{2EF32A16-02D1-4575-B49B-8F9197D6F297}"/>
                  </a:ext>
                </a:extLst>
              </p:cNvPr>
              <p:cNvPicPr/>
              <p:nvPr/>
            </p:nvPicPr>
            <p:blipFill>
              <a:blip r:embed="rId5"/>
              <a:stretch>
                <a:fillRect/>
              </a:stretch>
            </p:blipFill>
            <p:spPr>
              <a:xfrm>
                <a:off x="1615300" y="4624081"/>
                <a:ext cx="80789" cy="111710"/>
              </a:xfrm>
              <a:prstGeom prst="rect">
                <a:avLst/>
              </a:prstGeom>
            </p:spPr>
          </p:pic>
        </mc:Fallback>
      </mc:AlternateContent>
      <p:sp>
        <p:nvSpPr>
          <p:cNvPr id="14" name="Slide Number Placeholder 2">
            <a:extLst>
              <a:ext uri="{FF2B5EF4-FFF2-40B4-BE49-F238E27FC236}">
                <a16:creationId xmlns:a16="http://schemas.microsoft.com/office/drawing/2014/main" id="{22CFC27C-E75E-4234-BB47-6BB6FCF1903D}"/>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20084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CD592-99DF-F813-08FC-2D4C0EF98654}"/>
              </a:ext>
            </a:extLst>
          </p:cNvPr>
          <p:cNvSpPr>
            <a:spLocks noGrp="1"/>
          </p:cNvSpPr>
          <p:nvPr>
            <p:ph type="body" sz="quarter" idx="13"/>
          </p:nvPr>
        </p:nvSpPr>
        <p:spPr>
          <a:xfrm>
            <a:off x="430901" y="1780253"/>
            <a:ext cx="8229600" cy="4114800"/>
          </a:xfrm>
        </p:spPr>
        <p:txBody>
          <a:bodyPr anchor="t" anchorCtr="0"/>
          <a:lstStyle/>
          <a:p>
            <a:r>
              <a:rPr lang="en-US" dirty="0"/>
              <a:t>Office supplies </a:t>
            </a:r>
          </a:p>
          <a:p>
            <a:pPr lvl="1"/>
            <a:r>
              <a:rPr lang="en-US" dirty="0"/>
              <a:t>Equipment (cost under $5,000)</a:t>
            </a:r>
          </a:p>
          <a:p>
            <a:pPr lvl="1"/>
            <a:r>
              <a:rPr lang="en-US" dirty="0"/>
              <a:t>Project specific office supplies</a:t>
            </a:r>
          </a:p>
          <a:p>
            <a:r>
              <a:rPr lang="en-US" dirty="0"/>
              <a:t>Program supplies</a:t>
            </a:r>
          </a:p>
          <a:p>
            <a:pPr lvl="1"/>
            <a:r>
              <a:rPr lang="en-US" dirty="0"/>
              <a:t>Materials and other goods supplied for the execution of the program.</a:t>
            </a:r>
          </a:p>
        </p:txBody>
      </p:sp>
      <p:sp>
        <p:nvSpPr>
          <p:cNvPr id="3" name="Title 2">
            <a:extLst>
              <a:ext uri="{FF2B5EF4-FFF2-40B4-BE49-F238E27FC236}">
                <a16:creationId xmlns:a16="http://schemas.microsoft.com/office/drawing/2014/main" id="{274000BE-A528-9379-FC6F-221C97DE37D1}"/>
              </a:ext>
            </a:extLst>
          </p:cNvPr>
          <p:cNvSpPr>
            <a:spLocks noGrp="1"/>
          </p:cNvSpPr>
          <p:nvPr>
            <p:ph type="title"/>
          </p:nvPr>
        </p:nvSpPr>
        <p:spPr/>
        <p:txBody>
          <a:bodyPr>
            <a:normAutofit/>
          </a:bodyPr>
          <a:lstStyle/>
          <a:p>
            <a:r>
              <a:rPr lang="en-US" dirty="0"/>
              <a:t>Supplies expenses</a:t>
            </a:r>
          </a:p>
        </p:txBody>
      </p:sp>
      <p:sp>
        <p:nvSpPr>
          <p:cNvPr id="4" name="Slide Number Placeholder 2">
            <a:extLst>
              <a:ext uri="{FF2B5EF4-FFF2-40B4-BE49-F238E27FC236}">
                <a16:creationId xmlns:a16="http://schemas.microsoft.com/office/drawing/2014/main" id="{EB0E8EB4-1AC8-9D91-2B17-90B81AB9C589}"/>
              </a:ext>
            </a:extLst>
          </p:cNvPr>
          <p:cNvSpPr txBox="1">
            <a:spLocks/>
          </p:cNvSpPr>
          <p:nvPr/>
        </p:nvSpPr>
        <p:spPr>
          <a:xfrm>
            <a:off x="8665368" y="6400800"/>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57</a:t>
            </a:r>
          </a:p>
        </p:txBody>
      </p:sp>
    </p:spTree>
    <p:extLst>
      <p:ext uri="{BB962C8B-B14F-4D97-AF65-F5344CB8AC3E}">
        <p14:creationId xmlns:p14="http://schemas.microsoft.com/office/powerpoint/2010/main" val="1184128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9E5DF3-4C1A-48B1-8855-3798F98E8ACE}"/>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9AFC9090-7AEC-4A79-B485-9F552E9BDF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59734" y="0"/>
            <a:ext cx="4508449" cy="6190129"/>
          </a:xfrm>
          <a:prstGeom prst="rect">
            <a:avLst/>
          </a:prstGeom>
        </p:spPr>
      </p:pic>
    </p:spTree>
    <p:extLst>
      <p:ext uri="{BB962C8B-B14F-4D97-AF65-F5344CB8AC3E}">
        <p14:creationId xmlns:p14="http://schemas.microsoft.com/office/powerpoint/2010/main" val="2941128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CA69B6-9960-D156-EAB9-1B44B226E7BF}"/>
              </a:ext>
            </a:extLst>
          </p:cNvPr>
          <p:cNvSpPr>
            <a:spLocks noGrp="1"/>
          </p:cNvSpPr>
          <p:nvPr>
            <p:ph type="body" sz="quarter" idx="13"/>
          </p:nvPr>
        </p:nvSpPr>
        <p:spPr>
          <a:xfrm>
            <a:off x="430901" y="1780253"/>
            <a:ext cx="8393463" cy="4087147"/>
          </a:xfrm>
        </p:spPr>
        <p:txBody>
          <a:bodyPr/>
          <a:lstStyle/>
          <a:p>
            <a:pPr>
              <a:spcAft>
                <a:spcPts val="400"/>
              </a:spcAft>
            </a:pPr>
            <a:r>
              <a:rPr lang="en-US" dirty="0"/>
              <a:t>The normal cost of operating your agency.</a:t>
            </a:r>
          </a:p>
          <a:p>
            <a:pPr>
              <a:spcAft>
                <a:spcPts val="400"/>
              </a:spcAft>
            </a:pPr>
            <a:r>
              <a:rPr lang="en-US" dirty="0"/>
              <a:t>Operating expenses may include: </a:t>
            </a:r>
          </a:p>
          <a:p>
            <a:pPr lvl="1">
              <a:spcBef>
                <a:spcPts val="400"/>
              </a:spcBef>
              <a:spcAft>
                <a:spcPts val="400"/>
              </a:spcAft>
              <a:buFont typeface="Arial" panose="020B0604020202020204" pitchFamily="34" charset="0"/>
              <a:buChar char="•"/>
            </a:pPr>
            <a:r>
              <a:rPr lang="en-US" dirty="0"/>
              <a:t>Rent (not mortgage)</a:t>
            </a:r>
          </a:p>
          <a:p>
            <a:pPr lvl="1">
              <a:spcBef>
                <a:spcPts val="400"/>
              </a:spcBef>
              <a:spcAft>
                <a:spcPts val="400"/>
              </a:spcAft>
              <a:buFont typeface="Arial" panose="020B0604020202020204" pitchFamily="34" charset="0"/>
              <a:buChar char="•"/>
            </a:pPr>
            <a:r>
              <a:rPr lang="en-US" dirty="0"/>
              <a:t>Payroll costs</a:t>
            </a:r>
          </a:p>
          <a:p>
            <a:pPr lvl="1">
              <a:spcBef>
                <a:spcPts val="400"/>
              </a:spcBef>
              <a:spcAft>
                <a:spcPts val="400"/>
              </a:spcAft>
              <a:buFont typeface="Arial" panose="020B0604020202020204" pitchFamily="34" charset="0"/>
              <a:buChar char="•"/>
            </a:pPr>
            <a:r>
              <a:rPr lang="en-US" dirty="0"/>
              <a:t>Insurance costs</a:t>
            </a:r>
          </a:p>
          <a:p>
            <a:pPr lvl="1">
              <a:spcBef>
                <a:spcPts val="400"/>
              </a:spcBef>
              <a:spcAft>
                <a:spcPts val="400"/>
              </a:spcAft>
              <a:buFont typeface="Arial" panose="020B0604020202020204" pitchFamily="34" charset="0"/>
              <a:buChar char="•"/>
            </a:pPr>
            <a:r>
              <a:rPr lang="en-US" dirty="0"/>
              <a:t>Utilities expenses</a:t>
            </a:r>
          </a:p>
          <a:p>
            <a:pPr lvl="1">
              <a:spcBef>
                <a:spcPts val="400"/>
              </a:spcBef>
              <a:spcAft>
                <a:spcPts val="400"/>
              </a:spcAft>
              <a:buFont typeface="Arial" panose="020B0604020202020204" pitchFamily="34" charset="0"/>
              <a:buChar char="•"/>
            </a:pPr>
            <a:r>
              <a:rPr lang="en-US" dirty="0"/>
              <a:t>Cleaning services</a:t>
            </a:r>
          </a:p>
        </p:txBody>
      </p:sp>
      <p:sp>
        <p:nvSpPr>
          <p:cNvPr id="3" name="Title 2">
            <a:extLst>
              <a:ext uri="{FF2B5EF4-FFF2-40B4-BE49-F238E27FC236}">
                <a16:creationId xmlns:a16="http://schemas.microsoft.com/office/drawing/2014/main" id="{F184BDA1-BBB0-FED4-E5D4-C9D8AB0E8A50}"/>
              </a:ext>
            </a:extLst>
          </p:cNvPr>
          <p:cNvSpPr>
            <a:spLocks noGrp="1"/>
          </p:cNvSpPr>
          <p:nvPr>
            <p:ph type="title"/>
          </p:nvPr>
        </p:nvSpPr>
        <p:spPr/>
        <p:txBody>
          <a:bodyPr/>
          <a:lstStyle/>
          <a:p>
            <a:r>
              <a:rPr lang="en-US" dirty="0"/>
              <a:t>Operating Expenses</a:t>
            </a:r>
          </a:p>
        </p:txBody>
      </p:sp>
      <p:sp>
        <p:nvSpPr>
          <p:cNvPr id="4" name="Slide Number Placeholder 2">
            <a:extLst>
              <a:ext uri="{FF2B5EF4-FFF2-40B4-BE49-F238E27FC236}">
                <a16:creationId xmlns:a16="http://schemas.microsoft.com/office/drawing/2014/main" id="{E0534197-0379-1EDB-0D26-BA97529B4EF7}"/>
              </a:ext>
            </a:extLst>
          </p:cNvPr>
          <p:cNvSpPr txBox="1">
            <a:spLocks/>
          </p:cNvSpPr>
          <p:nvPr/>
        </p:nvSpPr>
        <p:spPr>
          <a:xfrm>
            <a:off x="8665368" y="6400800"/>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59</a:t>
            </a:r>
          </a:p>
        </p:txBody>
      </p:sp>
    </p:spTree>
    <p:extLst>
      <p:ext uri="{BB962C8B-B14F-4D97-AF65-F5344CB8AC3E}">
        <p14:creationId xmlns:p14="http://schemas.microsoft.com/office/powerpoint/2010/main" val="346296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AEAC4A-0405-4837-86F4-88A1C32AAAF3}"/>
              </a:ext>
            </a:extLst>
          </p:cNvPr>
          <p:cNvSpPr>
            <a:spLocks noGrp="1"/>
          </p:cNvSpPr>
          <p:nvPr>
            <p:ph type="body" sz="quarter" idx="13"/>
          </p:nvPr>
        </p:nvSpPr>
        <p:spPr>
          <a:xfrm>
            <a:off x="457200" y="2133600"/>
            <a:ext cx="8229600" cy="1828800"/>
          </a:xfrm>
        </p:spPr>
        <p:txBody>
          <a:bodyPr anchor="ctr">
            <a:noAutofit/>
          </a:bodyPr>
          <a:lstStyle/>
          <a:p>
            <a:pPr marL="0" indent="0" algn="ctr">
              <a:buNone/>
            </a:pPr>
            <a:r>
              <a:rPr lang="en-US" sz="4400" b="1" dirty="0"/>
              <a:t>Reimbursements</a:t>
            </a:r>
          </a:p>
        </p:txBody>
      </p:sp>
      <p:sp>
        <p:nvSpPr>
          <p:cNvPr id="3" name="Slide Number Placeholder 2">
            <a:extLst>
              <a:ext uri="{FF2B5EF4-FFF2-40B4-BE49-F238E27FC236}">
                <a16:creationId xmlns:a16="http://schemas.microsoft.com/office/drawing/2014/main" id="{DCBC10D0-96E8-4324-95CF-098248361BEF}"/>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4543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9218E945-1998-51F0-675F-56BFBB1F3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959" y="0"/>
            <a:ext cx="4645442" cy="6154932"/>
          </a:xfrm>
          <a:prstGeom prst="rect">
            <a:avLst/>
          </a:prstGeom>
        </p:spPr>
      </p:pic>
      <p:sp>
        <p:nvSpPr>
          <p:cNvPr id="2" name="Slide Number Placeholder 2">
            <a:extLst>
              <a:ext uri="{FF2B5EF4-FFF2-40B4-BE49-F238E27FC236}">
                <a16:creationId xmlns:a16="http://schemas.microsoft.com/office/drawing/2014/main" id="{F24B708C-16EB-4132-5564-B55541CC8719}"/>
              </a:ext>
            </a:extLst>
          </p:cNvPr>
          <p:cNvSpPr txBox="1">
            <a:spLocks/>
          </p:cNvSpPr>
          <p:nvPr/>
        </p:nvSpPr>
        <p:spPr>
          <a:xfrm>
            <a:off x="8667826" y="6400800"/>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60</a:t>
            </a:r>
          </a:p>
        </p:txBody>
      </p:sp>
    </p:spTree>
    <p:extLst>
      <p:ext uri="{BB962C8B-B14F-4D97-AF65-F5344CB8AC3E}">
        <p14:creationId xmlns:p14="http://schemas.microsoft.com/office/powerpoint/2010/main" val="4178903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1485901" y="2171701"/>
            <a:ext cx="6057900" cy="2093810"/>
          </a:xfrm>
        </p:spPr>
        <p:txBody>
          <a:bodyPr anchor="ctr"/>
          <a:lstStyle/>
          <a:p>
            <a:pPr marL="0" indent="0" algn="ctr">
              <a:buNone/>
            </a:pPr>
            <a:r>
              <a:rPr lang="en-US" b="1" dirty="0"/>
              <a:t>Cash Vs. In-Kind</a:t>
            </a:r>
          </a:p>
          <a:p>
            <a:endParaRPr lang="en-US" dirty="0"/>
          </a:p>
        </p:txBody>
      </p:sp>
      <p:sp>
        <p:nvSpPr>
          <p:cNvPr id="3" name="Title 2">
            <a:extLst>
              <a:ext uri="{FF2B5EF4-FFF2-40B4-BE49-F238E27FC236}">
                <a16:creationId xmlns:a16="http://schemas.microsoft.com/office/drawing/2014/main" id="{396BD60C-9F9C-4EBA-B98D-5436DA042842}"/>
              </a:ext>
            </a:extLst>
          </p:cNvPr>
          <p:cNvSpPr>
            <a:spLocks noGrp="1"/>
          </p:cNvSpPr>
          <p:nvPr>
            <p:ph type="title"/>
          </p:nvPr>
        </p:nvSpPr>
        <p:spPr/>
        <p:txBody>
          <a:bodyPr anchor="ctr"/>
          <a:lstStyle/>
          <a:p>
            <a:r>
              <a:rPr lang="en-US" b="1" dirty="0"/>
              <a:t>Match</a:t>
            </a:r>
          </a:p>
        </p:txBody>
      </p:sp>
      <p:sp>
        <p:nvSpPr>
          <p:cNvPr id="6" name="TextBox 5">
            <a:extLst>
              <a:ext uri="{FF2B5EF4-FFF2-40B4-BE49-F238E27FC236}">
                <a16:creationId xmlns:a16="http://schemas.microsoft.com/office/drawing/2014/main" id="{04B69BD4-07BC-4D40-9CAB-066225409B54}"/>
              </a:ext>
            </a:extLst>
          </p:cNvPr>
          <p:cNvSpPr txBox="1"/>
          <p:nvPr/>
        </p:nvSpPr>
        <p:spPr>
          <a:xfrm>
            <a:off x="8686800" y="64008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61</a:t>
            </a:fld>
            <a:endParaRPr lang="en-US" dirty="0"/>
          </a:p>
        </p:txBody>
      </p:sp>
    </p:spTree>
    <p:extLst>
      <p:ext uri="{BB962C8B-B14F-4D97-AF65-F5344CB8AC3E}">
        <p14:creationId xmlns:p14="http://schemas.microsoft.com/office/powerpoint/2010/main" val="1242294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3FF218-A1C8-4F0C-B1DF-898A19A53C07}"/>
              </a:ext>
            </a:extLst>
          </p:cNvPr>
          <p:cNvSpPr>
            <a:spLocks noGrp="1"/>
          </p:cNvSpPr>
          <p:nvPr>
            <p:ph type="body" sz="quarter" idx="13"/>
          </p:nvPr>
        </p:nvSpPr>
        <p:spPr>
          <a:xfrm>
            <a:off x="457200" y="1630364"/>
            <a:ext cx="8229600" cy="3841342"/>
          </a:xfrm>
        </p:spPr>
        <p:txBody>
          <a:bodyPr anchor="ctr" anchorCtr="0">
            <a:noAutofit/>
          </a:bodyPr>
          <a:lstStyle/>
          <a:p>
            <a:pPr marL="342900" indent="-342900">
              <a:lnSpc>
                <a:spcPct val="87000"/>
              </a:lnSpc>
              <a:spcBef>
                <a:spcPts val="600"/>
              </a:spcBef>
              <a:spcAft>
                <a:spcPts val="135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87000"/>
              </a:lnSpc>
              <a:spcBef>
                <a:spcPts val="600"/>
              </a:spcBef>
              <a:spcAft>
                <a:spcPts val="1350"/>
              </a:spcAft>
            </a:pPr>
            <a:r>
              <a:rPr lang="en-US" sz="2100" dirty="0">
                <a:latin typeface="Calibri" panose="020F0502020204030204" pitchFamily="34" charset="0"/>
                <a:ea typeface="Calibri" panose="020F0502020204030204" pitchFamily="34" charset="0"/>
                <a:cs typeface="Times New Roman" panose="02020603050405020304" pitchFamily="18" charset="0"/>
              </a:rPr>
              <a:t>Cost sharing or matching means the portion of a project costs not paid by the Federal funds. Also known as grantee share. As defined by 2 CFR 200.29</a:t>
            </a:r>
          </a:p>
          <a:p>
            <a:pPr marL="342900" indent="-342900">
              <a:lnSpc>
                <a:spcPct val="87000"/>
              </a:lnSpc>
              <a:spcBef>
                <a:spcPts val="0"/>
              </a:spcBef>
              <a:spcAft>
                <a:spcPts val="1350"/>
              </a:spcAft>
            </a:pPr>
            <a:r>
              <a:rPr lang="en-US" sz="2100" dirty="0">
                <a:latin typeface="Calibri" panose="020F0502020204030204" pitchFamily="34" charset="0"/>
                <a:ea typeface="Calibri" panose="020F0502020204030204" pitchFamily="34" charset="0"/>
                <a:cs typeface="Times New Roman" panose="02020603050405020304" pitchFamily="18" charset="0"/>
              </a:rPr>
              <a:t>Costs incurred as match for the program's operations have the same restrictions and regulations as costs that will be reimbursed through Federal grant funds. If the cost is not allowable under the federal award, it is not allowable as match.</a:t>
            </a:r>
          </a:p>
          <a:p>
            <a:pPr marL="342900" indent="-342900">
              <a:lnSpc>
                <a:spcPct val="87000"/>
              </a:lnSpc>
              <a:spcBef>
                <a:spcPts val="0"/>
              </a:spcBef>
              <a:spcAft>
                <a:spcPts val="1350"/>
              </a:spcAft>
            </a:pPr>
            <a:r>
              <a:rPr lang="en-US" sz="2100" dirty="0">
                <a:latin typeface="Calibri" panose="020F0502020204030204" pitchFamily="34" charset="0"/>
                <a:ea typeface="Calibri" panose="020F0502020204030204" pitchFamily="34" charset="0"/>
                <a:cs typeface="Times New Roman" panose="02020603050405020304" pitchFamily="18" charset="0"/>
              </a:rPr>
              <a:t>Unless a project’s match has been waived, a required match must be met according to Federal guidelines prior to the close of the grant. </a:t>
            </a:r>
          </a:p>
          <a:p>
            <a:pPr marL="0" indent="0">
              <a:lnSpc>
                <a:spcPct val="107000"/>
              </a:lnSpc>
              <a:spcBef>
                <a:spcPts val="0"/>
              </a:spcBef>
              <a:spcAft>
                <a:spcPts val="600"/>
              </a:spcAft>
              <a:buNone/>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en-US" dirty="0"/>
          </a:p>
        </p:txBody>
      </p:sp>
      <p:sp>
        <p:nvSpPr>
          <p:cNvPr id="3" name="Title 2">
            <a:extLst>
              <a:ext uri="{FF2B5EF4-FFF2-40B4-BE49-F238E27FC236}">
                <a16:creationId xmlns:a16="http://schemas.microsoft.com/office/drawing/2014/main" id="{BAA8618E-E888-459D-8888-417D948B01BE}"/>
              </a:ext>
            </a:extLst>
          </p:cNvPr>
          <p:cNvSpPr>
            <a:spLocks noGrp="1"/>
          </p:cNvSpPr>
          <p:nvPr>
            <p:ph type="title"/>
          </p:nvPr>
        </p:nvSpPr>
        <p:spPr>
          <a:xfrm>
            <a:off x="457200" y="304800"/>
            <a:ext cx="8229600" cy="1325563"/>
          </a:xfrm>
        </p:spPr>
        <p:txBody>
          <a:bodyPr/>
          <a:lstStyle/>
          <a:p>
            <a:r>
              <a:rPr lang="en-US" dirty="0"/>
              <a:t>What is Match?</a:t>
            </a:r>
          </a:p>
        </p:txBody>
      </p:sp>
      <p:sp>
        <p:nvSpPr>
          <p:cNvPr id="6" name="TextBox 5">
            <a:extLst>
              <a:ext uri="{FF2B5EF4-FFF2-40B4-BE49-F238E27FC236}">
                <a16:creationId xmlns:a16="http://schemas.microsoft.com/office/drawing/2014/main" id="{D491B9B0-4B8D-4EAF-9ABD-F68BC6B5CB48}"/>
              </a:ext>
            </a:extLst>
          </p:cNvPr>
          <p:cNvSpPr txBox="1"/>
          <p:nvPr/>
        </p:nvSpPr>
        <p:spPr>
          <a:xfrm>
            <a:off x="8534400" y="6400799"/>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62</a:t>
            </a:fld>
            <a:endParaRPr lang="en-US" dirty="0"/>
          </a:p>
        </p:txBody>
      </p:sp>
    </p:spTree>
    <p:extLst>
      <p:ext uri="{BB962C8B-B14F-4D97-AF65-F5344CB8AC3E}">
        <p14:creationId xmlns:p14="http://schemas.microsoft.com/office/powerpoint/2010/main" val="1973801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B8E70A-C663-4D95-8A6B-43C8E2A4AE9D}"/>
              </a:ext>
            </a:extLst>
          </p:cNvPr>
          <p:cNvSpPr>
            <a:spLocks noGrp="1"/>
          </p:cNvSpPr>
          <p:nvPr>
            <p:ph type="body" sz="quarter" idx="13"/>
          </p:nvPr>
        </p:nvSpPr>
        <p:spPr>
          <a:xfrm>
            <a:off x="457200" y="1828800"/>
            <a:ext cx="8229600" cy="3657600"/>
          </a:xfrm>
        </p:spPr>
        <p:txBody>
          <a:bodyPr anchor="ctr" anchorCtr="0">
            <a:noAutofit/>
          </a:bodyPr>
          <a:lstStyle/>
          <a:p>
            <a:pPr marL="0" indent="0">
              <a:lnSpc>
                <a:spcPct val="107000"/>
              </a:lnSpc>
              <a:spcBef>
                <a:spcPts val="600"/>
              </a:spcBef>
              <a:spcAft>
                <a:spcPts val="600"/>
              </a:spcAft>
              <a:buNone/>
            </a:pPr>
            <a:r>
              <a:rPr lang="en-US" sz="2100" dirty="0">
                <a:latin typeface="Calibri" panose="020F0502020204030204" pitchFamily="34" charset="0"/>
                <a:ea typeface="Calibri" panose="020F0502020204030204" pitchFamily="34" charset="0"/>
                <a:cs typeface="Times New Roman" panose="02020603050405020304" pitchFamily="18" charset="0"/>
              </a:rPr>
              <a:t>Match requirements are always a specific percentage of the total project costs for an award. </a:t>
            </a:r>
          </a:p>
          <a:p>
            <a:pPr marL="0" indent="0">
              <a:lnSpc>
                <a:spcPct val="107000"/>
              </a:lnSpc>
              <a:spcBef>
                <a:spcPts val="600"/>
              </a:spcBef>
              <a:spcAft>
                <a:spcPts val="600"/>
              </a:spcAft>
              <a:buNone/>
            </a:pPr>
            <a:endParaRPr lang="en-US" sz="21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en-US" sz="2100" b="1" dirty="0">
                <a:latin typeface="Calibri" panose="020F0502020204030204" pitchFamily="34" charset="0"/>
                <a:ea typeface="Calibri" panose="020F0502020204030204" pitchFamily="34" charset="0"/>
                <a:cs typeface="Times New Roman" panose="02020603050405020304" pitchFamily="18" charset="0"/>
              </a:rPr>
              <a:t>For example:</a:t>
            </a:r>
            <a:r>
              <a:rPr lang="en-US" sz="2100" dirty="0">
                <a:latin typeface="Calibri" panose="020F0502020204030204" pitchFamily="34" charset="0"/>
                <a:ea typeface="Calibri" panose="020F0502020204030204" pitchFamily="34" charset="0"/>
                <a:cs typeface="Times New Roman" panose="02020603050405020304" pitchFamily="18" charset="0"/>
              </a:rPr>
              <a:t> a 20% match on a $100,000 project would be $20,000, where $80,000 is provided by the Federal Government and $20,000 is provided by the sub-recipient.</a:t>
            </a:r>
          </a:p>
          <a:p>
            <a:endParaRPr lang="en-US" dirty="0"/>
          </a:p>
        </p:txBody>
      </p:sp>
      <p:sp>
        <p:nvSpPr>
          <p:cNvPr id="3" name="Title 2">
            <a:extLst>
              <a:ext uri="{FF2B5EF4-FFF2-40B4-BE49-F238E27FC236}">
                <a16:creationId xmlns:a16="http://schemas.microsoft.com/office/drawing/2014/main" id="{38F95DEB-8F85-426D-B8C8-8EE177C25BA5}"/>
              </a:ext>
            </a:extLst>
          </p:cNvPr>
          <p:cNvSpPr>
            <a:spLocks noGrp="1"/>
          </p:cNvSpPr>
          <p:nvPr>
            <p:ph type="title"/>
          </p:nvPr>
        </p:nvSpPr>
        <p:spPr>
          <a:xfrm>
            <a:off x="457200" y="402330"/>
            <a:ext cx="8229600" cy="1325563"/>
          </a:xfrm>
        </p:spPr>
        <p:txBody>
          <a:bodyPr/>
          <a:lstStyle/>
          <a:p>
            <a:r>
              <a:rPr lang="en-US" dirty="0"/>
              <a:t>What is Match?</a:t>
            </a:r>
          </a:p>
        </p:txBody>
      </p:sp>
      <p:sp>
        <p:nvSpPr>
          <p:cNvPr id="5" name="TextBox 4">
            <a:extLst>
              <a:ext uri="{FF2B5EF4-FFF2-40B4-BE49-F238E27FC236}">
                <a16:creationId xmlns:a16="http://schemas.microsoft.com/office/drawing/2014/main" id="{FCBD8CCE-0BE7-459A-ADA5-7B6178C965ED}"/>
              </a:ext>
            </a:extLst>
          </p:cNvPr>
          <p:cNvSpPr txBox="1"/>
          <p:nvPr/>
        </p:nvSpPr>
        <p:spPr>
          <a:xfrm>
            <a:off x="8534400" y="64008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63</a:t>
            </a:fld>
            <a:endParaRPr lang="en-US" dirty="0"/>
          </a:p>
        </p:txBody>
      </p:sp>
    </p:spTree>
    <p:extLst>
      <p:ext uri="{BB962C8B-B14F-4D97-AF65-F5344CB8AC3E}">
        <p14:creationId xmlns:p14="http://schemas.microsoft.com/office/powerpoint/2010/main" val="2388513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02E81-4196-4E3D-ABD0-70E66C026BE4}"/>
              </a:ext>
            </a:extLst>
          </p:cNvPr>
          <p:cNvSpPr>
            <a:spLocks noGrp="1"/>
          </p:cNvSpPr>
          <p:nvPr>
            <p:ph type="body" sz="quarter" idx="13"/>
          </p:nvPr>
        </p:nvSpPr>
        <p:spPr>
          <a:xfrm>
            <a:off x="457200" y="1714500"/>
            <a:ext cx="8229600" cy="3429000"/>
          </a:xfrm>
        </p:spPr>
        <p:txBody>
          <a:bodyPr>
            <a:normAutofit/>
          </a:bodyPr>
          <a:lstStyle/>
          <a:p>
            <a:pPr marL="342900" indent="-342900">
              <a:lnSpc>
                <a:spcPct val="107000"/>
              </a:lnSpc>
              <a:spcBef>
                <a:spcPts val="0"/>
              </a:spcBef>
              <a:spcAft>
                <a:spcPts val="900"/>
              </a:spcAft>
              <a:buFont typeface="Wingdings" panose="05000000000000000000" pitchFamily="2" charset="2"/>
              <a:buChar char="Ø"/>
            </a:pPr>
            <a:r>
              <a:rPr lang="en-US" sz="2100" dirty="0">
                <a:latin typeface="Calibri" panose="020F0502020204030204" pitchFamily="34" charset="0"/>
                <a:ea typeface="Calibri" panose="020F0502020204030204" pitchFamily="34" charset="0"/>
                <a:cs typeface="Times New Roman" panose="02020603050405020304" pitchFamily="18" charset="0"/>
              </a:rPr>
              <a:t>Cash match (hard match) includes cash spent for project-related costs. Qualifying cash match contributions must  come from approved sources as required by federal regulations, except acquisition of land, when applicable.</a:t>
            </a:r>
            <a:endParaRPr lang="en-US" sz="2175" dirty="0">
              <a:latin typeface="Calibri" panose="020F0502020204030204" pitchFamily="34" charset="0"/>
              <a:ea typeface="Calibri" panose="020F0502020204030204" pitchFamily="34" charset="0"/>
              <a:cs typeface="Times New Roman" panose="02020603050405020304" pitchFamily="18" charset="0"/>
            </a:endParaRPr>
          </a:p>
          <a:p>
            <a:pPr marL="713232" lvl="2" indent="-342900">
              <a:lnSpc>
                <a:spcPct val="107000"/>
              </a:lnSpc>
              <a:spcBef>
                <a:spcPts val="0"/>
              </a:spcBef>
              <a:spcAft>
                <a:spcPts val="600"/>
              </a:spcAft>
              <a:buFont typeface="Wingdings" panose="05000000000000000000" pitchFamily="2" charset="2"/>
              <a:buChar char="§"/>
            </a:pPr>
            <a:r>
              <a:rPr lang="en-US" sz="2175" dirty="0">
                <a:latin typeface="Calibri" panose="020F0502020204030204" pitchFamily="34" charset="0"/>
                <a:ea typeface="Calibri" panose="020F0502020204030204" pitchFamily="34" charset="0"/>
                <a:cs typeface="Times New Roman" panose="02020603050405020304" pitchFamily="18" charset="0"/>
              </a:rPr>
              <a:t>Cash match is either the grantee’s own funds, general revenue, or cash donations from non-federal third parties or non-federal grants.</a:t>
            </a:r>
          </a:p>
          <a:p>
            <a:pPr marL="0" indent="0">
              <a:lnSpc>
                <a:spcPct val="107000"/>
              </a:lnSpc>
              <a:spcBef>
                <a:spcPts val="0"/>
              </a:spcBef>
              <a:spcAft>
                <a:spcPts val="600"/>
              </a:spcAft>
              <a:buNone/>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2AC0307B-1612-41B4-A45D-B7599C1B128B}"/>
              </a:ext>
            </a:extLst>
          </p:cNvPr>
          <p:cNvSpPr>
            <a:spLocks noGrp="1"/>
          </p:cNvSpPr>
          <p:nvPr>
            <p:ph type="title"/>
          </p:nvPr>
        </p:nvSpPr>
        <p:spPr>
          <a:xfrm>
            <a:off x="457200" y="305073"/>
            <a:ext cx="8229600" cy="1325880"/>
          </a:xfrm>
        </p:spPr>
        <p:txBody>
          <a:bodyPr>
            <a:normAutofit/>
          </a:bodyPr>
          <a:lstStyle/>
          <a:p>
            <a:pPr>
              <a:lnSpc>
                <a:spcPct val="107000"/>
              </a:lnSpc>
              <a:spcBef>
                <a:spcPts val="0"/>
              </a:spcBef>
              <a:spcAft>
                <a:spcPts val="600"/>
              </a:spcAft>
            </a:pPr>
            <a:r>
              <a:rPr lang="en-US" sz="3300" dirty="0">
                <a:effectLst/>
                <a:latin typeface="Calibri" panose="020F0502020204030204" pitchFamily="34" charset="0"/>
                <a:ea typeface="Calibri" panose="020F0502020204030204" pitchFamily="34" charset="0"/>
                <a:cs typeface="Times New Roman" panose="02020603050405020304" pitchFamily="18" charset="0"/>
              </a:rPr>
              <a:t>Cash Match</a:t>
            </a:r>
            <a:endParaRPr lang="en-US" dirty="0"/>
          </a:p>
        </p:txBody>
      </p:sp>
      <p:sp>
        <p:nvSpPr>
          <p:cNvPr id="5" name="TextBox 4">
            <a:extLst>
              <a:ext uri="{FF2B5EF4-FFF2-40B4-BE49-F238E27FC236}">
                <a16:creationId xmlns:a16="http://schemas.microsoft.com/office/drawing/2014/main" id="{D171C1FE-82C0-4AB5-8DFB-82F479F5325C}"/>
              </a:ext>
            </a:extLst>
          </p:cNvPr>
          <p:cNvSpPr txBox="1"/>
          <p:nvPr/>
        </p:nvSpPr>
        <p:spPr>
          <a:xfrm>
            <a:off x="8664677" y="6368261"/>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64</a:t>
            </a:fld>
            <a:endParaRPr lang="en-US" dirty="0"/>
          </a:p>
        </p:txBody>
      </p:sp>
    </p:spTree>
    <p:extLst>
      <p:ext uri="{BB962C8B-B14F-4D97-AF65-F5344CB8AC3E}">
        <p14:creationId xmlns:p14="http://schemas.microsoft.com/office/powerpoint/2010/main" val="6843121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CB235E-424E-464F-950D-B9B4185EDFE3}"/>
              </a:ext>
            </a:extLst>
          </p:cNvPr>
          <p:cNvSpPr>
            <a:spLocks noGrp="1"/>
          </p:cNvSpPr>
          <p:nvPr>
            <p:ph type="body" sz="quarter" idx="13"/>
          </p:nvPr>
        </p:nvSpPr>
        <p:spPr>
          <a:xfrm>
            <a:off x="457200" y="1617406"/>
            <a:ext cx="8229600" cy="4480560"/>
          </a:xfrm>
        </p:spPr>
        <p:txBody>
          <a:bodyPr anchor="t" anchorCtr="0">
            <a:noAutofit/>
          </a:bodyPr>
          <a:lstStyle/>
          <a:p>
            <a:pPr marL="0" marR="3572" indent="0">
              <a:buNone/>
              <a:tabLst>
                <a:tab pos="200382" algn="l"/>
              </a:tabLst>
            </a:pPr>
            <a:r>
              <a:rPr lang="en-US" sz="2100" spc="-3" dirty="0">
                <a:ea typeface="Arial Unicode MS" panose="020B0604020202020204" pitchFamily="34" charset="-128"/>
                <a:cs typeface="Arial Unicode MS" panose="020B0604020202020204" pitchFamily="34" charset="-128"/>
              </a:rPr>
              <a:t>Budget Lines that can be utilized as cash </a:t>
            </a:r>
            <a:r>
              <a:rPr lang="en-US" sz="2100" spc="-6" dirty="0">
                <a:ea typeface="Arial Unicode MS" panose="020B0604020202020204" pitchFamily="34" charset="-128"/>
                <a:cs typeface="Arial Unicode MS" panose="020B0604020202020204" pitchFamily="34" charset="-128"/>
              </a:rPr>
              <a:t>ma</a:t>
            </a:r>
            <a:r>
              <a:rPr lang="en-US" sz="2100" spc="-3" dirty="0">
                <a:ea typeface="Arial Unicode MS" panose="020B0604020202020204" pitchFamily="34" charset="-128"/>
                <a:cs typeface="Arial Unicode MS" panose="020B0604020202020204" pitchFamily="34" charset="-128"/>
              </a:rPr>
              <a:t>t</a:t>
            </a:r>
            <a:r>
              <a:rPr lang="en-US" sz="2100" spc="3" dirty="0">
                <a:ea typeface="Arial Unicode MS" panose="020B0604020202020204" pitchFamily="34" charset="-128"/>
                <a:cs typeface="Arial Unicode MS" panose="020B0604020202020204" pitchFamily="34" charset="-128"/>
              </a:rPr>
              <a:t>c</a:t>
            </a:r>
            <a:r>
              <a:rPr lang="en-US" sz="2100" spc="-6" dirty="0">
                <a:ea typeface="Arial Unicode MS" panose="020B0604020202020204" pitchFamily="34" charset="-128"/>
                <a:cs typeface="Arial Unicode MS" panose="020B0604020202020204" pitchFamily="34" charset="-128"/>
              </a:rPr>
              <a:t>h:</a:t>
            </a:r>
            <a:endParaRPr lang="en-US" sz="2100" dirty="0">
              <a:ea typeface="Arial Unicode MS" panose="020B0604020202020204" pitchFamily="34" charset="-128"/>
              <a:cs typeface="Arial Unicode MS" panose="020B0604020202020204" pitchFamily="34" charset="-128"/>
            </a:endParaRPr>
          </a:p>
          <a:p>
            <a:pPr marL="607218" lvl="1" indent="-342900">
              <a:lnSpc>
                <a:spcPct val="170000"/>
              </a:lnSpc>
              <a:spcBef>
                <a:spcPts val="124"/>
              </a:spcBef>
              <a:buSzPct val="68000"/>
              <a:buFont typeface="Wingdings 3" panose="05040102010807070707" pitchFamily="18" charset="2"/>
              <a:buChar char="}"/>
              <a:tabLst>
                <a:tab pos="481489" algn="l"/>
              </a:tabLst>
            </a:pPr>
            <a:r>
              <a:rPr lang="en-US" sz="2100" spc="-14" dirty="0">
                <a:ea typeface="Arial Unicode MS" panose="020B0604020202020204" pitchFamily="34" charset="-128"/>
                <a:cs typeface="Arial Unicode MS" panose="020B0604020202020204" pitchFamily="34" charset="-128"/>
              </a:rPr>
              <a:t>S</a:t>
            </a:r>
            <a:r>
              <a:rPr lang="en-US" sz="2100" spc="-8" dirty="0">
                <a:ea typeface="Arial Unicode MS" panose="020B0604020202020204" pitchFamily="34" charset="-128"/>
                <a:cs typeface="Arial Unicode MS" panose="020B0604020202020204" pitchFamily="34" charset="-128"/>
              </a:rPr>
              <a:t>a</a:t>
            </a:r>
            <a:r>
              <a:rPr lang="en-US" sz="2100" spc="-6" dirty="0">
                <a:ea typeface="Arial Unicode MS" panose="020B0604020202020204" pitchFamily="34" charset="-128"/>
                <a:cs typeface="Arial Unicode MS" panose="020B0604020202020204" pitchFamily="34" charset="-128"/>
              </a:rPr>
              <a:t>laries/</a:t>
            </a:r>
            <a:r>
              <a:rPr lang="en-US" sz="2100" spc="-14" dirty="0">
                <a:ea typeface="Arial Unicode MS" panose="020B0604020202020204" pitchFamily="34" charset="-128"/>
                <a:cs typeface="Arial Unicode MS" panose="020B0604020202020204" pitchFamily="34" charset="-128"/>
              </a:rPr>
              <a:t>B</a:t>
            </a:r>
            <a:r>
              <a:rPr lang="en-US" sz="2100" spc="-8" dirty="0">
                <a:ea typeface="Arial Unicode MS" panose="020B0604020202020204" pitchFamily="34" charset="-128"/>
                <a:cs typeface="Arial Unicode MS" panose="020B0604020202020204" pitchFamily="34" charset="-128"/>
              </a:rPr>
              <a:t>ene</a:t>
            </a:r>
            <a:r>
              <a:rPr lang="en-US" sz="2100" spc="-6" dirty="0">
                <a:ea typeface="Arial Unicode MS" panose="020B0604020202020204" pitchFamily="34" charset="-128"/>
                <a:cs typeface="Arial Unicode MS" panose="020B0604020202020204" pitchFamily="34" charset="-128"/>
              </a:rPr>
              <a:t>fits</a:t>
            </a:r>
            <a:endParaRPr lang="en-US" sz="2100" dirty="0">
              <a:ea typeface="Arial Unicode MS" panose="020B0604020202020204" pitchFamily="34" charset="-128"/>
              <a:cs typeface="Arial Unicode MS" panose="020B0604020202020204" pitchFamily="34" charset="-128"/>
            </a:endParaRPr>
          </a:p>
          <a:p>
            <a:pPr marL="607218" lvl="1" indent="-342900">
              <a:lnSpc>
                <a:spcPct val="170000"/>
              </a:lnSpc>
              <a:spcBef>
                <a:spcPts val="107"/>
              </a:spcBef>
              <a:buSzPct val="68000"/>
              <a:buFont typeface="Wingdings 3" panose="05040102010807070707" pitchFamily="18" charset="2"/>
              <a:buChar char="}"/>
              <a:tabLst>
                <a:tab pos="481489" algn="l"/>
              </a:tabLst>
            </a:pPr>
            <a:r>
              <a:rPr lang="en-US" sz="2100" spc="-14" dirty="0">
                <a:ea typeface="Arial Unicode MS" panose="020B0604020202020204" pitchFamily="34" charset="-128"/>
                <a:cs typeface="Arial Unicode MS" panose="020B0604020202020204" pitchFamily="34" charset="-128"/>
              </a:rPr>
              <a:t>T</a:t>
            </a:r>
            <a:r>
              <a:rPr lang="en-US" sz="2100" spc="-6" dirty="0">
                <a:ea typeface="Arial Unicode MS" panose="020B0604020202020204" pitchFamily="34" charset="-128"/>
                <a:cs typeface="Arial Unicode MS" panose="020B0604020202020204" pitchFamily="34" charset="-128"/>
              </a:rPr>
              <a:t>ravel</a:t>
            </a:r>
            <a:endParaRPr lang="en-US" sz="2100" dirty="0">
              <a:ea typeface="Arial Unicode MS" panose="020B0604020202020204" pitchFamily="34" charset="-128"/>
              <a:cs typeface="Arial Unicode MS" panose="020B0604020202020204" pitchFamily="34" charset="-128"/>
            </a:endParaRPr>
          </a:p>
          <a:p>
            <a:pPr marL="607218" lvl="1" indent="-342900">
              <a:lnSpc>
                <a:spcPct val="170000"/>
              </a:lnSpc>
              <a:spcBef>
                <a:spcPts val="115"/>
              </a:spcBef>
              <a:buSzPct val="68000"/>
              <a:buFont typeface="Wingdings 3" panose="05040102010807070707" pitchFamily="18" charset="2"/>
              <a:buChar char="}"/>
              <a:tabLst>
                <a:tab pos="481489" algn="l"/>
              </a:tabLst>
            </a:pPr>
            <a:r>
              <a:rPr lang="en-US" sz="2100" spc="-14" dirty="0">
                <a:ea typeface="Arial Unicode MS" panose="020B0604020202020204" pitchFamily="34" charset="-128"/>
                <a:cs typeface="Arial Unicode MS" panose="020B0604020202020204" pitchFamily="34" charset="-128"/>
              </a:rPr>
              <a:t>E</a:t>
            </a:r>
            <a:r>
              <a:rPr lang="en-US" sz="2100" spc="-8" dirty="0">
                <a:ea typeface="Arial Unicode MS" panose="020B0604020202020204" pitchFamily="34" charset="-128"/>
                <a:cs typeface="Arial Unicode MS" panose="020B0604020202020204" pitchFamily="34" charset="-128"/>
              </a:rPr>
              <a:t>qu</a:t>
            </a:r>
            <a:r>
              <a:rPr lang="en-US" sz="2100" spc="-6" dirty="0">
                <a:ea typeface="Arial Unicode MS" panose="020B0604020202020204" pitchFamily="34" charset="-128"/>
                <a:cs typeface="Arial Unicode MS" panose="020B0604020202020204" pitchFamily="34" charset="-128"/>
              </a:rPr>
              <a:t>i</a:t>
            </a:r>
            <a:r>
              <a:rPr lang="en-US" sz="2100" spc="-8" dirty="0">
                <a:ea typeface="Arial Unicode MS" panose="020B0604020202020204" pitchFamily="34" charset="-128"/>
                <a:cs typeface="Arial Unicode MS" panose="020B0604020202020204" pitchFamily="34" charset="-128"/>
              </a:rPr>
              <a:t>p</a:t>
            </a:r>
            <a:r>
              <a:rPr lang="en-US" sz="2100" spc="-17" dirty="0">
                <a:ea typeface="Arial Unicode MS" panose="020B0604020202020204" pitchFamily="34" charset="-128"/>
                <a:cs typeface="Arial Unicode MS" panose="020B0604020202020204" pitchFamily="34" charset="-128"/>
              </a:rPr>
              <a:t>m</a:t>
            </a:r>
            <a:r>
              <a:rPr lang="en-US" sz="2100" spc="-6" dirty="0">
                <a:ea typeface="Arial Unicode MS" panose="020B0604020202020204" pitchFamily="34" charset="-128"/>
                <a:cs typeface="Arial Unicode MS" panose="020B0604020202020204" pitchFamily="34" charset="-128"/>
              </a:rPr>
              <a:t>ent</a:t>
            </a:r>
            <a:endParaRPr lang="en-US" sz="2100" dirty="0">
              <a:ea typeface="Arial Unicode MS" panose="020B0604020202020204" pitchFamily="34" charset="-128"/>
              <a:cs typeface="Arial Unicode MS" panose="020B0604020202020204" pitchFamily="34" charset="-128"/>
            </a:endParaRPr>
          </a:p>
          <a:p>
            <a:pPr marL="607218" lvl="1" indent="-342900">
              <a:lnSpc>
                <a:spcPct val="170000"/>
              </a:lnSpc>
              <a:spcBef>
                <a:spcPts val="115"/>
              </a:spcBef>
              <a:buSzPct val="68000"/>
              <a:buFont typeface="Wingdings 3" panose="05040102010807070707" pitchFamily="18" charset="2"/>
              <a:buChar char="}"/>
              <a:tabLst>
                <a:tab pos="481489" algn="l"/>
              </a:tabLst>
            </a:pPr>
            <a:r>
              <a:rPr lang="en-US" sz="2100" spc="-14" dirty="0">
                <a:ea typeface="Arial Unicode MS" panose="020B0604020202020204" pitchFamily="34" charset="-128"/>
                <a:cs typeface="Arial Unicode MS" panose="020B0604020202020204" pitchFamily="34" charset="-128"/>
              </a:rPr>
              <a:t>S</a:t>
            </a:r>
            <a:r>
              <a:rPr lang="en-US" sz="2100" spc="-8" dirty="0">
                <a:ea typeface="Arial Unicode MS" panose="020B0604020202020204" pitchFamily="34" charset="-128"/>
                <a:cs typeface="Arial Unicode MS" panose="020B0604020202020204" pitchFamily="34" charset="-128"/>
              </a:rPr>
              <a:t>upp</a:t>
            </a:r>
            <a:r>
              <a:rPr lang="en-US" sz="2100" spc="-6" dirty="0">
                <a:ea typeface="Arial Unicode MS" panose="020B0604020202020204" pitchFamily="34" charset="-128"/>
                <a:cs typeface="Arial Unicode MS" panose="020B0604020202020204" pitchFamily="34" charset="-128"/>
              </a:rPr>
              <a:t>li</a:t>
            </a:r>
            <a:r>
              <a:rPr lang="en-US" sz="2100" spc="-8" dirty="0">
                <a:ea typeface="Arial Unicode MS" panose="020B0604020202020204" pitchFamily="34" charset="-128"/>
                <a:cs typeface="Arial Unicode MS" panose="020B0604020202020204" pitchFamily="34" charset="-128"/>
              </a:rPr>
              <a:t>es</a:t>
            </a:r>
            <a:r>
              <a:rPr lang="en-US" sz="2100" spc="3" dirty="0">
                <a:ea typeface="Arial Unicode MS" panose="020B0604020202020204" pitchFamily="34" charset="-128"/>
                <a:cs typeface="Arial Unicode MS" panose="020B0604020202020204" pitchFamily="34" charset="-128"/>
              </a:rPr>
              <a:t> </a:t>
            </a:r>
            <a:r>
              <a:rPr lang="en-US" sz="2100" spc="-8" dirty="0">
                <a:ea typeface="Arial Unicode MS" panose="020B0604020202020204" pitchFamily="34" charset="-128"/>
                <a:cs typeface="Arial Unicode MS" panose="020B0604020202020204" pitchFamily="34" charset="-128"/>
              </a:rPr>
              <a:t>an</a:t>
            </a:r>
            <a:r>
              <a:rPr lang="en-US" sz="2100" spc="-11" dirty="0">
                <a:ea typeface="Arial Unicode MS" panose="020B0604020202020204" pitchFamily="34" charset="-128"/>
                <a:cs typeface="Arial Unicode MS" panose="020B0604020202020204" pitchFamily="34" charset="-128"/>
              </a:rPr>
              <a:t>d</a:t>
            </a:r>
            <a:r>
              <a:rPr lang="en-US" sz="2100" spc="3" dirty="0">
                <a:ea typeface="Arial Unicode MS" panose="020B0604020202020204" pitchFamily="34" charset="-128"/>
                <a:cs typeface="Arial Unicode MS" panose="020B0604020202020204" pitchFamily="34" charset="-128"/>
              </a:rPr>
              <a:t> </a:t>
            </a:r>
            <a:r>
              <a:rPr lang="en-US" sz="2100" spc="-17" dirty="0">
                <a:ea typeface="Arial Unicode MS" panose="020B0604020202020204" pitchFamily="34" charset="-128"/>
                <a:cs typeface="Arial Unicode MS" panose="020B0604020202020204" pitchFamily="34" charset="-128"/>
              </a:rPr>
              <a:t>O</a:t>
            </a:r>
            <a:r>
              <a:rPr lang="en-US" sz="2100" spc="-6" dirty="0">
                <a:ea typeface="Arial Unicode MS" panose="020B0604020202020204" pitchFamily="34" charset="-128"/>
                <a:cs typeface="Arial Unicode MS" panose="020B0604020202020204" pitchFamily="34" charset="-128"/>
              </a:rPr>
              <a:t>perati</a:t>
            </a:r>
            <a:r>
              <a:rPr lang="en-US" sz="2100" spc="-8" dirty="0">
                <a:ea typeface="Arial Unicode MS" panose="020B0604020202020204" pitchFamily="34" charset="-128"/>
                <a:cs typeface="Arial Unicode MS" panose="020B0604020202020204" pitchFamily="34" charset="-128"/>
              </a:rPr>
              <a:t>n</a:t>
            </a:r>
            <a:r>
              <a:rPr lang="en-US" sz="2100" spc="-11" dirty="0">
                <a:ea typeface="Arial Unicode MS" panose="020B0604020202020204" pitchFamily="34" charset="-128"/>
                <a:cs typeface="Arial Unicode MS" panose="020B0604020202020204" pitchFamily="34" charset="-128"/>
              </a:rPr>
              <a:t>g</a:t>
            </a:r>
            <a:r>
              <a:rPr lang="en-US" sz="2100" spc="8" dirty="0">
                <a:ea typeface="Arial Unicode MS" panose="020B0604020202020204" pitchFamily="34" charset="-128"/>
                <a:cs typeface="Arial Unicode MS" panose="020B0604020202020204" pitchFamily="34" charset="-128"/>
              </a:rPr>
              <a:t> </a:t>
            </a:r>
            <a:r>
              <a:rPr lang="en-US" sz="2100" spc="-14" dirty="0">
                <a:ea typeface="Arial Unicode MS" panose="020B0604020202020204" pitchFamily="34" charset="-128"/>
                <a:cs typeface="Arial Unicode MS" panose="020B0604020202020204" pitchFamily="34" charset="-128"/>
              </a:rPr>
              <a:t>E</a:t>
            </a:r>
            <a:r>
              <a:rPr lang="en-US" sz="2100" spc="-6" dirty="0">
                <a:ea typeface="Arial Unicode MS" panose="020B0604020202020204" pitchFamily="34" charset="-128"/>
                <a:cs typeface="Arial Unicode MS" panose="020B0604020202020204" pitchFamily="34" charset="-128"/>
              </a:rPr>
              <a:t>xpenses</a:t>
            </a:r>
            <a:endParaRPr lang="en-US" sz="2100" dirty="0">
              <a:ea typeface="Arial Unicode MS" panose="020B0604020202020204" pitchFamily="34" charset="-128"/>
              <a:cs typeface="Arial Unicode MS" panose="020B0604020202020204" pitchFamily="34" charset="-128"/>
            </a:endParaRPr>
          </a:p>
          <a:p>
            <a:pPr marL="607218" lvl="1" indent="-342900">
              <a:lnSpc>
                <a:spcPct val="170000"/>
              </a:lnSpc>
              <a:spcBef>
                <a:spcPts val="107"/>
              </a:spcBef>
              <a:spcAft>
                <a:spcPts val="600"/>
              </a:spcAft>
              <a:buSzPct val="68000"/>
              <a:buFont typeface="Wingdings 3" panose="05040102010807070707" pitchFamily="18" charset="2"/>
              <a:buChar char="}"/>
              <a:tabLst>
                <a:tab pos="481489" algn="l"/>
              </a:tabLst>
            </a:pPr>
            <a:r>
              <a:rPr lang="en-US" sz="2100" spc="-17" dirty="0">
                <a:ea typeface="Arial Unicode MS" panose="020B0604020202020204" pitchFamily="34" charset="-128"/>
                <a:cs typeface="Arial Unicode MS" panose="020B0604020202020204" pitchFamily="34" charset="-128"/>
              </a:rPr>
              <a:t>C</a:t>
            </a:r>
            <a:r>
              <a:rPr lang="en-US" sz="2100" spc="-8" dirty="0">
                <a:ea typeface="Arial Unicode MS" panose="020B0604020202020204" pitchFamily="34" charset="-128"/>
                <a:cs typeface="Arial Unicode MS" panose="020B0604020202020204" pitchFamily="34" charset="-128"/>
              </a:rPr>
              <a:t>onsu</a:t>
            </a:r>
            <a:r>
              <a:rPr lang="en-US" sz="2100" spc="-6" dirty="0">
                <a:ea typeface="Arial Unicode MS" panose="020B0604020202020204" pitchFamily="34" charset="-128"/>
                <a:cs typeface="Arial Unicode MS" panose="020B0604020202020204" pitchFamily="34" charset="-128"/>
              </a:rPr>
              <a:t>lt</a:t>
            </a:r>
            <a:r>
              <a:rPr lang="en-US" sz="2100" spc="-8" dirty="0">
                <a:ea typeface="Arial Unicode MS" panose="020B0604020202020204" pitchFamily="34" charset="-128"/>
                <a:cs typeface="Arial Unicode MS" panose="020B0604020202020204" pitchFamily="34" charset="-128"/>
              </a:rPr>
              <a:t>an</a:t>
            </a:r>
            <a:r>
              <a:rPr lang="en-US" sz="2100" spc="-6" dirty="0">
                <a:ea typeface="Arial Unicode MS" panose="020B0604020202020204" pitchFamily="34" charset="-128"/>
                <a:cs typeface="Arial Unicode MS" panose="020B0604020202020204" pitchFamily="34" charset="-128"/>
              </a:rPr>
              <a:t>ts/</a:t>
            </a:r>
            <a:r>
              <a:rPr lang="en-US" sz="2100" spc="-17" dirty="0">
                <a:ea typeface="Arial Unicode MS" panose="020B0604020202020204" pitchFamily="34" charset="-128"/>
                <a:cs typeface="Arial Unicode MS" panose="020B0604020202020204" pitchFamily="34" charset="-128"/>
              </a:rPr>
              <a:t>C</a:t>
            </a:r>
            <a:r>
              <a:rPr lang="en-US" sz="2100" spc="-8" dirty="0">
                <a:ea typeface="Arial Unicode MS" panose="020B0604020202020204" pitchFamily="34" charset="-128"/>
                <a:cs typeface="Arial Unicode MS" panose="020B0604020202020204" pitchFamily="34" charset="-128"/>
              </a:rPr>
              <a:t>on</a:t>
            </a:r>
            <a:r>
              <a:rPr lang="en-US" sz="2100" spc="-6" dirty="0">
                <a:ea typeface="Arial Unicode MS" panose="020B0604020202020204" pitchFamily="34" charset="-128"/>
                <a:cs typeface="Arial Unicode MS" panose="020B0604020202020204" pitchFamily="34" charset="-128"/>
              </a:rPr>
              <a:t>tractors</a:t>
            </a:r>
            <a:endParaRPr lang="en-US" sz="2100" dirty="0">
              <a:ea typeface="Arial Unicode MS" panose="020B0604020202020204" pitchFamily="34" charset="-128"/>
              <a:cs typeface="Arial Unicode MS" panose="020B0604020202020204" pitchFamily="34" charset="-128"/>
            </a:endParaRPr>
          </a:p>
          <a:p>
            <a:pPr marL="264319" marR="2858" indent="-257175">
              <a:lnSpc>
                <a:spcPct val="120000"/>
              </a:lnSpc>
              <a:spcBef>
                <a:spcPts val="431"/>
              </a:spcBef>
              <a:buSzPct val="100000"/>
              <a:buFont typeface="Wingdings" panose="05000000000000000000" pitchFamily="2" charset="2"/>
              <a:buChar char="§"/>
              <a:tabLst>
                <a:tab pos="200382" algn="l"/>
              </a:tabLst>
            </a:pPr>
            <a:r>
              <a:rPr lang="en-US" sz="2100" spc="-3" dirty="0">
                <a:ea typeface="Arial Unicode MS" panose="020B0604020202020204" pitchFamily="34" charset="-128"/>
                <a:cs typeface="Arial Unicode MS" panose="020B0604020202020204" pitchFamily="34" charset="-128"/>
              </a:rPr>
              <a:t>I</a:t>
            </a:r>
            <a:r>
              <a:rPr lang="en-US" sz="2100" dirty="0">
                <a:ea typeface="Arial Unicode MS" panose="020B0604020202020204" pitchFamily="34" charset="-128"/>
                <a:cs typeface="Arial Unicode MS" panose="020B0604020202020204" pitchFamily="34" charset="-128"/>
              </a:rPr>
              <a:t>f</a:t>
            </a:r>
            <a:r>
              <a:rPr lang="en-US" sz="2100" spc="-3" dirty="0">
                <a:ea typeface="Arial Unicode MS" panose="020B0604020202020204" pitchFamily="34" charset="-128"/>
                <a:cs typeface="Arial Unicode MS" panose="020B0604020202020204" pitchFamily="34" charset="-128"/>
              </a:rPr>
              <a:t> </a:t>
            </a:r>
            <a:r>
              <a:rPr lang="en-US" sz="2100" spc="3" dirty="0">
                <a:ea typeface="Arial Unicode MS" panose="020B0604020202020204" pitchFamily="34" charset="-128"/>
                <a:cs typeface="Arial Unicode MS" panose="020B0604020202020204" pitchFamily="34" charset="-128"/>
              </a:rPr>
              <a:t>y</a:t>
            </a:r>
            <a:r>
              <a:rPr lang="en-US" sz="2100" spc="-6" dirty="0">
                <a:ea typeface="Arial Unicode MS" panose="020B0604020202020204" pitchFamily="34" charset="-128"/>
                <a:cs typeface="Arial Unicode MS" panose="020B0604020202020204" pitchFamily="34" charset="-128"/>
              </a:rPr>
              <a:t>o</a:t>
            </a:r>
            <a:r>
              <a:rPr lang="en-US" sz="2100" dirty="0">
                <a:ea typeface="Arial Unicode MS" panose="020B0604020202020204" pitchFamily="34" charset="-128"/>
                <a:cs typeface="Arial Unicode MS" panose="020B0604020202020204" pitchFamily="34" charset="-128"/>
              </a:rPr>
              <a:t>u</a:t>
            </a:r>
            <a:r>
              <a:rPr lang="en-US" sz="2100" spc="-11" dirty="0">
                <a:ea typeface="Arial Unicode MS" panose="020B0604020202020204" pitchFamily="34" charset="-128"/>
                <a:cs typeface="Arial Unicode MS" panose="020B0604020202020204" pitchFamily="34" charset="-128"/>
              </a:rPr>
              <a:t> </a:t>
            </a:r>
            <a:r>
              <a:rPr lang="en-US" sz="2100" spc="-6" dirty="0">
                <a:ea typeface="Arial Unicode MS" panose="020B0604020202020204" pitchFamily="34" charset="-128"/>
                <a:cs typeface="Arial Unicode MS" panose="020B0604020202020204" pitchFamily="34" charset="-128"/>
              </a:rPr>
              <a:t>d</a:t>
            </a:r>
            <a:r>
              <a:rPr lang="en-US" sz="2100" dirty="0">
                <a:ea typeface="Arial Unicode MS" panose="020B0604020202020204" pitchFamily="34" charset="-128"/>
                <a:cs typeface="Arial Unicode MS" panose="020B0604020202020204" pitchFamily="34" charset="-128"/>
              </a:rPr>
              <a:t>o</a:t>
            </a:r>
            <a:r>
              <a:rPr lang="en-US" sz="2100" spc="-6" dirty="0">
                <a:ea typeface="Arial Unicode MS" panose="020B0604020202020204" pitchFamily="34" charset="-128"/>
                <a:cs typeface="Arial Unicode MS" panose="020B0604020202020204" pitchFamily="34" charset="-128"/>
              </a:rPr>
              <a:t> no</a:t>
            </a:r>
            <a:r>
              <a:rPr lang="en-US" sz="2100" dirty="0">
                <a:ea typeface="Arial Unicode MS" panose="020B0604020202020204" pitchFamily="34" charset="-128"/>
                <a:cs typeface="Arial Unicode MS" panose="020B0604020202020204" pitchFamily="34" charset="-128"/>
              </a:rPr>
              <a:t>t</a:t>
            </a:r>
            <a:r>
              <a:rPr lang="en-US" sz="2100" spc="-3" dirty="0">
                <a:ea typeface="Arial Unicode MS" panose="020B0604020202020204" pitchFamily="34" charset="-128"/>
                <a:cs typeface="Arial Unicode MS" panose="020B0604020202020204" pitchFamily="34" charset="-128"/>
              </a:rPr>
              <a:t> </a:t>
            </a:r>
            <a:r>
              <a:rPr lang="en-US" sz="2100" spc="-6" dirty="0">
                <a:ea typeface="Arial Unicode MS" panose="020B0604020202020204" pitchFamily="34" charset="-128"/>
                <a:cs typeface="Arial Unicode MS" panose="020B0604020202020204" pitchFamily="34" charset="-128"/>
              </a:rPr>
              <a:t>achieve</a:t>
            </a:r>
            <a:r>
              <a:rPr lang="en-US" sz="2100" spc="-20" dirty="0">
                <a:ea typeface="Arial Unicode MS" panose="020B0604020202020204" pitchFamily="34" charset="-128"/>
                <a:cs typeface="Arial Unicode MS" panose="020B0604020202020204" pitchFamily="34" charset="-128"/>
              </a:rPr>
              <a:t> </a:t>
            </a:r>
            <a:r>
              <a:rPr lang="en-US" sz="2100" spc="3" dirty="0">
                <a:ea typeface="Arial Unicode MS" panose="020B0604020202020204" pitchFamily="34" charset="-128"/>
                <a:cs typeface="Arial Unicode MS" panose="020B0604020202020204" pitchFamily="34" charset="-128"/>
              </a:rPr>
              <a:t>y</a:t>
            </a:r>
            <a:r>
              <a:rPr lang="en-US" sz="2100" spc="-6" dirty="0">
                <a:ea typeface="Arial Unicode MS" panose="020B0604020202020204" pitchFamily="34" charset="-128"/>
                <a:cs typeface="Arial Unicode MS" panose="020B0604020202020204" pitchFamily="34" charset="-128"/>
              </a:rPr>
              <a:t>ou</a:t>
            </a:r>
            <a:r>
              <a:rPr lang="en-US" sz="2100" dirty="0">
                <a:ea typeface="Arial Unicode MS" panose="020B0604020202020204" pitchFamily="34" charset="-128"/>
                <a:cs typeface="Arial Unicode MS" panose="020B0604020202020204" pitchFamily="34" charset="-128"/>
              </a:rPr>
              <a:t>r</a:t>
            </a:r>
            <a:r>
              <a:rPr lang="en-US" sz="2100" spc="-8" dirty="0">
                <a:ea typeface="Arial Unicode MS" panose="020B0604020202020204" pitchFamily="34" charset="-128"/>
                <a:cs typeface="Arial Unicode MS" panose="020B0604020202020204" pitchFamily="34" charset="-128"/>
              </a:rPr>
              <a:t> </a:t>
            </a:r>
            <a:r>
              <a:rPr lang="en-US" sz="2100" spc="3" dirty="0">
                <a:ea typeface="Arial Unicode MS" panose="020B0604020202020204" pitchFamily="34" charset="-128"/>
                <a:cs typeface="Arial Unicode MS" panose="020B0604020202020204" pitchFamily="34" charset="-128"/>
              </a:rPr>
              <a:t>cash</a:t>
            </a:r>
            <a:r>
              <a:rPr lang="en-US" sz="2100" spc="-11" dirty="0">
                <a:ea typeface="Arial Unicode MS" panose="020B0604020202020204" pitchFamily="34" charset="-128"/>
                <a:cs typeface="Arial Unicode MS" panose="020B0604020202020204" pitchFamily="34" charset="-128"/>
              </a:rPr>
              <a:t> </a:t>
            </a:r>
            <a:r>
              <a:rPr lang="en-US" sz="2100" spc="-6" dirty="0">
                <a:ea typeface="Arial Unicode MS" panose="020B0604020202020204" pitchFamily="34" charset="-128"/>
                <a:cs typeface="Arial Unicode MS" panose="020B0604020202020204" pitchFamily="34" charset="-128"/>
              </a:rPr>
              <a:t>ma</a:t>
            </a:r>
            <a:r>
              <a:rPr lang="en-US" sz="2100" spc="-3" dirty="0">
                <a:ea typeface="Arial Unicode MS" panose="020B0604020202020204" pitchFamily="34" charset="-128"/>
                <a:cs typeface="Arial Unicode MS" panose="020B0604020202020204" pitchFamily="34" charset="-128"/>
              </a:rPr>
              <a:t>t</a:t>
            </a:r>
            <a:r>
              <a:rPr lang="en-US" sz="2100" spc="3" dirty="0">
                <a:ea typeface="Arial Unicode MS" panose="020B0604020202020204" pitchFamily="34" charset="-128"/>
                <a:cs typeface="Arial Unicode MS" panose="020B0604020202020204" pitchFamily="34" charset="-128"/>
              </a:rPr>
              <a:t>c</a:t>
            </a:r>
            <a:r>
              <a:rPr lang="en-US" sz="2100" dirty="0">
                <a:ea typeface="Arial Unicode MS" panose="020B0604020202020204" pitchFamily="34" charset="-128"/>
                <a:cs typeface="Arial Unicode MS" panose="020B0604020202020204" pitchFamily="34" charset="-128"/>
              </a:rPr>
              <a:t>h </a:t>
            </a:r>
            <a:r>
              <a:rPr lang="en-US" sz="2100" spc="-6" dirty="0">
                <a:ea typeface="Arial Unicode MS" panose="020B0604020202020204" pitchFamily="34" charset="-128"/>
                <a:cs typeface="Arial Unicode MS" panose="020B0604020202020204" pitchFamily="34" charset="-128"/>
              </a:rPr>
              <a:t>goa</a:t>
            </a:r>
            <a:r>
              <a:rPr lang="en-US" sz="2100" spc="-3" dirty="0">
                <a:ea typeface="Arial Unicode MS" panose="020B0604020202020204" pitchFamily="34" charset="-128"/>
                <a:cs typeface="Arial Unicode MS" panose="020B0604020202020204" pitchFamily="34" charset="-128"/>
              </a:rPr>
              <a:t>l</a:t>
            </a:r>
            <a:r>
              <a:rPr lang="en-US" sz="2100" dirty="0">
                <a:ea typeface="Arial Unicode MS" panose="020B0604020202020204" pitchFamily="34" charset="-128"/>
                <a:cs typeface="Arial Unicode MS" panose="020B0604020202020204" pitchFamily="34" charset="-128"/>
              </a:rPr>
              <a:t>,</a:t>
            </a:r>
            <a:r>
              <a:rPr lang="en-US" sz="2100" spc="-11" dirty="0">
                <a:ea typeface="Arial Unicode MS" panose="020B0604020202020204" pitchFamily="34" charset="-128"/>
                <a:cs typeface="Arial Unicode MS" panose="020B0604020202020204" pitchFamily="34" charset="-128"/>
              </a:rPr>
              <a:t> </a:t>
            </a:r>
            <a:r>
              <a:rPr lang="en-US" sz="2100" spc="3" dirty="0">
                <a:ea typeface="Arial Unicode MS" panose="020B0604020202020204" pitchFamily="34" charset="-128"/>
                <a:cs typeface="Arial Unicode MS" panose="020B0604020202020204" pitchFamily="34" charset="-128"/>
              </a:rPr>
              <a:t>y</a:t>
            </a:r>
            <a:r>
              <a:rPr lang="en-US" sz="2100" spc="-6" dirty="0">
                <a:ea typeface="Arial Unicode MS" panose="020B0604020202020204" pitchFamily="34" charset="-128"/>
                <a:cs typeface="Arial Unicode MS" panose="020B0604020202020204" pitchFamily="34" charset="-128"/>
              </a:rPr>
              <a:t>o</a:t>
            </a:r>
            <a:r>
              <a:rPr lang="en-US" sz="2100" dirty="0">
                <a:ea typeface="Arial Unicode MS" panose="020B0604020202020204" pitchFamily="34" charset="-128"/>
                <a:cs typeface="Arial Unicode MS" panose="020B0604020202020204" pitchFamily="34" charset="-128"/>
              </a:rPr>
              <a:t>u</a:t>
            </a:r>
            <a:r>
              <a:rPr lang="en-US" sz="2100" spc="-6" dirty="0">
                <a:ea typeface="Arial Unicode MS" panose="020B0604020202020204" pitchFamily="34" charset="-128"/>
                <a:cs typeface="Arial Unicode MS" panose="020B0604020202020204" pitchFamily="34" charset="-128"/>
              </a:rPr>
              <a:t> ma</a:t>
            </a:r>
            <a:r>
              <a:rPr lang="en-US" sz="2100" dirty="0">
                <a:ea typeface="Arial Unicode MS" panose="020B0604020202020204" pitchFamily="34" charset="-128"/>
                <a:cs typeface="Arial Unicode MS" panose="020B0604020202020204" pitchFamily="34" charset="-128"/>
              </a:rPr>
              <a:t>y</a:t>
            </a:r>
            <a:r>
              <a:rPr lang="en-US" sz="2100" spc="-6" dirty="0">
                <a:ea typeface="Arial Unicode MS" panose="020B0604020202020204" pitchFamily="34" charset="-128"/>
                <a:cs typeface="Arial Unicode MS" panose="020B0604020202020204" pitchFamily="34" charset="-128"/>
              </a:rPr>
              <a:t> b</a:t>
            </a:r>
            <a:r>
              <a:rPr lang="en-US" sz="2100" dirty="0">
                <a:ea typeface="Arial Unicode MS" panose="020B0604020202020204" pitchFamily="34" charset="-128"/>
                <a:cs typeface="Arial Unicode MS" panose="020B0604020202020204" pitchFamily="34" charset="-128"/>
              </a:rPr>
              <a:t>e</a:t>
            </a:r>
            <a:r>
              <a:rPr lang="en-US" sz="2100" spc="-11" dirty="0">
                <a:ea typeface="Arial Unicode MS" panose="020B0604020202020204" pitchFamily="34" charset="-128"/>
                <a:cs typeface="Arial Unicode MS" panose="020B0604020202020204" pitchFamily="34" charset="-128"/>
              </a:rPr>
              <a:t> </a:t>
            </a:r>
            <a:r>
              <a:rPr lang="en-US" sz="2100" u="sng" dirty="0">
                <a:ea typeface="Arial Unicode MS" panose="020B0604020202020204" pitchFamily="34" charset="-128"/>
                <a:cs typeface="Arial Unicode MS" panose="020B0604020202020204" pitchFamily="34" charset="-128"/>
              </a:rPr>
              <a:t>r</a:t>
            </a:r>
            <a:r>
              <a:rPr lang="en-US" sz="2100" u="sng" spc="-6" dirty="0">
                <a:ea typeface="Arial Unicode MS" panose="020B0604020202020204" pitchFamily="34" charset="-128"/>
                <a:cs typeface="Arial Unicode MS" panose="020B0604020202020204" pitchFamily="34" charset="-128"/>
              </a:rPr>
              <a:t>equ</a:t>
            </a:r>
            <a:r>
              <a:rPr lang="en-US" sz="2100" u="sng" spc="-3" dirty="0">
                <a:ea typeface="Arial Unicode MS" panose="020B0604020202020204" pitchFamily="34" charset="-128"/>
                <a:cs typeface="Arial Unicode MS" panose="020B0604020202020204" pitchFamily="34" charset="-128"/>
              </a:rPr>
              <a:t>i</a:t>
            </a:r>
            <a:r>
              <a:rPr lang="en-US" sz="2100" u="sng" dirty="0">
                <a:ea typeface="Arial Unicode MS" panose="020B0604020202020204" pitchFamily="34" charset="-128"/>
                <a:cs typeface="Arial Unicode MS" panose="020B0604020202020204" pitchFamily="34" charset="-128"/>
              </a:rPr>
              <a:t>r</a:t>
            </a:r>
            <a:r>
              <a:rPr lang="en-US" sz="2100" u="sng" spc="-6" dirty="0">
                <a:ea typeface="Arial Unicode MS" panose="020B0604020202020204" pitchFamily="34" charset="-128"/>
                <a:cs typeface="Arial Unicode MS" panose="020B0604020202020204" pitchFamily="34" charset="-128"/>
              </a:rPr>
              <a:t>e</a:t>
            </a:r>
            <a:r>
              <a:rPr lang="en-US" sz="2100" u="sng" dirty="0">
                <a:ea typeface="Arial Unicode MS" panose="020B0604020202020204" pitchFamily="34" charset="-128"/>
                <a:cs typeface="Arial Unicode MS" panose="020B0604020202020204" pitchFamily="34" charset="-128"/>
              </a:rPr>
              <a:t>d</a:t>
            </a:r>
            <a:r>
              <a:rPr lang="en-US" sz="2100" u="sng" spc="-11" dirty="0">
                <a:ea typeface="Arial Unicode MS" panose="020B0604020202020204" pitchFamily="34" charset="-128"/>
                <a:cs typeface="Arial Unicode MS" panose="020B0604020202020204" pitchFamily="34" charset="-128"/>
              </a:rPr>
              <a:t> </a:t>
            </a:r>
            <a:r>
              <a:rPr lang="en-US" sz="2100" u="sng" spc="-3" dirty="0">
                <a:ea typeface="Arial Unicode MS" panose="020B0604020202020204" pitchFamily="34" charset="-128"/>
                <a:cs typeface="Arial Unicode MS" panose="020B0604020202020204" pitchFamily="34" charset="-128"/>
              </a:rPr>
              <a:t>t</a:t>
            </a:r>
            <a:r>
              <a:rPr lang="en-US" sz="2100" u="sng" dirty="0">
                <a:ea typeface="Arial Unicode MS" panose="020B0604020202020204" pitchFamily="34" charset="-128"/>
                <a:cs typeface="Arial Unicode MS" panose="020B0604020202020204" pitchFamily="34" charset="-128"/>
              </a:rPr>
              <a:t>o</a:t>
            </a:r>
            <a:r>
              <a:rPr lang="en-US" sz="2100" u="sng" spc="-6" dirty="0">
                <a:ea typeface="Arial Unicode MS" panose="020B0604020202020204" pitchFamily="34" charset="-128"/>
                <a:cs typeface="Arial Unicode MS" panose="020B0604020202020204" pitchFamily="34" charset="-128"/>
              </a:rPr>
              <a:t> </a:t>
            </a:r>
            <a:r>
              <a:rPr lang="en-US" sz="2100" u="sng" dirty="0">
                <a:ea typeface="Arial Unicode MS" panose="020B0604020202020204" pitchFamily="34" charset="-128"/>
                <a:cs typeface="Arial Unicode MS" panose="020B0604020202020204" pitchFamily="34" charset="-128"/>
              </a:rPr>
              <a:t>r</a:t>
            </a:r>
            <a:r>
              <a:rPr lang="en-US" sz="2100" u="sng" spc="-6" dirty="0">
                <a:ea typeface="Arial Unicode MS" panose="020B0604020202020204" pitchFamily="34" charset="-128"/>
                <a:cs typeface="Arial Unicode MS" panose="020B0604020202020204" pitchFamily="34" charset="-128"/>
              </a:rPr>
              <a:t>e</a:t>
            </a:r>
            <a:r>
              <a:rPr lang="en-US" sz="2100" u="sng" spc="-3" dirty="0">
                <a:ea typeface="Arial Unicode MS" panose="020B0604020202020204" pitchFamily="34" charset="-128"/>
                <a:cs typeface="Arial Unicode MS" panose="020B0604020202020204" pitchFamily="34" charset="-128"/>
              </a:rPr>
              <a:t>f</a:t>
            </a:r>
            <a:r>
              <a:rPr lang="en-US" sz="2100" u="sng" spc="-6" dirty="0">
                <a:ea typeface="Arial Unicode MS" panose="020B0604020202020204" pitchFamily="34" charset="-128"/>
                <a:cs typeface="Arial Unicode MS" panose="020B0604020202020204" pitchFamily="34" charset="-128"/>
              </a:rPr>
              <a:t>un</a:t>
            </a:r>
            <a:r>
              <a:rPr lang="en-US" sz="2100" u="sng" dirty="0">
                <a:ea typeface="Arial Unicode MS" panose="020B0604020202020204" pitchFamily="34" charset="-128"/>
                <a:cs typeface="Arial Unicode MS" panose="020B0604020202020204" pitchFamily="34" charset="-128"/>
              </a:rPr>
              <a:t>d</a:t>
            </a:r>
            <a:r>
              <a:rPr lang="en-US" sz="2100" u="sng" spc="-11" dirty="0">
                <a:ea typeface="Arial Unicode MS" panose="020B0604020202020204" pitchFamily="34" charset="-128"/>
                <a:cs typeface="Arial Unicode MS" panose="020B0604020202020204" pitchFamily="34" charset="-128"/>
              </a:rPr>
              <a:t> </a:t>
            </a:r>
            <a:r>
              <a:rPr lang="en-US" sz="2100" u="sng" dirty="0">
                <a:ea typeface="Arial Unicode MS" panose="020B0604020202020204" pitchFamily="34" charset="-128"/>
                <a:cs typeface="Arial Unicode MS" panose="020B0604020202020204" pitchFamily="34" charset="-128"/>
              </a:rPr>
              <a:t>a </a:t>
            </a:r>
            <a:r>
              <a:rPr lang="en-US" sz="2100" u="sng" spc="-6" dirty="0">
                <a:ea typeface="Arial Unicode MS" panose="020B0604020202020204" pitchFamily="34" charset="-128"/>
                <a:cs typeface="Arial Unicode MS" panose="020B0604020202020204" pitchFamily="34" charset="-128"/>
              </a:rPr>
              <a:t>po</a:t>
            </a:r>
            <a:r>
              <a:rPr lang="en-US" sz="2100" u="sng" dirty="0">
                <a:ea typeface="Arial Unicode MS" panose="020B0604020202020204" pitchFamily="34" charset="-128"/>
                <a:cs typeface="Arial Unicode MS" panose="020B0604020202020204" pitchFamily="34" charset="-128"/>
              </a:rPr>
              <a:t>r</a:t>
            </a:r>
            <a:r>
              <a:rPr lang="en-US" sz="2100" u="sng" spc="-3" dirty="0">
                <a:ea typeface="Arial Unicode MS" panose="020B0604020202020204" pitchFamily="34" charset="-128"/>
                <a:cs typeface="Arial Unicode MS" panose="020B0604020202020204" pitchFamily="34" charset="-128"/>
              </a:rPr>
              <a:t>ti</a:t>
            </a:r>
            <a:r>
              <a:rPr lang="en-US" sz="2100" u="sng" spc="-6" dirty="0">
                <a:ea typeface="Arial Unicode MS" panose="020B0604020202020204" pitchFamily="34" charset="-128"/>
                <a:cs typeface="Arial Unicode MS" panose="020B0604020202020204" pitchFamily="34" charset="-128"/>
              </a:rPr>
              <a:t>o</a:t>
            </a:r>
            <a:r>
              <a:rPr lang="en-US" sz="2100" u="sng" dirty="0">
                <a:ea typeface="Arial Unicode MS" panose="020B0604020202020204" pitchFamily="34" charset="-128"/>
                <a:cs typeface="Arial Unicode MS" panose="020B0604020202020204" pitchFamily="34" charset="-128"/>
              </a:rPr>
              <a:t>n</a:t>
            </a:r>
            <a:r>
              <a:rPr lang="en-US" sz="2100" u="sng" spc="-11" dirty="0">
                <a:ea typeface="Arial Unicode MS" panose="020B0604020202020204" pitchFamily="34" charset="-128"/>
                <a:cs typeface="Arial Unicode MS" panose="020B0604020202020204" pitchFamily="34" charset="-128"/>
              </a:rPr>
              <a:t> </a:t>
            </a:r>
            <a:r>
              <a:rPr lang="en-US" sz="2100" u="sng" spc="-6" dirty="0">
                <a:ea typeface="Arial Unicode MS" panose="020B0604020202020204" pitchFamily="34" charset="-128"/>
                <a:cs typeface="Arial Unicode MS" panose="020B0604020202020204" pitchFamily="34" charset="-128"/>
              </a:rPr>
              <a:t>o</a:t>
            </a:r>
            <a:r>
              <a:rPr lang="en-US" sz="2100" u="sng" dirty="0">
                <a:ea typeface="Arial Unicode MS" panose="020B0604020202020204" pitchFamily="34" charset="-128"/>
                <a:cs typeface="Arial Unicode MS" panose="020B0604020202020204" pitchFamily="34" charset="-128"/>
              </a:rPr>
              <a:t>f</a:t>
            </a:r>
            <a:r>
              <a:rPr lang="en-US" sz="2100" u="sng" spc="-3" dirty="0">
                <a:ea typeface="Arial Unicode MS" panose="020B0604020202020204" pitchFamily="34" charset="-128"/>
                <a:cs typeface="Arial Unicode MS" panose="020B0604020202020204" pitchFamily="34" charset="-128"/>
              </a:rPr>
              <a:t> t</a:t>
            </a:r>
            <a:r>
              <a:rPr lang="en-US" sz="2100" u="sng" spc="-6" dirty="0">
                <a:ea typeface="Arial Unicode MS" panose="020B0604020202020204" pitchFamily="34" charset="-128"/>
                <a:cs typeface="Arial Unicode MS" panose="020B0604020202020204" pitchFamily="34" charset="-128"/>
              </a:rPr>
              <a:t>h</a:t>
            </a:r>
            <a:r>
              <a:rPr lang="en-US" sz="2100" u="sng" dirty="0">
                <a:ea typeface="Arial Unicode MS" panose="020B0604020202020204" pitchFamily="34" charset="-128"/>
                <a:cs typeface="Arial Unicode MS" panose="020B0604020202020204" pitchFamily="34" charset="-128"/>
              </a:rPr>
              <a:t>e</a:t>
            </a:r>
            <a:r>
              <a:rPr lang="en-US" sz="2100" u="sng" spc="-6" dirty="0">
                <a:ea typeface="Arial Unicode MS" panose="020B0604020202020204" pitchFamily="34" charset="-128"/>
                <a:cs typeface="Arial Unicode MS" panose="020B0604020202020204" pitchFamily="34" charset="-128"/>
              </a:rPr>
              <a:t> Federal</a:t>
            </a:r>
            <a:r>
              <a:rPr lang="en-US" sz="2100" u="sng" spc="-11" dirty="0">
                <a:ea typeface="Arial Unicode MS" panose="020B0604020202020204" pitchFamily="34" charset="-128"/>
                <a:cs typeface="Arial Unicode MS" panose="020B0604020202020204" pitchFamily="34" charset="-128"/>
              </a:rPr>
              <a:t> </a:t>
            </a:r>
            <a:r>
              <a:rPr lang="en-US" sz="2100" u="sng" spc="-3" dirty="0">
                <a:ea typeface="Arial Unicode MS" panose="020B0604020202020204" pitchFamily="34" charset="-128"/>
                <a:cs typeface="Arial Unicode MS" panose="020B0604020202020204" pitchFamily="34" charset="-128"/>
              </a:rPr>
              <a:t>f</a:t>
            </a:r>
            <a:r>
              <a:rPr lang="en-US" sz="2100" u="sng" spc="-6" dirty="0">
                <a:ea typeface="Arial Unicode MS" panose="020B0604020202020204" pitchFamily="34" charset="-128"/>
                <a:cs typeface="Arial Unicode MS" panose="020B0604020202020204" pitchFamily="34" charset="-128"/>
              </a:rPr>
              <a:t>unds.</a:t>
            </a:r>
            <a:endParaRPr lang="en-US" sz="2100" u="sng" dirty="0">
              <a:ea typeface="Arial Unicode MS" panose="020B0604020202020204" pitchFamily="34" charset="-128"/>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B2E8A356-ADA3-4C3F-A0ED-D7C338E119E1}"/>
              </a:ext>
            </a:extLst>
          </p:cNvPr>
          <p:cNvSpPr>
            <a:spLocks noGrp="1"/>
          </p:cNvSpPr>
          <p:nvPr>
            <p:ph type="title"/>
          </p:nvPr>
        </p:nvSpPr>
        <p:spPr>
          <a:xfrm>
            <a:off x="457200" y="274320"/>
            <a:ext cx="8229600" cy="1325880"/>
          </a:xfrm>
        </p:spPr>
        <p:txBody>
          <a:bodyPr anchor="ctr"/>
          <a:lstStyle/>
          <a:p>
            <a:r>
              <a:rPr lang="en-US" b="1" dirty="0"/>
              <a:t>Cash Match</a:t>
            </a:r>
          </a:p>
        </p:txBody>
      </p:sp>
      <p:sp>
        <p:nvSpPr>
          <p:cNvPr id="6" name="TextBox 5">
            <a:extLst>
              <a:ext uri="{FF2B5EF4-FFF2-40B4-BE49-F238E27FC236}">
                <a16:creationId xmlns:a16="http://schemas.microsoft.com/office/drawing/2014/main" id="{966CC944-A092-4F71-B1FE-D22E100E5716}"/>
              </a:ext>
            </a:extLst>
          </p:cNvPr>
          <p:cNvSpPr txBox="1"/>
          <p:nvPr/>
        </p:nvSpPr>
        <p:spPr>
          <a:xfrm>
            <a:off x="2286000" y="3248999"/>
            <a:ext cx="45720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65</a:t>
            </a:fld>
            <a:endParaRPr lang="en-US" dirty="0"/>
          </a:p>
        </p:txBody>
      </p:sp>
      <p:sp>
        <p:nvSpPr>
          <p:cNvPr id="9" name="TextBox 8">
            <a:extLst>
              <a:ext uri="{FF2B5EF4-FFF2-40B4-BE49-F238E27FC236}">
                <a16:creationId xmlns:a16="http://schemas.microsoft.com/office/drawing/2014/main" id="{655FE463-C7D1-4511-AA08-16711AF19B77}"/>
              </a:ext>
            </a:extLst>
          </p:cNvPr>
          <p:cNvSpPr txBox="1"/>
          <p:nvPr/>
        </p:nvSpPr>
        <p:spPr>
          <a:xfrm>
            <a:off x="8594815" y="6324600"/>
            <a:ext cx="42563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65</a:t>
            </a:fld>
            <a:endParaRPr lang="en-US" dirty="0"/>
          </a:p>
        </p:txBody>
      </p:sp>
    </p:spTree>
    <p:extLst>
      <p:ext uri="{BB962C8B-B14F-4D97-AF65-F5344CB8AC3E}">
        <p14:creationId xmlns:p14="http://schemas.microsoft.com/office/powerpoint/2010/main" val="3439176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CD800-C9C7-4B5B-A515-D578B1B7376A}"/>
              </a:ext>
            </a:extLst>
          </p:cNvPr>
          <p:cNvSpPr>
            <a:spLocks noGrp="1"/>
          </p:cNvSpPr>
          <p:nvPr>
            <p:ph type="body" sz="quarter" idx="13"/>
          </p:nvPr>
        </p:nvSpPr>
        <p:spPr>
          <a:xfrm>
            <a:off x="457200" y="1676400"/>
            <a:ext cx="8229600" cy="4114800"/>
          </a:xfrm>
        </p:spPr>
        <p:txBody>
          <a:bodyPr anchor="t" anchorCtr="0">
            <a:noAutofit/>
          </a:bodyPr>
          <a:lstStyle/>
          <a:p>
            <a:pPr marL="342900" indent="-342900" defTabSz="685800">
              <a:lnSpc>
                <a:spcPct val="107000"/>
              </a:lnSpc>
              <a:spcBef>
                <a:spcPts val="0"/>
              </a:spcBef>
              <a:spcAft>
                <a:spcPts val="900"/>
              </a:spcAft>
              <a:buClr>
                <a:srgbClr val="DA1F28"/>
              </a:buClr>
              <a:buFont typeface="Wingdings" panose="05000000000000000000" pitchFamily="2" charset="2"/>
              <a:buChar char="Ø"/>
              <a:defRPr/>
            </a:pPr>
            <a:r>
              <a:rPr lang="en-US" sz="2000" dirty="0">
                <a:solidFill>
                  <a:srgbClr val="39639D"/>
                </a:solidFill>
                <a:latin typeface="Calibri" panose="020F0502020204030204" pitchFamily="34" charset="0"/>
                <a:ea typeface="Calibri" panose="020F0502020204030204" pitchFamily="34" charset="0"/>
                <a:cs typeface="Times New Roman" panose="02020603050405020304" pitchFamily="18" charset="0"/>
              </a:rPr>
              <a:t>Third party in-kind match (soft match) includes, but is not limited to, the valuation of non-cash contributions. “In-kind” may be in the form of services, supplies, real property, and equipment.</a:t>
            </a:r>
          </a:p>
          <a:p>
            <a:pPr marL="733806" lvl="3" indent="-342900" defTabSz="685800">
              <a:lnSpc>
                <a:spcPct val="107000"/>
              </a:lnSpc>
              <a:spcBef>
                <a:spcPts val="0"/>
              </a:spcBef>
              <a:spcAft>
                <a:spcPts val="600"/>
              </a:spcAft>
              <a:buClr>
                <a:srgbClr val="DA1F28"/>
              </a:buClr>
              <a:buFont typeface="Wingdings" panose="05000000000000000000" pitchFamily="2" charset="2"/>
              <a:buChar char="§"/>
              <a:defRPr/>
            </a:pPr>
            <a:r>
              <a:rPr lang="en-US" sz="2000" dirty="0">
                <a:solidFill>
                  <a:srgbClr val="39639D"/>
                </a:solidFill>
                <a:latin typeface="Calibri" panose="020F0502020204030204" pitchFamily="34" charset="0"/>
                <a:ea typeface="Calibri" panose="020F0502020204030204" pitchFamily="34" charset="0"/>
                <a:cs typeface="Times New Roman" panose="02020603050405020304" pitchFamily="18" charset="0"/>
              </a:rPr>
              <a:t>In-kind donations are non-cash donations of goods or services that can be given a cash value and are used in achieving your program objectives.</a:t>
            </a:r>
            <a:endParaRPr lang="en-US" sz="2000" b="1" dirty="0">
              <a:solidFill>
                <a:srgbClr val="39639D"/>
              </a:solidFill>
              <a:latin typeface="Calibri" panose="020F0502020204030204" pitchFamily="34" charset="0"/>
              <a:ea typeface="Calibri" panose="020F0502020204030204" pitchFamily="34" charset="0"/>
              <a:cs typeface="Times New Roman" panose="02020603050405020304" pitchFamily="18" charset="0"/>
            </a:endParaRPr>
          </a:p>
          <a:p>
            <a:pPr marL="0" indent="0" defTabSz="685800">
              <a:lnSpc>
                <a:spcPct val="107000"/>
              </a:lnSpc>
              <a:spcBef>
                <a:spcPts val="1200"/>
              </a:spcBef>
              <a:spcAft>
                <a:spcPts val="600"/>
              </a:spcAft>
              <a:buClr>
                <a:srgbClr val="DA1F28"/>
              </a:buClr>
              <a:buNone/>
              <a:defRPr/>
            </a:pPr>
            <a:r>
              <a:rPr lang="en-US" sz="2000" b="1" dirty="0">
                <a:solidFill>
                  <a:srgbClr val="39639D"/>
                </a:solidFill>
                <a:latin typeface="Calibri" panose="020F0502020204030204" pitchFamily="34" charset="0"/>
                <a:ea typeface="Calibri" panose="020F0502020204030204" pitchFamily="34" charset="0"/>
                <a:cs typeface="Times New Roman" panose="02020603050405020304" pitchFamily="18" charset="0"/>
              </a:rPr>
              <a:t>For example</a:t>
            </a:r>
            <a:r>
              <a:rPr lang="en-US" sz="2000" dirty="0">
                <a:solidFill>
                  <a:srgbClr val="39639D"/>
                </a:solidFill>
                <a:latin typeface="Calibri" panose="020F0502020204030204" pitchFamily="34" charset="0"/>
                <a:ea typeface="Calibri" panose="020F0502020204030204" pitchFamily="34" charset="0"/>
                <a:cs typeface="Times New Roman" panose="02020603050405020304" pitchFamily="18" charset="0"/>
              </a:rPr>
              <a:t>: If in-kind match is permitted by law, then the value of donated services can be used to comply with the match requirement; third party in-kind contributions may count toward satisfying match requirements, provided the recipient of the contributions expends them as allowable costs.</a:t>
            </a:r>
          </a:p>
        </p:txBody>
      </p:sp>
      <p:sp>
        <p:nvSpPr>
          <p:cNvPr id="3" name="Title 2">
            <a:extLst>
              <a:ext uri="{FF2B5EF4-FFF2-40B4-BE49-F238E27FC236}">
                <a16:creationId xmlns:a16="http://schemas.microsoft.com/office/drawing/2014/main" id="{484E1F63-493D-4F12-B16E-D402C676A051}"/>
              </a:ext>
            </a:extLst>
          </p:cNvPr>
          <p:cNvSpPr>
            <a:spLocks noGrp="1"/>
          </p:cNvSpPr>
          <p:nvPr>
            <p:ph type="title"/>
          </p:nvPr>
        </p:nvSpPr>
        <p:spPr>
          <a:xfrm>
            <a:off x="457200" y="304800"/>
            <a:ext cx="8229600" cy="1325563"/>
          </a:xfrm>
        </p:spPr>
        <p:txBody>
          <a:bodyPr/>
          <a:lstStyle/>
          <a:p>
            <a:r>
              <a:rPr lang="en-US" sz="3075" dirty="0">
                <a:solidFill>
                  <a:srgbClr val="464646"/>
                </a:solidFill>
                <a:latin typeface="Calibri"/>
              </a:rPr>
              <a:t>In-Kind Match</a:t>
            </a:r>
            <a:endParaRPr lang="en-US" dirty="0"/>
          </a:p>
        </p:txBody>
      </p:sp>
      <p:sp>
        <p:nvSpPr>
          <p:cNvPr id="5" name="TextBox 4">
            <a:extLst>
              <a:ext uri="{FF2B5EF4-FFF2-40B4-BE49-F238E27FC236}">
                <a16:creationId xmlns:a16="http://schemas.microsoft.com/office/drawing/2014/main" id="{FE05993A-5B24-40CF-8903-669642FF443C}"/>
              </a:ext>
            </a:extLst>
          </p:cNvPr>
          <p:cNvSpPr txBox="1"/>
          <p:nvPr/>
        </p:nvSpPr>
        <p:spPr>
          <a:xfrm>
            <a:off x="8660501" y="63246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66</a:t>
            </a:fld>
            <a:endParaRPr lang="en-US" dirty="0"/>
          </a:p>
        </p:txBody>
      </p:sp>
    </p:spTree>
    <p:extLst>
      <p:ext uri="{BB962C8B-B14F-4D97-AF65-F5344CB8AC3E}">
        <p14:creationId xmlns:p14="http://schemas.microsoft.com/office/powerpoint/2010/main" val="1773531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4D14C-82F9-4DFC-8E18-77E7B364D198}"/>
              </a:ext>
            </a:extLst>
          </p:cNvPr>
          <p:cNvSpPr>
            <a:spLocks noGrp="1"/>
          </p:cNvSpPr>
          <p:nvPr>
            <p:ph type="body" sz="quarter" idx="13"/>
          </p:nvPr>
        </p:nvSpPr>
        <p:spPr>
          <a:xfrm>
            <a:off x="464574" y="1630363"/>
            <a:ext cx="8229600" cy="4114800"/>
          </a:xfrm>
        </p:spPr>
        <p:txBody>
          <a:bodyPr anchor="t">
            <a:noAutofit/>
          </a:bodyPr>
          <a:lstStyle/>
          <a:p>
            <a:pPr marL="170111" indent="-144661">
              <a:lnSpc>
                <a:spcPct val="87000"/>
              </a:lnSpc>
              <a:spcBef>
                <a:spcPts val="900"/>
              </a:spcBef>
              <a:spcAft>
                <a:spcPts val="300"/>
              </a:spcAft>
            </a:pPr>
            <a:r>
              <a:rPr lang="en-US" sz="2000" u="sng" spc="-13" dirty="0">
                <a:ea typeface="Arial Unicode MS" panose="020B0604020202020204" pitchFamily="34" charset="-128"/>
                <a:cs typeface="Arial Unicode MS" panose="020B0604020202020204" pitchFamily="34" charset="-128"/>
              </a:rPr>
              <a:t>D</a:t>
            </a:r>
            <a:r>
              <a:rPr lang="en-US" sz="2000" u="sng" spc="-6" dirty="0">
                <a:ea typeface="Arial Unicode MS" panose="020B0604020202020204" pitchFamily="34" charset="-128"/>
                <a:cs typeface="Arial Unicode MS" panose="020B0604020202020204" pitchFamily="34" charset="-128"/>
              </a:rPr>
              <a:t>ona</a:t>
            </a:r>
            <a:r>
              <a:rPr lang="en-US" sz="2000" u="sng" spc="-5" dirty="0">
                <a:ea typeface="Arial Unicode MS" panose="020B0604020202020204" pitchFamily="34" charset="-128"/>
                <a:cs typeface="Arial Unicode MS" panose="020B0604020202020204" pitchFamily="34" charset="-128"/>
              </a:rPr>
              <a:t>ti</a:t>
            </a:r>
            <a:r>
              <a:rPr lang="en-US" sz="2000" u="sng" spc="-6" dirty="0">
                <a:ea typeface="Arial Unicode MS" panose="020B0604020202020204" pitchFamily="34" charset="-128"/>
                <a:cs typeface="Arial Unicode MS" panose="020B0604020202020204" pitchFamily="34" charset="-128"/>
              </a:rPr>
              <a:t>o</a:t>
            </a:r>
            <a:r>
              <a:rPr lang="en-US" sz="2000" u="sng" spc="-8" dirty="0">
                <a:ea typeface="Arial Unicode MS" panose="020B0604020202020204" pitchFamily="34" charset="-128"/>
                <a:cs typeface="Arial Unicode MS" panose="020B0604020202020204" pitchFamily="34" charset="-128"/>
              </a:rPr>
              <a:t>ns</a:t>
            </a:r>
            <a:r>
              <a:rPr lang="en-US" sz="2000" spc="6" dirty="0">
                <a:ea typeface="Arial Unicode MS" panose="020B0604020202020204" pitchFamily="34" charset="-128"/>
                <a:cs typeface="Arial Unicode MS" panose="020B0604020202020204" pitchFamily="34" charset="-128"/>
              </a:rPr>
              <a:t> </a:t>
            </a:r>
            <a:r>
              <a:rPr lang="en-US" sz="2000" spc="-6" dirty="0">
                <a:ea typeface="Arial Unicode MS" panose="020B0604020202020204" pitchFamily="34" charset="-128"/>
                <a:cs typeface="Arial Unicode MS" panose="020B0604020202020204" pitchFamily="34" charset="-128"/>
              </a:rPr>
              <a:t>o</a:t>
            </a:r>
            <a:r>
              <a:rPr lang="en-US" sz="2000" spc="-5" dirty="0">
                <a:ea typeface="Arial Unicode MS" panose="020B0604020202020204" pitchFamily="34" charset="-128"/>
                <a:cs typeface="Arial Unicode MS" panose="020B0604020202020204" pitchFamily="34" charset="-128"/>
              </a:rPr>
              <a:t>f space,</a:t>
            </a:r>
            <a:r>
              <a:rPr lang="en-US" sz="2000" dirty="0">
                <a:ea typeface="Arial Unicode MS" panose="020B0604020202020204" pitchFamily="34" charset="-128"/>
                <a:cs typeface="Arial Unicode MS" panose="020B0604020202020204" pitchFamily="34" charset="-128"/>
              </a:rPr>
              <a:t> </a:t>
            </a:r>
            <a:r>
              <a:rPr lang="en-US" sz="2000" spc="-6" dirty="0">
                <a:ea typeface="Arial Unicode MS" panose="020B0604020202020204" pitchFamily="34" charset="-128"/>
                <a:cs typeface="Arial Unicode MS" panose="020B0604020202020204" pitchFamily="34" charset="-128"/>
              </a:rPr>
              <a:t>equ</a:t>
            </a:r>
            <a:r>
              <a:rPr lang="en-US" sz="2000" spc="-5" dirty="0">
                <a:ea typeface="Arial Unicode MS" panose="020B0604020202020204" pitchFamily="34" charset="-128"/>
                <a:cs typeface="Arial Unicode MS" panose="020B0604020202020204" pitchFamily="34" charset="-128"/>
              </a:rPr>
              <a:t>i</a:t>
            </a:r>
            <a:r>
              <a:rPr lang="en-US" sz="2000" spc="-6" dirty="0">
                <a:ea typeface="Arial Unicode MS" panose="020B0604020202020204" pitchFamily="34" charset="-128"/>
                <a:cs typeface="Arial Unicode MS" panose="020B0604020202020204" pitchFamily="34" charset="-128"/>
              </a:rPr>
              <a:t>p</a:t>
            </a:r>
            <a:r>
              <a:rPr lang="en-US" sz="2000" spc="-13" dirty="0">
                <a:ea typeface="Arial Unicode MS" panose="020B0604020202020204" pitchFamily="34" charset="-128"/>
                <a:cs typeface="Arial Unicode MS" panose="020B0604020202020204" pitchFamily="34" charset="-128"/>
              </a:rPr>
              <a:t>m</a:t>
            </a:r>
            <a:r>
              <a:rPr lang="en-US" sz="2000" spc="-6" dirty="0">
                <a:ea typeface="Arial Unicode MS" panose="020B0604020202020204" pitchFamily="34" charset="-128"/>
                <a:cs typeface="Arial Unicode MS" panose="020B0604020202020204" pitchFamily="34" charset="-128"/>
              </a:rPr>
              <a:t>en</a:t>
            </a:r>
            <a:r>
              <a:rPr lang="en-US" sz="2000" spc="-5"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cl</a:t>
            </a:r>
            <a:r>
              <a:rPr lang="en-US" sz="2000" spc="-6" dirty="0">
                <a:ea typeface="Arial Unicode MS" panose="020B0604020202020204" pitchFamily="34" charset="-128"/>
                <a:cs typeface="Arial Unicode MS" panose="020B0604020202020204" pitchFamily="34" charset="-128"/>
              </a:rPr>
              <a:t>o</a:t>
            </a:r>
            <a:r>
              <a:rPr lang="en-US" sz="2000" spc="-5" dirty="0">
                <a:ea typeface="Arial Unicode MS" panose="020B0604020202020204" pitchFamily="34" charset="-128"/>
                <a:cs typeface="Arial Unicode MS" panose="020B0604020202020204" pitchFamily="34" charset="-128"/>
              </a:rPr>
              <a:t>t</a:t>
            </a:r>
            <a:r>
              <a:rPr lang="en-US" sz="2000" spc="-6" dirty="0">
                <a:ea typeface="Arial Unicode MS" panose="020B0604020202020204" pitchFamily="34" charset="-128"/>
                <a:cs typeface="Arial Unicode MS" panose="020B0604020202020204" pitchFamily="34" charset="-128"/>
              </a:rPr>
              <a:t>h</a:t>
            </a:r>
            <a:r>
              <a:rPr lang="en-US" sz="2000" spc="-5" dirty="0">
                <a:ea typeface="Arial Unicode MS" panose="020B0604020202020204" pitchFamily="34" charset="-128"/>
                <a:cs typeface="Arial Unicode MS" panose="020B0604020202020204" pitchFamily="34" charset="-128"/>
              </a:rPr>
              <a:t>i</a:t>
            </a:r>
            <a:r>
              <a:rPr lang="en-US" sz="2000" spc="-6" dirty="0">
                <a:ea typeface="Arial Unicode MS" panose="020B0604020202020204" pitchFamily="34" charset="-128"/>
                <a:cs typeface="Arial Unicode MS" panose="020B0604020202020204" pitchFamily="34" charset="-128"/>
              </a:rPr>
              <a:t>ng</a:t>
            </a:r>
            <a:r>
              <a:rPr lang="en-US" sz="2000" spc="-5" dirty="0">
                <a:ea typeface="Arial Unicode MS" panose="020B0604020202020204" pitchFamily="34" charset="-128"/>
                <a:cs typeface="Arial Unicode MS" panose="020B0604020202020204" pitchFamily="34" charset="-128"/>
              </a:rPr>
              <a:t>,</a:t>
            </a:r>
            <a:r>
              <a:rPr lang="en-US" sz="2000"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or</a:t>
            </a:r>
            <a:r>
              <a:rPr lang="en-US" sz="2000" spc="-2"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it</a:t>
            </a:r>
            <a:r>
              <a:rPr lang="en-US" sz="2000" spc="-6" dirty="0">
                <a:ea typeface="Arial Unicode MS" panose="020B0604020202020204" pitchFamily="34" charset="-128"/>
                <a:cs typeface="Arial Unicode MS" panose="020B0604020202020204" pitchFamily="34" charset="-128"/>
              </a:rPr>
              <a:t>e</a:t>
            </a:r>
            <a:r>
              <a:rPr lang="en-US" sz="2000" spc="-13" dirty="0">
                <a:ea typeface="Arial Unicode MS" panose="020B0604020202020204" pitchFamily="34" charset="-128"/>
                <a:cs typeface="Arial Unicode MS" panose="020B0604020202020204" pitchFamily="34" charset="-128"/>
              </a:rPr>
              <a:t>m</a:t>
            </a:r>
            <a:r>
              <a:rPr lang="en-US" sz="2000" spc="-6" dirty="0">
                <a:ea typeface="Arial Unicode MS" panose="020B0604020202020204" pitchFamily="34" charset="-128"/>
                <a:cs typeface="Arial Unicode MS" panose="020B0604020202020204" pitchFamily="34" charset="-128"/>
              </a:rPr>
              <a:t>s</a:t>
            </a:r>
            <a:r>
              <a:rPr lang="en-US" sz="2000" spc="2" dirty="0">
                <a:ea typeface="Arial Unicode MS" panose="020B0604020202020204" pitchFamily="34" charset="-128"/>
                <a:cs typeface="Arial Unicode MS" panose="020B0604020202020204" pitchFamily="34" charset="-128"/>
              </a:rPr>
              <a:t> </a:t>
            </a:r>
            <a:r>
              <a:rPr lang="en-US" sz="2000" spc="-6" dirty="0">
                <a:ea typeface="Arial Unicode MS" panose="020B0604020202020204" pitchFamily="34" charset="-128"/>
                <a:cs typeface="Arial Unicode MS" panose="020B0604020202020204" pitchFamily="34" charset="-128"/>
              </a:rPr>
              <a:t>to</a:t>
            </a:r>
            <a:r>
              <a:rPr lang="en-US" sz="2000" spc="-2" dirty="0">
                <a:ea typeface="Arial Unicode MS" panose="020B0604020202020204" pitchFamily="34" charset="-128"/>
                <a:cs typeface="Arial Unicode MS" panose="020B0604020202020204" pitchFamily="34" charset="-128"/>
              </a:rPr>
              <a:t> </a:t>
            </a:r>
            <a:r>
              <a:rPr lang="en-US" sz="2000" spc="-6" dirty="0">
                <a:ea typeface="Arial Unicode MS" panose="020B0604020202020204" pitchFamily="34" charset="-128"/>
                <a:cs typeface="Arial Unicode MS" panose="020B0604020202020204" pitchFamily="34" charset="-128"/>
              </a:rPr>
              <a:t>b</a:t>
            </a:r>
            <a:r>
              <a:rPr lang="en-US" sz="2000" spc="-8" dirty="0">
                <a:ea typeface="Arial Unicode MS" panose="020B0604020202020204" pitchFamily="34" charset="-128"/>
                <a:cs typeface="Arial Unicode MS" panose="020B0604020202020204" pitchFamily="34" charset="-128"/>
              </a:rPr>
              <a:t>e</a:t>
            </a:r>
            <a:r>
              <a:rPr lang="en-US" sz="2000" spc="2" dirty="0">
                <a:ea typeface="Arial Unicode MS" panose="020B0604020202020204" pitchFamily="34" charset="-128"/>
                <a:cs typeface="Arial Unicode MS" panose="020B0604020202020204" pitchFamily="34" charset="-128"/>
              </a:rPr>
              <a:t> </a:t>
            </a:r>
            <a:r>
              <a:rPr lang="en-US" sz="2000" spc="-6" dirty="0">
                <a:ea typeface="Arial Unicode MS" panose="020B0604020202020204" pitchFamily="34" charset="-128"/>
                <a:cs typeface="Arial Unicode MS" panose="020B0604020202020204" pitchFamily="34" charset="-128"/>
              </a:rPr>
              <a:t>u</a:t>
            </a:r>
            <a:r>
              <a:rPr lang="en-US" sz="2000" spc="-5" dirty="0">
                <a:ea typeface="Arial Unicode MS" panose="020B0604020202020204" pitchFamily="34" charset="-128"/>
                <a:cs typeface="Arial Unicode MS" panose="020B0604020202020204" pitchFamily="34" charset="-128"/>
              </a:rPr>
              <a:t>tilize</a:t>
            </a:r>
            <a:r>
              <a:rPr lang="en-US" sz="2000" spc="-8" dirty="0">
                <a:ea typeface="Arial Unicode MS" panose="020B0604020202020204" pitchFamily="34" charset="-128"/>
                <a:cs typeface="Arial Unicode MS" panose="020B0604020202020204" pitchFamily="34" charset="-128"/>
              </a:rPr>
              <a:t>d</a:t>
            </a:r>
            <a:r>
              <a:rPr lang="en-US" sz="2000" spc="2" dirty="0">
                <a:ea typeface="Arial Unicode MS" panose="020B0604020202020204" pitchFamily="34" charset="-128"/>
                <a:cs typeface="Arial Unicode MS" panose="020B0604020202020204" pitchFamily="34" charset="-128"/>
              </a:rPr>
              <a:t> </a:t>
            </a:r>
            <a:r>
              <a:rPr lang="en-US" sz="2000" spc="-6" dirty="0">
                <a:ea typeface="Arial Unicode MS" panose="020B0604020202020204" pitchFamily="34" charset="-128"/>
                <a:cs typeface="Arial Unicode MS" panose="020B0604020202020204" pitchFamily="34" charset="-128"/>
              </a:rPr>
              <a:t>to</a:t>
            </a:r>
            <a:r>
              <a:rPr lang="en-US" sz="2000" spc="-2"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furt</a:t>
            </a:r>
            <a:r>
              <a:rPr lang="en-US" sz="2000" spc="-6" dirty="0">
                <a:ea typeface="Arial Unicode MS" panose="020B0604020202020204" pitchFamily="34" charset="-128"/>
                <a:cs typeface="Arial Unicode MS" panose="020B0604020202020204" pitchFamily="34" charset="-128"/>
              </a:rPr>
              <a:t>he</a:t>
            </a:r>
            <a:r>
              <a:rPr lang="en-US" sz="2000" spc="-5" dirty="0">
                <a:ea typeface="Arial Unicode MS" panose="020B0604020202020204" pitchFamily="34" charset="-128"/>
                <a:cs typeface="Arial Unicode MS" panose="020B0604020202020204" pitchFamily="34" charset="-128"/>
              </a:rPr>
              <a:t>r</a:t>
            </a:r>
            <a:r>
              <a:rPr lang="en-US" sz="2000" spc="2"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t</a:t>
            </a:r>
            <a:r>
              <a:rPr lang="en-US" sz="2000" spc="-6" dirty="0">
                <a:ea typeface="Arial Unicode MS" panose="020B0604020202020204" pitchFamily="34" charset="-128"/>
                <a:cs typeface="Arial Unicode MS" panose="020B0604020202020204" pitchFamily="34" charset="-128"/>
              </a:rPr>
              <a:t>h</a:t>
            </a:r>
            <a:r>
              <a:rPr lang="en-US" sz="2000" spc="-8" dirty="0">
                <a:ea typeface="Arial Unicode MS" panose="020B0604020202020204" pitchFamily="34" charset="-128"/>
                <a:cs typeface="Arial Unicode MS" panose="020B0604020202020204" pitchFamily="34" charset="-128"/>
              </a:rPr>
              <a:t>e</a:t>
            </a:r>
            <a:r>
              <a:rPr lang="en-US" sz="2000" spc="2"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grant’s</a:t>
            </a:r>
            <a:r>
              <a:rPr lang="en-US" sz="2000" spc="-2" dirty="0">
                <a:ea typeface="Arial Unicode MS" panose="020B0604020202020204" pitchFamily="34" charset="-128"/>
                <a:cs typeface="Arial Unicode MS" panose="020B0604020202020204" pitchFamily="34" charset="-128"/>
              </a:rPr>
              <a:t> </a:t>
            </a:r>
            <a:r>
              <a:rPr lang="en-US" sz="2000" spc="-6" dirty="0">
                <a:ea typeface="Arial Unicode MS" panose="020B0604020202020204" pitchFamily="34" charset="-128"/>
                <a:cs typeface="Arial Unicode MS" panose="020B0604020202020204" pitchFamily="34" charset="-128"/>
              </a:rPr>
              <a:t>goals</a:t>
            </a:r>
            <a:r>
              <a:rPr lang="en-US" sz="2000" spc="-5" dirty="0">
                <a:ea typeface="Arial Unicode MS" panose="020B0604020202020204" pitchFamily="34" charset="-128"/>
                <a:cs typeface="Arial Unicode MS" panose="020B0604020202020204" pitchFamily="34" charset="-128"/>
              </a:rPr>
              <a:t> </a:t>
            </a:r>
            <a:r>
              <a:rPr lang="en-US" sz="2000" spc="-6" dirty="0">
                <a:ea typeface="Arial Unicode MS" panose="020B0604020202020204" pitchFamily="34" charset="-128"/>
                <a:cs typeface="Arial Unicode MS" panose="020B0604020202020204" pitchFamily="34" charset="-128"/>
              </a:rPr>
              <a:t>an</a:t>
            </a:r>
            <a:r>
              <a:rPr lang="en-US" sz="2000" spc="-8" dirty="0">
                <a:ea typeface="Arial Unicode MS" panose="020B0604020202020204" pitchFamily="34" charset="-128"/>
                <a:cs typeface="Arial Unicode MS" panose="020B0604020202020204" pitchFamily="34" charset="-128"/>
              </a:rPr>
              <a:t>d</a:t>
            </a:r>
            <a:r>
              <a:rPr lang="en-US" sz="2000" spc="2" dirty="0">
                <a:ea typeface="Arial Unicode MS" panose="020B0604020202020204" pitchFamily="34" charset="-128"/>
                <a:cs typeface="Arial Unicode MS" panose="020B0604020202020204" pitchFamily="34" charset="-128"/>
              </a:rPr>
              <a:t> </a:t>
            </a:r>
            <a:r>
              <a:rPr lang="en-US" sz="2000" spc="-6" dirty="0">
                <a:ea typeface="Arial Unicode MS" panose="020B0604020202020204" pitchFamily="34" charset="-128"/>
                <a:cs typeface="Arial Unicode MS" panose="020B0604020202020204" pitchFamily="34" charset="-128"/>
              </a:rPr>
              <a:t>ob</a:t>
            </a:r>
            <a:r>
              <a:rPr lang="en-US" sz="2000" spc="-5" dirty="0">
                <a:ea typeface="Arial Unicode MS" panose="020B0604020202020204" pitchFamily="34" charset="-128"/>
                <a:cs typeface="Arial Unicode MS" panose="020B0604020202020204" pitchFamily="34" charset="-128"/>
              </a:rPr>
              <a:t>jectives.</a:t>
            </a:r>
          </a:p>
          <a:p>
            <a:pPr marL="170111" indent="-144661">
              <a:lnSpc>
                <a:spcPct val="87000"/>
              </a:lnSpc>
              <a:spcBef>
                <a:spcPts val="900"/>
              </a:spcBef>
              <a:spcAft>
                <a:spcPts val="300"/>
              </a:spcAft>
            </a:pPr>
            <a:r>
              <a:rPr lang="en-US" sz="2000" u="sng" spc="-2" dirty="0">
                <a:ea typeface="Arial Unicode MS" panose="020B0604020202020204" pitchFamily="34" charset="-128"/>
                <a:cs typeface="Arial Unicode MS" panose="020B0604020202020204" pitchFamily="34" charset="-128"/>
              </a:rPr>
              <a:t>M</a:t>
            </a:r>
            <a:r>
              <a:rPr lang="en-US" sz="2000" u="sng" dirty="0">
                <a:ea typeface="Arial Unicode MS" panose="020B0604020202020204" pitchFamily="34" charset="-128"/>
                <a:cs typeface="Arial Unicode MS" panose="020B0604020202020204" pitchFamily="34" charset="-128"/>
              </a:rPr>
              <a:t>u</a:t>
            </a:r>
            <a:r>
              <a:rPr lang="en-US" sz="2000" u="sng" spc="2" dirty="0">
                <a:ea typeface="Arial Unicode MS" panose="020B0604020202020204" pitchFamily="34" charset="-128"/>
                <a:cs typeface="Arial Unicode MS" panose="020B0604020202020204" pitchFamily="34" charset="-128"/>
              </a:rPr>
              <a:t>s</a:t>
            </a:r>
            <a:r>
              <a:rPr lang="en-US" sz="2000" u="sng" dirty="0">
                <a:ea typeface="Arial Unicode MS" panose="020B0604020202020204" pitchFamily="34" charset="-128"/>
                <a:cs typeface="Arial Unicode MS" panose="020B0604020202020204" pitchFamily="34" charset="-128"/>
              </a:rPr>
              <a:t>t</a:t>
            </a:r>
            <a:r>
              <a:rPr lang="en-US" sz="2000" u="sng" spc="-15" dirty="0">
                <a:ea typeface="Arial Unicode MS" panose="020B0604020202020204" pitchFamily="34" charset="-128"/>
                <a:cs typeface="Arial Unicode MS" panose="020B0604020202020204" pitchFamily="34" charset="-128"/>
              </a:rPr>
              <a:t> </a:t>
            </a:r>
            <a:r>
              <a:rPr lang="en-US" sz="2000" u="sng" dirty="0">
                <a:ea typeface="Arial Unicode MS" panose="020B0604020202020204" pitchFamily="34" charset="-128"/>
                <a:cs typeface="Arial Unicode MS" panose="020B0604020202020204" pitchFamily="34" charset="-128"/>
              </a:rPr>
              <a:t>u</a:t>
            </a:r>
            <a:r>
              <a:rPr lang="en-US" sz="2000" u="sng" spc="2" dirty="0">
                <a:ea typeface="Arial Unicode MS" panose="020B0604020202020204" pitchFamily="34" charset="-128"/>
                <a:cs typeface="Arial Unicode MS" panose="020B0604020202020204" pitchFamily="34" charset="-128"/>
              </a:rPr>
              <a:t>s</a:t>
            </a:r>
            <a:r>
              <a:rPr lang="en-US" sz="2000" u="sng" dirty="0">
                <a:ea typeface="Arial Unicode MS" panose="020B0604020202020204" pitchFamily="34" charset="-128"/>
                <a:cs typeface="Arial Unicode MS" panose="020B0604020202020204" pitchFamily="34" charset="-128"/>
              </a:rPr>
              <a:t>e</a:t>
            </a:r>
            <a:r>
              <a:rPr lang="en-US" sz="2000" u="sng" spc="-6" dirty="0">
                <a:ea typeface="Arial Unicode MS" panose="020B0604020202020204" pitchFamily="34" charset="-128"/>
                <a:cs typeface="Arial Unicode MS" panose="020B0604020202020204" pitchFamily="34" charset="-128"/>
              </a:rPr>
              <a:t> </a:t>
            </a:r>
            <a:r>
              <a:rPr lang="en-US" sz="2000" u="sng" spc="-5" dirty="0">
                <a:ea typeface="Arial Unicode MS" panose="020B0604020202020204" pitchFamily="34" charset="-128"/>
                <a:cs typeface="Arial Unicode MS" panose="020B0604020202020204" pitchFamily="34" charset="-128"/>
              </a:rPr>
              <a:t>f</a:t>
            </a:r>
            <a:r>
              <a:rPr lang="en-US" sz="2000" u="sng" dirty="0">
                <a:ea typeface="Arial Unicode MS" panose="020B0604020202020204" pitchFamily="34" charset="-128"/>
                <a:cs typeface="Arial Unicode MS" panose="020B0604020202020204" pitchFamily="34" charset="-128"/>
              </a:rPr>
              <a:t>a</a:t>
            </a:r>
            <a:r>
              <a:rPr lang="en-US" sz="2000" u="sng" spc="-2" dirty="0">
                <a:ea typeface="Arial Unicode MS" panose="020B0604020202020204" pitchFamily="34" charset="-128"/>
                <a:cs typeface="Arial Unicode MS" panose="020B0604020202020204" pitchFamily="34" charset="-128"/>
              </a:rPr>
              <a:t>i</a:t>
            </a:r>
            <a:r>
              <a:rPr lang="en-US" sz="2000" u="sng" dirty="0">
                <a:ea typeface="Arial Unicode MS" panose="020B0604020202020204" pitchFamily="34" charset="-128"/>
                <a:cs typeface="Arial Unicode MS" panose="020B0604020202020204" pitchFamily="34" charset="-128"/>
              </a:rPr>
              <a:t>r</a:t>
            </a:r>
            <a:r>
              <a:rPr lang="en-US" sz="2000" u="sng" spc="-6" dirty="0">
                <a:ea typeface="Arial Unicode MS" panose="020B0604020202020204" pitchFamily="34" charset="-128"/>
                <a:cs typeface="Arial Unicode MS" panose="020B0604020202020204" pitchFamily="34" charset="-128"/>
              </a:rPr>
              <a:t> </a:t>
            </a:r>
            <a:r>
              <a:rPr lang="en-US" sz="2000" u="sng" spc="-2" dirty="0">
                <a:ea typeface="Arial Unicode MS" panose="020B0604020202020204" pitchFamily="34" charset="-128"/>
                <a:cs typeface="Arial Unicode MS" panose="020B0604020202020204" pitchFamily="34" charset="-128"/>
              </a:rPr>
              <a:t>m</a:t>
            </a:r>
            <a:r>
              <a:rPr lang="en-US" sz="2000" u="sng" dirty="0">
                <a:ea typeface="Arial Unicode MS" panose="020B0604020202020204" pitchFamily="34" charset="-128"/>
                <a:cs typeface="Arial Unicode MS" panose="020B0604020202020204" pitchFamily="34" charset="-128"/>
              </a:rPr>
              <a:t>ar</a:t>
            </a:r>
            <a:r>
              <a:rPr lang="en-US" sz="2000" u="sng" spc="2" dirty="0">
                <a:ea typeface="Arial Unicode MS" panose="020B0604020202020204" pitchFamily="34" charset="-128"/>
                <a:cs typeface="Arial Unicode MS" panose="020B0604020202020204" pitchFamily="34" charset="-128"/>
              </a:rPr>
              <a:t>k</a:t>
            </a:r>
            <a:r>
              <a:rPr lang="en-US" sz="2000" u="sng" dirty="0">
                <a:ea typeface="Arial Unicode MS" panose="020B0604020202020204" pitchFamily="34" charset="-128"/>
                <a:cs typeface="Arial Unicode MS" panose="020B0604020202020204" pitchFamily="34" charset="-128"/>
              </a:rPr>
              <a:t>et</a:t>
            </a:r>
            <a:r>
              <a:rPr lang="en-US" sz="2000" u="sng" spc="-20" dirty="0">
                <a:ea typeface="Arial Unicode MS" panose="020B0604020202020204" pitchFamily="34" charset="-128"/>
                <a:cs typeface="Arial Unicode MS" panose="020B0604020202020204" pitchFamily="34" charset="-128"/>
              </a:rPr>
              <a:t> </a:t>
            </a:r>
            <a:r>
              <a:rPr lang="en-US" sz="2000" u="sng" spc="-5" dirty="0">
                <a:ea typeface="Arial Unicode MS" panose="020B0604020202020204" pitchFamily="34" charset="-128"/>
                <a:cs typeface="Arial Unicode MS" panose="020B0604020202020204" pitchFamily="34" charset="-128"/>
              </a:rPr>
              <a:t>v</a:t>
            </a:r>
            <a:r>
              <a:rPr lang="en-US" sz="2000" u="sng" dirty="0">
                <a:ea typeface="Arial Unicode MS" panose="020B0604020202020204" pitchFamily="34" charset="-128"/>
                <a:cs typeface="Arial Unicode MS" panose="020B0604020202020204" pitchFamily="34" charset="-128"/>
              </a:rPr>
              <a:t>a</a:t>
            </a:r>
            <a:r>
              <a:rPr lang="en-US" sz="2000" u="sng" spc="-2" dirty="0">
                <a:ea typeface="Arial Unicode MS" panose="020B0604020202020204" pitchFamily="34" charset="-128"/>
                <a:cs typeface="Arial Unicode MS" panose="020B0604020202020204" pitchFamily="34" charset="-128"/>
              </a:rPr>
              <a:t>l</a:t>
            </a:r>
            <a:r>
              <a:rPr lang="en-US" sz="2000" u="sng" dirty="0">
                <a:ea typeface="Arial Unicode MS" panose="020B0604020202020204" pitchFamily="34" charset="-128"/>
                <a:cs typeface="Arial Unicode MS" panose="020B0604020202020204" pitchFamily="34" charset="-128"/>
              </a:rPr>
              <a:t>ue</a:t>
            </a:r>
            <a:r>
              <a:rPr lang="en-US" sz="2000" u="sng" spc="-2"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o</a:t>
            </a:r>
            <a:r>
              <a:rPr lang="en-US" sz="2000" spc="-6"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de</a:t>
            </a:r>
            <a:r>
              <a:rPr lang="en-US" sz="2000" spc="-2"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er</a:t>
            </a:r>
            <a:r>
              <a:rPr lang="en-US" sz="2000" spc="-2" dirty="0">
                <a:ea typeface="Arial Unicode MS" panose="020B0604020202020204" pitchFamily="34" charset="-128"/>
                <a:cs typeface="Arial Unicode MS" panose="020B0604020202020204" pitchFamily="34" charset="-128"/>
              </a:rPr>
              <a:t>mi</a:t>
            </a:r>
            <a:r>
              <a:rPr lang="en-US" sz="2000" dirty="0">
                <a:ea typeface="Arial Unicode MS" panose="020B0604020202020204" pitchFamily="34" charset="-128"/>
                <a:cs typeface="Arial Unicode MS" panose="020B0604020202020204" pitchFamily="34" charset="-128"/>
              </a:rPr>
              <a:t>ne</a:t>
            </a:r>
            <a:r>
              <a:rPr lang="en-US" sz="2000" spc="-13"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he</a:t>
            </a:r>
            <a:r>
              <a:rPr lang="en-US" sz="2000" spc="-6" dirty="0">
                <a:ea typeface="Arial Unicode MS" panose="020B0604020202020204" pitchFamily="34" charset="-128"/>
                <a:cs typeface="Arial Unicode MS" panose="020B0604020202020204" pitchFamily="34" charset="-128"/>
              </a:rPr>
              <a:t> </a:t>
            </a:r>
            <a:r>
              <a:rPr lang="en-US" sz="2000" u="sng" dirty="0">
                <a:ea typeface="Arial Unicode MS" panose="020B0604020202020204" pitchFamily="34" charset="-128"/>
                <a:cs typeface="Arial Unicode MS" panose="020B0604020202020204" pitchFamily="34" charset="-128"/>
              </a:rPr>
              <a:t>a</a:t>
            </a:r>
            <a:r>
              <a:rPr lang="en-US" sz="2000" u="sng" spc="-2" dirty="0">
                <a:ea typeface="Arial Unicode MS" panose="020B0604020202020204" pitchFamily="34" charset="-128"/>
                <a:cs typeface="Arial Unicode MS" panose="020B0604020202020204" pitchFamily="34" charset="-128"/>
              </a:rPr>
              <a:t>ll</a:t>
            </a:r>
            <a:r>
              <a:rPr lang="en-US" sz="2000" u="sng" dirty="0">
                <a:ea typeface="Arial Unicode MS" panose="020B0604020202020204" pitchFamily="34" charset="-128"/>
                <a:cs typeface="Arial Unicode MS" panose="020B0604020202020204" pitchFamily="34" charset="-128"/>
              </a:rPr>
              <a:t>o</a:t>
            </a:r>
            <a:r>
              <a:rPr lang="en-US" sz="2000" u="sng" spc="2" dirty="0">
                <a:ea typeface="Arial Unicode MS" panose="020B0604020202020204" pitchFamily="34" charset="-128"/>
                <a:cs typeface="Arial Unicode MS" panose="020B0604020202020204" pitchFamily="34" charset="-128"/>
              </a:rPr>
              <a:t>w</a:t>
            </a:r>
            <a:r>
              <a:rPr lang="en-US" sz="2000" u="sng" dirty="0">
                <a:ea typeface="Arial Unicode MS" panose="020B0604020202020204" pitchFamily="34" charset="-128"/>
                <a:cs typeface="Arial Unicode MS" panose="020B0604020202020204" pitchFamily="34" charset="-128"/>
              </a:rPr>
              <a:t>ab</a:t>
            </a:r>
            <a:r>
              <a:rPr lang="en-US" sz="2000" u="sng" spc="-2" dirty="0">
                <a:ea typeface="Arial Unicode MS" panose="020B0604020202020204" pitchFamily="34" charset="-128"/>
                <a:cs typeface="Arial Unicode MS" panose="020B0604020202020204" pitchFamily="34" charset="-128"/>
              </a:rPr>
              <a:t>l</a:t>
            </a:r>
            <a:r>
              <a:rPr lang="en-US" sz="2000" u="sng" dirty="0">
                <a:ea typeface="Arial Unicode MS" panose="020B0604020202020204" pitchFamily="34" charset="-128"/>
                <a:cs typeface="Arial Unicode MS" panose="020B0604020202020204" pitchFamily="34" charset="-128"/>
              </a:rPr>
              <a:t>e</a:t>
            </a:r>
            <a:r>
              <a:rPr lang="en-US" sz="2000"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v</a:t>
            </a:r>
            <a:r>
              <a:rPr lang="en-US" sz="2000" dirty="0">
                <a:ea typeface="Arial Unicode MS" panose="020B0604020202020204" pitchFamily="34" charset="-128"/>
                <a:cs typeface="Arial Unicode MS" panose="020B0604020202020204" pitchFamily="34" charset="-128"/>
              </a:rPr>
              <a:t>a</a:t>
            </a:r>
            <a:r>
              <a:rPr lang="en-US" sz="2000" spc="-2" dirty="0">
                <a:ea typeface="Arial Unicode MS" panose="020B0604020202020204" pitchFamily="34" charset="-128"/>
                <a:cs typeface="Arial Unicode MS" panose="020B0604020202020204" pitchFamily="34" charset="-128"/>
              </a:rPr>
              <a:t>l</a:t>
            </a:r>
            <a:r>
              <a:rPr lang="en-US" sz="2000" dirty="0">
                <a:ea typeface="Arial Unicode MS" panose="020B0604020202020204" pitchFamily="34" charset="-128"/>
                <a:cs typeface="Arial Unicode MS" panose="020B0604020202020204" pitchFamily="34" charset="-128"/>
              </a:rPr>
              <a:t>ue</a:t>
            </a:r>
            <a:r>
              <a:rPr lang="en-US" sz="2000" spc="-2"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of</a:t>
            </a:r>
            <a:r>
              <a:rPr lang="en-US" sz="2000" spc="-11"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dona</a:t>
            </a:r>
            <a:r>
              <a:rPr lang="en-US" sz="2000" spc="-2"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ed</a:t>
            </a:r>
            <a:r>
              <a:rPr lang="en-US" sz="2000" spc="-13"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it</a:t>
            </a:r>
            <a:r>
              <a:rPr lang="en-US" sz="2000" dirty="0">
                <a:ea typeface="Arial Unicode MS" panose="020B0604020202020204" pitchFamily="34" charset="-128"/>
                <a:cs typeface="Arial Unicode MS" panose="020B0604020202020204" pitchFamily="34" charset="-128"/>
              </a:rPr>
              <a:t>e</a:t>
            </a:r>
            <a:r>
              <a:rPr lang="en-US" sz="2000" spc="-2" dirty="0">
                <a:ea typeface="Arial Unicode MS" panose="020B0604020202020204" pitchFamily="34" charset="-128"/>
                <a:cs typeface="Arial Unicode MS" panose="020B0604020202020204" pitchFamily="34" charset="-128"/>
              </a:rPr>
              <a:t>m</a:t>
            </a:r>
            <a:r>
              <a:rPr lang="en-US" sz="2000" spc="2" dirty="0">
                <a:ea typeface="Arial Unicode MS" panose="020B0604020202020204" pitchFamily="34" charset="-128"/>
                <a:cs typeface="Arial Unicode MS" panose="020B0604020202020204" pitchFamily="34" charset="-128"/>
              </a:rPr>
              <a:t>s</a:t>
            </a:r>
            <a:r>
              <a:rPr lang="en-US" sz="2000" dirty="0">
                <a:ea typeface="Arial Unicode MS" panose="020B0604020202020204" pitchFamily="34" charset="-128"/>
                <a:cs typeface="Arial Unicode MS" panose="020B0604020202020204" pitchFamily="34" charset="-128"/>
              </a:rPr>
              <a:t>.</a:t>
            </a:r>
            <a:endParaRPr lang="en-US" sz="2000" spc="-11" dirty="0">
              <a:ea typeface="Arial Unicode MS" panose="020B0604020202020204" pitchFamily="34" charset="-128"/>
              <a:cs typeface="Arial Unicode MS" panose="020B0604020202020204" pitchFamily="34" charset="-128"/>
            </a:endParaRPr>
          </a:p>
          <a:p>
            <a:pPr marL="171450" indent="-144018">
              <a:spcBef>
                <a:spcPts val="900"/>
              </a:spcBef>
              <a:spcAft>
                <a:spcPts val="300"/>
              </a:spcAft>
              <a:buFont typeface="Wingdings 3" panose="05040102010807070707" pitchFamily="18" charset="2"/>
              <a:buChar char=""/>
            </a:pPr>
            <a:r>
              <a:rPr lang="en-US" sz="2000" u="sng" spc="-11" dirty="0">
                <a:ea typeface="Arial Unicode MS" panose="020B0604020202020204" pitchFamily="34" charset="-128"/>
                <a:cs typeface="Arial Unicode MS" panose="020B0604020202020204" pitchFamily="34" charset="-128"/>
              </a:rPr>
              <a:t>V</a:t>
            </a:r>
            <a:r>
              <a:rPr lang="en-US" sz="2000" u="sng" spc="-6" dirty="0">
                <a:ea typeface="Arial Unicode MS" panose="020B0604020202020204" pitchFamily="34" charset="-128"/>
                <a:cs typeface="Arial Unicode MS" panose="020B0604020202020204" pitchFamily="34" charset="-128"/>
              </a:rPr>
              <a:t>o</a:t>
            </a:r>
            <a:r>
              <a:rPr lang="en-US" sz="2000" u="sng" spc="-5" dirty="0">
                <a:ea typeface="Arial Unicode MS" panose="020B0604020202020204" pitchFamily="34" charset="-128"/>
                <a:cs typeface="Arial Unicode MS" panose="020B0604020202020204" pitchFamily="34" charset="-128"/>
              </a:rPr>
              <a:t>l</a:t>
            </a:r>
            <a:r>
              <a:rPr lang="en-US" sz="2000" u="sng" spc="-6" dirty="0">
                <a:ea typeface="Arial Unicode MS" panose="020B0604020202020204" pitchFamily="34" charset="-128"/>
                <a:cs typeface="Arial Unicode MS" panose="020B0604020202020204" pitchFamily="34" charset="-128"/>
              </a:rPr>
              <a:t>un</a:t>
            </a:r>
            <a:r>
              <a:rPr lang="en-US" sz="2000" u="sng" spc="-5" dirty="0">
                <a:ea typeface="Arial Unicode MS" panose="020B0604020202020204" pitchFamily="34" charset="-128"/>
                <a:cs typeface="Arial Unicode MS" panose="020B0604020202020204" pitchFamily="34" charset="-128"/>
              </a:rPr>
              <a:t>t</a:t>
            </a:r>
            <a:r>
              <a:rPr lang="en-US" sz="2000" u="sng" spc="-6" dirty="0">
                <a:ea typeface="Arial Unicode MS" panose="020B0604020202020204" pitchFamily="34" charset="-128"/>
                <a:cs typeface="Arial Unicode MS" panose="020B0604020202020204" pitchFamily="34" charset="-128"/>
              </a:rPr>
              <a:t>ee</a:t>
            </a:r>
            <a:r>
              <a:rPr lang="en-US" sz="2000" u="sng" spc="-5" dirty="0">
                <a:ea typeface="Arial Unicode MS" panose="020B0604020202020204" pitchFamily="34" charset="-128"/>
                <a:cs typeface="Arial Unicode MS" panose="020B0604020202020204" pitchFamily="34" charset="-128"/>
              </a:rPr>
              <a:t>r</a:t>
            </a:r>
            <a:r>
              <a:rPr lang="en-US" sz="2000" u="sng" spc="6" dirty="0">
                <a:ea typeface="Arial Unicode MS" panose="020B0604020202020204" pitchFamily="34" charset="-128"/>
                <a:cs typeface="Arial Unicode MS" panose="020B0604020202020204" pitchFamily="34" charset="-128"/>
              </a:rPr>
              <a:t> </a:t>
            </a:r>
            <a:r>
              <a:rPr lang="en-US" sz="2000" u="sng" spc="-5" dirty="0">
                <a:ea typeface="Arial Unicode MS" panose="020B0604020202020204" pitchFamily="34" charset="-128"/>
                <a:cs typeface="Arial Unicode MS" panose="020B0604020202020204" pitchFamily="34" charset="-128"/>
              </a:rPr>
              <a:t>Hours </a:t>
            </a:r>
            <a:r>
              <a:rPr lang="en-US" sz="2000" spc="-5" dirty="0">
                <a:ea typeface="Arial Unicode MS" panose="020B0604020202020204" pitchFamily="34" charset="-128"/>
                <a:cs typeface="Arial Unicode MS" panose="020B0604020202020204" pitchFamily="34" charset="-128"/>
              </a:rPr>
              <a:t>must be documented and supported by the same methods as any other regular employee.</a:t>
            </a:r>
            <a:endParaRPr lang="en-US" sz="2000" b="1" u="sng" spc="-5" dirty="0">
              <a:ea typeface="Arial Unicode MS" panose="020B0604020202020204" pitchFamily="34" charset="-128"/>
              <a:cs typeface="Arial Unicode MS" panose="020B0604020202020204" pitchFamily="34" charset="-128"/>
            </a:endParaRPr>
          </a:p>
          <a:p>
            <a:pPr marL="170111" indent="-144661">
              <a:lnSpc>
                <a:spcPct val="87000"/>
              </a:lnSpc>
              <a:spcBef>
                <a:spcPts val="900"/>
              </a:spcBef>
              <a:spcAft>
                <a:spcPts val="300"/>
              </a:spcAft>
            </a:pPr>
            <a:r>
              <a:rPr lang="en-US" sz="2000" u="sng" spc="2" dirty="0">
                <a:ea typeface="Arial Unicode MS" panose="020B0604020202020204" pitchFamily="34" charset="-128"/>
                <a:cs typeface="Arial Unicode MS" panose="020B0604020202020204" pitchFamily="34" charset="-128"/>
              </a:rPr>
              <a:t>R</a:t>
            </a:r>
            <a:r>
              <a:rPr lang="en-US" sz="2000" u="sng" dirty="0">
                <a:ea typeface="Arial Unicode MS" panose="020B0604020202020204" pitchFamily="34" charset="-128"/>
                <a:cs typeface="Arial Unicode MS" panose="020B0604020202020204" pitchFamily="34" charset="-128"/>
              </a:rPr>
              <a:t>equ</a:t>
            </a:r>
            <a:r>
              <a:rPr lang="en-US" sz="2000" u="sng" spc="-2" dirty="0">
                <a:ea typeface="Arial Unicode MS" panose="020B0604020202020204" pitchFamily="34" charset="-128"/>
                <a:cs typeface="Arial Unicode MS" panose="020B0604020202020204" pitchFamily="34" charset="-128"/>
              </a:rPr>
              <a:t>i</a:t>
            </a:r>
            <a:r>
              <a:rPr lang="en-US" sz="2000" u="sng" dirty="0">
                <a:ea typeface="Arial Unicode MS" panose="020B0604020202020204" pitchFamily="34" charset="-128"/>
                <a:cs typeface="Arial Unicode MS" panose="020B0604020202020204" pitchFamily="34" charset="-128"/>
              </a:rPr>
              <a:t>res</a:t>
            </a:r>
            <a:r>
              <a:rPr lang="en-US" sz="2000" spc="-11"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t</a:t>
            </a:r>
            <a:r>
              <a:rPr lang="en-US" sz="2000" spc="-2" dirty="0">
                <a:ea typeface="Arial Unicode MS" panose="020B0604020202020204" pitchFamily="34" charset="-128"/>
                <a:cs typeface="Arial Unicode MS" panose="020B0604020202020204" pitchFamily="34" charset="-128"/>
              </a:rPr>
              <a:t>im</a:t>
            </a:r>
            <a:r>
              <a:rPr lang="en-US" sz="2000" dirty="0">
                <a:ea typeface="Arial Unicode MS" panose="020B0604020202020204" pitchFamily="34" charset="-128"/>
                <a:cs typeface="Arial Unicode MS" panose="020B0604020202020204" pitchFamily="34" charset="-128"/>
              </a:rPr>
              <a:t>e</a:t>
            </a:r>
            <a:r>
              <a:rPr lang="en-US" sz="2000" spc="-6"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and</a:t>
            </a:r>
            <a:r>
              <a:rPr lang="en-US" sz="2000" spc="-6"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a</a:t>
            </a:r>
            <a:r>
              <a:rPr lang="en-US" sz="2000" spc="-2" dirty="0">
                <a:ea typeface="Arial Unicode MS" panose="020B0604020202020204" pitchFamily="34" charset="-128"/>
                <a:cs typeface="Arial Unicode MS" panose="020B0604020202020204" pitchFamily="34" charset="-128"/>
              </a:rPr>
              <a:t>t</a:t>
            </a:r>
            <a:r>
              <a:rPr lang="en-US" sz="2000" spc="-5"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endan</a:t>
            </a:r>
            <a:r>
              <a:rPr lang="en-US" sz="2000" spc="2" dirty="0">
                <a:ea typeface="Arial Unicode MS" panose="020B0604020202020204" pitchFamily="34" charset="-128"/>
                <a:cs typeface="Arial Unicode MS" panose="020B0604020202020204" pitchFamily="34" charset="-128"/>
              </a:rPr>
              <a:t>c</a:t>
            </a:r>
            <a:r>
              <a:rPr lang="en-US" sz="2000" dirty="0">
                <a:ea typeface="Arial Unicode MS" panose="020B0604020202020204" pitchFamily="34" charset="-128"/>
                <a:cs typeface="Arial Unicode MS" panose="020B0604020202020204" pitchFamily="34" charset="-128"/>
              </a:rPr>
              <a:t>e</a:t>
            </a:r>
            <a:r>
              <a:rPr lang="en-US" sz="2000" spc="-17"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re</a:t>
            </a:r>
            <a:r>
              <a:rPr lang="en-US" sz="2000" spc="2" dirty="0">
                <a:ea typeface="Arial Unicode MS" panose="020B0604020202020204" pitchFamily="34" charset="-128"/>
                <a:cs typeface="Arial Unicode MS" panose="020B0604020202020204" pitchFamily="34" charset="-128"/>
              </a:rPr>
              <a:t>c</a:t>
            </a:r>
            <a:r>
              <a:rPr lang="en-US" sz="2000" dirty="0">
                <a:ea typeface="Arial Unicode MS" panose="020B0604020202020204" pitchFamily="34" charset="-128"/>
                <a:cs typeface="Arial Unicode MS" panose="020B0604020202020204" pitchFamily="34" charset="-128"/>
              </a:rPr>
              <a:t>ords</a:t>
            </a:r>
            <a:r>
              <a:rPr lang="en-US" sz="2000" spc="-21"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s</a:t>
            </a:r>
            <a:r>
              <a:rPr lang="en-US" sz="2000" spc="-2" dirty="0">
                <a:ea typeface="Arial Unicode MS" panose="020B0604020202020204" pitchFamily="34" charset="-128"/>
                <a:cs typeface="Arial Unicode MS" panose="020B0604020202020204" pitchFamily="34" charset="-128"/>
              </a:rPr>
              <a:t>imil</a:t>
            </a:r>
            <a:r>
              <a:rPr lang="en-US" sz="2000" dirty="0">
                <a:ea typeface="Arial Unicode MS" panose="020B0604020202020204" pitchFamily="34" charset="-128"/>
                <a:cs typeface="Arial Unicode MS" panose="020B0604020202020204" pitchFamily="34" charset="-128"/>
              </a:rPr>
              <a:t>ar</a:t>
            </a:r>
            <a:r>
              <a:rPr lang="en-US" sz="2000" spc="-6"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o e</a:t>
            </a:r>
            <a:r>
              <a:rPr lang="en-US" sz="2000" spc="-2" dirty="0">
                <a:ea typeface="Arial Unicode MS" panose="020B0604020202020204" pitchFamily="34" charset="-128"/>
                <a:cs typeface="Arial Unicode MS" panose="020B0604020202020204" pitchFamily="34" charset="-128"/>
              </a:rPr>
              <a:t>m</a:t>
            </a:r>
            <a:r>
              <a:rPr lang="en-US" sz="2000" dirty="0">
                <a:ea typeface="Arial Unicode MS" panose="020B0604020202020204" pitchFamily="34" charset="-128"/>
                <a:cs typeface="Arial Unicode MS" panose="020B0604020202020204" pitchFamily="34" charset="-128"/>
              </a:rPr>
              <a:t>p</a:t>
            </a:r>
            <a:r>
              <a:rPr lang="en-US" sz="2000" spc="-2" dirty="0">
                <a:ea typeface="Arial Unicode MS" panose="020B0604020202020204" pitchFamily="34" charset="-128"/>
                <a:cs typeface="Arial Unicode MS" panose="020B0604020202020204" pitchFamily="34" charset="-128"/>
              </a:rPr>
              <a:t>l</a:t>
            </a:r>
            <a:r>
              <a:rPr lang="en-US" sz="2000" dirty="0">
                <a:ea typeface="Arial Unicode MS" panose="020B0604020202020204" pitchFamily="34" charset="-128"/>
                <a:cs typeface="Arial Unicode MS" panose="020B0604020202020204" pitchFamily="34" charset="-128"/>
              </a:rPr>
              <a:t>o</a:t>
            </a:r>
            <a:r>
              <a:rPr lang="en-US" sz="2000" spc="-5" dirty="0">
                <a:ea typeface="Arial Unicode MS" panose="020B0604020202020204" pitchFamily="34" charset="-128"/>
                <a:cs typeface="Arial Unicode MS" panose="020B0604020202020204" pitchFamily="34" charset="-128"/>
              </a:rPr>
              <a:t>y</a:t>
            </a:r>
            <a:r>
              <a:rPr lang="en-US" sz="2000" dirty="0">
                <a:ea typeface="Arial Unicode MS" panose="020B0604020202020204" pitchFamily="34" charset="-128"/>
                <a:cs typeface="Arial Unicode MS" panose="020B0604020202020204" pitchFamily="34" charset="-128"/>
              </a:rPr>
              <a:t>ees</a:t>
            </a:r>
            <a:r>
              <a:rPr lang="en-US" sz="2000" spc="-11"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o</a:t>
            </a:r>
            <a:r>
              <a:rPr lang="en-US" sz="2000" spc="-6"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s</a:t>
            </a:r>
            <a:r>
              <a:rPr lang="en-US" sz="2000" dirty="0">
                <a:ea typeface="Arial Unicode MS" panose="020B0604020202020204" pitchFamily="34" charset="-128"/>
                <a:cs typeface="Arial Unicode MS" panose="020B0604020202020204" pitchFamily="34" charset="-128"/>
              </a:rPr>
              <a:t>how</a:t>
            </a:r>
            <a:r>
              <a:rPr lang="en-US" sz="2000" spc="-6"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da</a:t>
            </a:r>
            <a:r>
              <a:rPr lang="en-US" sz="2000" spc="-2" dirty="0">
                <a:ea typeface="Arial Unicode MS" panose="020B0604020202020204" pitchFamily="34" charset="-128"/>
                <a:cs typeface="Arial Unicode MS" panose="020B0604020202020204" pitchFamily="34" charset="-128"/>
              </a:rPr>
              <a:t>il</a:t>
            </a:r>
            <a:r>
              <a:rPr lang="en-US" sz="2000" dirty="0">
                <a:ea typeface="Arial Unicode MS" panose="020B0604020202020204" pitchFamily="34" charset="-128"/>
                <a:cs typeface="Arial Unicode MS" panose="020B0604020202020204" pitchFamily="34" charset="-128"/>
              </a:rPr>
              <a:t>y</a:t>
            </a:r>
            <a:r>
              <a:rPr lang="en-US" sz="2000" spc="-6"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hours</a:t>
            </a:r>
            <a:r>
              <a:rPr lang="en-US" sz="2000" spc="-11"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w</a:t>
            </a:r>
            <a:r>
              <a:rPr lang="en-US" sz="2000" dirty="0">
                <a:ea typeface="Arial Unicode MS" panose="020B0604020202020204" pitchFamily="34" charset="-128"/>
                <a:cs typeface="Arial Unicode MS" panose="020B0604020202020204" pitchFamily="34" charset="-128"/>
              </a:rPr>
              <a:t>or</a:t>
            </a:r>
            <a:r>
              <a:rPr lang="en-US" sz="2000" spc="2" dirty="0">
                <a:ea typeface="Arial Unicode MS" panose="020B0604020202020204" pitchFamily="34" charset="-128"/>
                <a:cs typeface="Arial Unicode MS" panose="020B0604020202020204" pitchFamily="34" charset="-128"/>
              </a:rPr>
              <a:t>k</a:t>
            </a:r>
            <a:r>
              <a:rPr lang="en-US" sz="2000" dirty="0">
                <a:ea typeface="Arial Unicode MS" panose="020B0604020202020204" pitchFamily="34" charset="-128"/>
                <a:cs typeface="Arial Unicode MS" panose="020B0604020202020204" pitchFamily="34" charset="-128"/>
              </a:rPr>
              <a:t>ed; timesheets must be signed by </a:t>
            </a:r>
            <a:r>
              <a:rPr lang="en-US" sz="2000" spc="-5" dirty="0">
                <a:ea typeface="Arial Unicode MS" panose="020B0604020202020204" pitchFamily="34" charset="-128"/>
                <a:cs typeface="Arial Unicode MS" panose="020B0604020202020204" pitchFamily="34" charset="-128"/>
              </a:rPr>
              <a:t>v</a:t>
            </a:r>
            <a:r>
              <a:rPr lang="en-US" sz="2000" dirty="0">
                <a:ea typeface="Arial Unicode MS" panose="020B0604020202020204" pitchFamily="34" charset="-128"/>
                <a:cs typeface="Arial Unicode MS" panose="020B0604020202020204" pitchFamily="34" charset="-128"/>
              </a:rPr>
              <a:t>o</a:t>
            </a:r>
            <a:r>
              <a:rPr lang="en-US" sz="2000" spc="-2" dirty="0">
                <a:ea typeface="Arial Unicode MS" panose="020B0604020202020204" pitchFamily="34" charset="-128"/>
                <a:cs typeface="Arial Unicode MS" panose="020B0604020202020204" pitchFamily="34" charset="-128"/>
              </a:rPr>
              <a:t>l</a:t>
            </a:r>
            <a:r>
              <a:rPr lang="en-US" sz="2000" dirty="0">
                <a:ea typeface="Arial Unicode MS" panose="020B0604020202020204" pitchFamily="34" charset="-128"/>
                <a:cs typeface="Arial Unicode MS" panose="020B0604020202020204" pitchFamily="34" charset="-128"/>
              </a:rPr>
              <a:t>un</a:t>
            </a:r>
            <a:r>
              <a:rPr lang="en-US" sz="2000" spc="-5"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eer</a:t>
            </a:r>
            <a:r>
              <a:rPr lang="en-US" sz="2000" spc="-11"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and</a:t>
            </a:r>
            <a:r>
              <a:rPr lang="en-US" sz="2000" spc="-6"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an</a:t>
            </a:r>
            <a:r>
              <a:rPr lang="en-US" sz="2000" spc="-6"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A</a:t>
            </a:r>
            <a:r>
              <a:rPr lang="en-US" sz="2000" dirty="0">
                <a:ea typeface="Arial Unicode MS" panose="020B0604020202020204" pitchFamily="34" charset="-128"/>
                <a:cs typeface="Arial Unicode MS" panose="020B0604020202020204" pitchFamily="34" charset="-128"/>
              </a:rPr>
              <a:t>ppro</a:t>
            </a:r>
            <a:r>
              <a:rPr lang="en-US" sz="2000" spc="-5" dirty="0">
                <a:ea typeface="Arial Unicode MS" panose="020B0604020202020204" pitchFamily="34" charset="-128"/>
                <a:cs typeface="Arial Unicode MS" panose="020B0604020202020204" pitchFamily="34" charset="-128"/>
              </a:rPr>
              <a:t>v</a:t>
            </a:r>
            <a:r>
              <a:rPr lang="en-US" sz="2000" spc="-2" dirty="0">
                <a:ea typeface="Arial Unicode MS" panose="020B0604020202020204" pitchFamily="34" charset="-128"/>
                <a:cs typeface="Arial Unicode MS" panose="020B0604020202020204" pitchFamily="34" charset="-128"/>
              </a:rPr>
              <a:t>i</a:t>
            </a:r>
            <a:r>
              <a:rPr lang="en-US" sz="2000" dirty="0">
                <a:ea typeface="Arial Unicode MS" panose="020B0604020202020204" pitchFamily="34" charset="-128"/>
                <a:cs typeface="Arial Unicode MS" panose="020B0604020202020204" pitchFamily="34" charset="-128"/>
              </a:rPr>
              <a:t>ng</a:t>
            </a:r>
            <a:r>
              <a:rPr lang="en-US" sz="2000" spc="-6"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O</a:t>
            </a:r>
            <a:r>
              <a:rPr lang="en-US" sz="2000" spc="-5" dirty="0">
                <a:ea typeface="Arial Unicode MS" panose="020B0604020202020204" pitchFamily="34" charset="-128"/>
                <a:cs typeface="Arial Unicode MS" panose="020B0604020202020204" pitchFamily="34" charset="-128"/>
              </a:rPr>
              <a:t>f</a:t>
            </a:r>
            <a:r>
              <a:rPr lang="en-US" sz="2000" spc="-2" dirty="0">
                <a:ea typeface="Arial Unicode MS" panose="020B0604020202020204" pitchFamily="34" charset="-128"/>
                <a:cs typeface="Arial Unicode MS" panose="020B0604020202020204" pitchFamily="34" charset="-128"/>
              </a:rPr>
              <a:t>fi</a:t>
            </a:r>
            <a:r>
              <a:rPr lang="en-US" sz="2000" spc="2" dirty="0">
                <a:ea typeface="Arial Unicode MS" panose="020B0604020202020204" pitchFamily="34" charset="-128"/>
                <a:cs typeface="Arial Unicode MS" panose="020B0604020202020204" pitchFamily="34" charset="-128"/>
              </a:rPr>
              <a:t>c</a:t>
            </a:r>
            <a:r>
              <a:rPr lang="en-US" sz="2000" spc="-2" dirty="0">
                <a:ea typeface="Arial Unicode MS" panose="020B0604020202020204" pitchFamily="34" charset="-128"/>
                <a:cs typeface="Arial Unicode MS" panose="020B0604020202020204" pitchFamily="34" charset="-128"/>
              </a:rPr>
              <a:t>i</a:t>
            </a:r>
            <a:r>
              <a:rPr lang="en-US" sz="2000" dirty="0">
                <a:ea typeface="Arial Unicode MS" panose="020B0604020202020204" pitchFamily="34" charset="-128"/>
                <a:cs typeface="Arial Unicode MS" panose="020B0604020202020204" pitchFamily="34" charset="-128"/>
              </a:rPr>
              <a:t>al. </a:t>
            </a:r>
            <a:r>
              <a:rPr lang="en-US" sz="2000" spc="-2"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he</a:t>
            </a:r>
            <a:r>
              <a:rPr lang="en-US" sz="2000" spc="-2" dirty="0">
                <a:ea typeface="Arial Unicode MS" panose="020B0604020202020204" pitchFamily="34" charset="-128"/>
                <a:cs typeface="Arial Unicode MS" panose="020B0604020202020204" pitchFamily="34" charset="-128"/>
              </a:rPr>
              <a:t> tim</a:t>
            </a:r>
            <a:r>
              <a:rPr lang="en-US" sz="2000" dirty="0">
                <a:ea typeface="Arial Unicode MS" panose="020B0604020202020204" pitchFamily="34" charset="-128"/>
                <a:cs typeface="Arial Unicode MS" panose="020B0604020202020204" pitchFamily="34" charset="-128"/>
              </a:rPr>
              <a:t>e</a:t>
            </a:r>
            <a:r>
              <a:rPr lang="en-US" sz="2000" spc="2" dirty="0">
                <a:ea typeface="Arial Unicode MS" panose="020B0604020202020204" pitchFamily="34" charset="-128"/>
                <a:cs typeface="Arial Unicode MS" panose="020B0604020202020204" pitchFamily="34" charset="-128"/>
              </a:rPr>
              <a:t>s</a:t>
            </a:r>
            <a:r>
              <a:rPr lang="en-US" sz="2000" dirty="0">
                <a:ea typeface="Arial Unicode MS" panose="020B0604020202020204" pitchFamily="34" charset="-128"/>
                <a:cs typeface="Arial Unicode MS" panose="020B0604020202020204" pitchFamily="34" charset="-128"/>
              </a:rPr>
              <a:t>heet</a:t>
            </a:r>
            <a:r>
              <a:rPr lang="en-US" sz="2000" spc="-20"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m</a:t>
            </a:r>
            <a:r>
              <a:rPr lang="en-US" sz="2000" dirty="0">
                <a:ea typeface="Arial Unicode MS" panose="020B0604020202020204" pitchFamily="34" charset="-128"/>
                <a:cs typeface="Arial Unicode MS" panose="020B0604020202020204" pitchFamily="34" charset="-128"/>
              </a:rPr>
              <a:t>u</a:t>
            </a:r>
            <a:r>
              <a:rPr lang="en-US" sz="2000" spc="2" dirty="0">
                <a:ea typeface="Arial Unicode MS" panose="020B0604020202020204" pitchFamily="34" charset="-128"/>
                <a:cs typeface="Arial Unicode MS" panose="020B0604020202020204" pitchFamily="34" charset="-128"/>
              </a:rPr>
              <a:t>s</a:t>
            </a:r>
            <a:r>
              <a:rPr lang="en-US" sz="2000" dirty="0">
                <a:ea typeface="Arial Unicode MS" panose="020B0604020202020204" pitchFamily="34" charset="-128"/>
                <a:cs typeface="Arial Unicode MS" panose="020B0604020202020204" pitchFamily="34" charset="-128"/>
              </a:rPr>
              <a:t>t</a:t>
            </a:r>
            <a:r>
              <a:rPr lang="en-US" sz="2000" spc="-11"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a</a:t>
            </a:r>
            <a:r>
              <a:rPr lang="en-US" sz="2000" spc="-2" dirty="0">
                <a:ea typeface="Arial Unicode MS" panose="020B0604020202020204" pitchFamily="34" charset="-128"/>
                <a:cs typeface="Arial Unicode MS" panose="020B0604020202020204" pitchFamily="34" charset="-128"/>
              </a:rPr>
              <a:t>l</a:t>
            </a:r>
            <a:r>
              <a:rPr lang="en-US" sz="2000" spc="2" dirty="0">
                <a:ea typeface="Arial Unicode MS" panose="020B0604020202020204" pitchFamily="34" charset="-128"/>
                <a:cs typeface="Arial Unicode MS" panose="020B0604020202020204" pitchFamily="34" charset="-128"/>
              </a:rPr>
              <a:t>s</a:t>
            </a:r>
            <a:r>
              <a:rPr lang="en-US" sz="2000" dirty="0">
                <a:ea typeface="Arial Unicode MS" panose="020B0604020202020204" pitchFamily="34" charset="-128"/>
                <a:cs typeface="Arial Unicode MS" panose="020B0604020202020204" pitchFamily="34" charset="-128"/>
              </a:rPr>
              <a:t>o</a:t>
            </a:r>
            <a:r>
              <a:rPr lang="en-US" sz="2000" spc="-6"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i</a:t>
            </a:r>
            <a:r>
              <a:rPr lang="en-US" sz="2000" dirty="0">
                <a:ea typeface="Arial Unicode MS" panose="020B0604020202020204" pitchFamily="34" charset="-128"/>
                <a:cs typeface="Arial Unicode MS" panose="020B0604020202020204" pitchFamily="34" charset="-128"/>
              </a:rPr>
              <a:t>n</a:t>
            </a:r>
            <a:r>
              <a:rPr lang="en-US" sz="2000" spc="2" dirty="0">
                <a:ea typeface="Arial Unicode MS" panose="020B0604020202020204" pitchFamily="34" charset="-128"/>
                <a:cs typeface="Arial Unicode MS" panose="020B0604020202020204" pitchFamily="34" charset="-128"/>
              </a:rPr>
              <a:t>c</a:t>
            </a:r>
            <a:r>
              <a:rPr lang="en-US" sz="2000" spc="-2" dirty="0">
                <a:ea typeface="Arial Unicode MS" panose="020B0604020202020204" pitchFamily="34" charset="-128"/>
                <a:cs typeface="Arial Unicode MS" panose="020B0604020202020204" pitchFamily="34" charset="-128"/>
              </a:rPr>
              <a:t>l</a:t>
            </a:r>
            <a:r>
              <a:rPr lang="en-US" sz="2000" dirty="0">
                <a:ea typeface="Arial Unicode MS" panose="020B0604020202020204" pitchFamily="34" charset="-128"/>
                <a:cs typeface="Arial Unicode MS" panose="020B0604020202020204" pitchFamily="34" charset="-128"/>
              </a:rPr>
              <a:t>ude</a:t>
            </a:r>
            <a:r>
              <a:rPr lang="en-US" sz="2000" spc="-6"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a</a:t>
            </a:r>
            <a:r>
              <a:rPr lang="en-US" sz="2000" spc="-6"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s</a:t>
            </a:r>
            <a:r>
              <a:rPr lang="en-US" sz="2000" dirty="0">
                <a:ea typeface="Arial Unicode MS" panose="020B0604020202020204" pitchFamily="34" charset="-128"/>
                <a:cs typeface="Arial Unicode MS" panose="020B0604020202020204" pitchFamily="34" charset="-128"/>
              </a:rPr>
              <a:t>hort de</a:t>
            </a:r>
            <a:r>
              <a:rPr lang="en-US" sz="2000" spc="2" dirty="0">
                <a:ea typeface="Arial Unicode MS" panose="020B0604020202020204" pitchFamily="34" charset="-128"/>
                <a:cs typeface="Arial Unicode MS" panose="020B0604020202020204" pitchFamily="34" charset="-128"/>
              </a:rPr>
              <a:t>sc</a:t>
            </a:r>
            <a:r>
              <a:rPr lang="en-US" sz="2000" dirty="0">
                <a:ea typeface="Arial Unicode MS" panose="020B0604020202020204" pitchFamily="34" charset="-128"/>
                <a:cs typeface="Arial Unicode MS" panose="020B0604020202020204" pitchFamily="34" charset="-128"/>
              </a:rPr>
              <a:t>r</a:t>
            </a:r>
            <a:r>
              <a:rPr lang="en-US" sz="2000" spc="-2" dirty="0">
                <a:ea typeface="Arial Unicode MS" panose="020B0604020202020204" pitchFamily="34" charset="-128"/>
                <a:cs typeface="Arial Unicode MS" panose="020B0604020202020204" pitchFamily="34" charset="-128"/>
              </a:rPr>
              <a:t>i</a:t>
            </a:r>
            <a:r>
              <a:rPr lang="en-US" sz="2000" dirty="0">
                <a:ea typeface="Arial Unicode MS" panose="020B0604020202020204" pitchFamily="34" charset="-128"/>
                <a:cs typeface="Arial Unicode MS" panose="020B0604020202020204" pitchFamily="34" charset="-128"/>
              </a:rPr>
              <a:t>p</a:t>
            </a:r>
            <a:r>
              <a:rPr lang="en-US" sz="2000" spc="-5" dirty="0">
                <a:ea typeface="Arial Unicode MS" panose="020B0604020202020204" pitchFamily="34" charset="-128"/>
                <a:cs typeface="Arial Unicode MS" panose="020B0604020202020204" pitchFamily="34" charset="-128"/>
              </a:rPr>
              <a:t>t</a:t>
            </a:r>
            <a:r>
              <a:rPr lang="en-US" sz="2000" spc="-2" dirty="0">
                <a:ea typeface="Arial Unicode MS" panose="020B0604020202020204" pitchFamily="34" charset="-128"/>
                <a:cs typeface="Arial Unicode MS" panose="020B0604020202020204" pitchFamily="34" charset="-128"/>
              </a:rPr>
              <a:t>i</a:t>
            </a:r>
            <a:r>
              <a:rPr lang="en-US" sz="2000" dirty="0">
                <a:ea typeface="Arial Unicode MS" panose="020B0604020202020204" pitchFamily="34" charset="-128"/>
                <a:cs typeface="Arial Unicode MS" panose="020B0604020202020204" pitchFamily="34" charset="-128"/>
              </a:rPr>
              <a:t>on</a:t>
            </a:r>
            <a:r>
              <a:rPr lang="en-US" sz="2000" spc="-17"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of</a:t>
            </a:r>
            <a:r>
              <a:rPr lang="en-US" sz="2000" spc="-11"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he</a:t>
            </a:r>
            <a:r>
              <a:rPr lang="en-US" sz="2000" spc="-6"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w</a:t>
            </a:r>
            <a:r>
              <a:rPr lang="en-US" sz="2000" dirty="0">
                <a:ea typeface="Arial Unicode MS" panose="020B0604020202020204" pitchFamily="34" charset="-128"/>
                <a:cs typeface="Arial Unicode MS" panose="020B0604020202020204" pitchFamily="34" charset="-128"/>
              </a:rPr>
              <a:t>ork</a:t>
            </a:r>
            <a:r>
              <a:rPr lang="en-US" sz="2000" spc="-11"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per</a:t>
            </a:r>
            <a:r>
              <a:rPr lang="en-US" sz="2000" spc="-2" dirty="0">
                <a:ea typeface="Arial Unicode MS" panose="020B0604020202020204" pitchFamily="34" charset="-128"/>
                <a:cs typeface="Arial Unicode MS" panose="020B0604020202020204" pitchFamily="34" charset="-128"/>
              </a:rPr>
              <a:t>f</a:t>
            </a:r>
            <a:r>
              <a:rPr lang="en-US" sz="2000" dirty="0">
                <a:ea typeface="Arial Unicode MS" panose="020B0604020202020204" pitchFamily="34" charset="-128"/>
                <a:cs typeface="Arial Unicode MS" panose="020B0604020202020204" pitchFamily="34" charset="-128"/>
              </a:rPr>
              <a:t>or</a:t>
            </a:r>
            <a:r>
              <a:rPr lang="en-US" sz="2000" spc="-2" dirty="0">
                <a:ea typeface="Arial Unicode MS" panose="020B0604020202020204" pitchFamily="34" charset="-128"/>
                <a:cs typeface="Arial Unicode MS" panose="020B0604020202020204" pitchFamily="34" charset="-128"/>
              </a:rPr>
              <a:t>m</a:t>
            </a:r>
            <a:r>
              <a:rPr lang="en-US" sz="2000" dirty="0">
                <a:ea typeface="Arial Unicode MS" panose="020B0604020202020204" pitchFamily="34" charset="-128"/>
                <a:cs typeface="Arial Unicode MS" panose="020B0604020202020204" pitchFamily="34" charset="-128"/>
              </a:rPr>
              <a:t>ed. The volunteer services must be used for the grant.</a:t>
            </a:r>
          </a:p>
          <a:p>
            <a:pPr marL="170111" indent="-144661">
              <a:lnSpc>
                <a:spcPct val="87000"/>
              </a:lnSpc>
              <a:spcBef>
                <a:spcPts val="900"/>
              </a:spcBef>
              <a:spcAft>
                <a:spcPts val="300"/>
              </a:spcAft>
            </a:pPr>
            <a:r>
              <a:rPr lang="en-US" sz="2000" u="sng" spc="2" dirty="0">
                <a:ea typeface="Arial Unicode MS" panose="020B0604020202020204" pitchFamily="34" charset="-128"/>
                <a:cs typeface="Arial Unicode MS" panose="020B0604020202020204" pitchFamily="34" charset="-128"/>
              </a:rPr>
              <a:t>H</a:t>
            </a:r>
            <a:r>
              <a:rPr lang="en-US" sz="2000" u="sng" dirty="0">
                <a:ea typeface="Arial Unicode MS" panose="020B0604020202020204" pitchFamily="34" charset="-128"/>
                <a:cs typeface="Arial Unicode MS" panose="020B0604020202020204" pitchFamily="34" charset="-128"/>
              </a:rPr>
              <a:t>our</a:t>
            </a:r>
            <a:r>
              <a:rPr lang="en-US" sz="2000" u="sng" spc="-2" dirty="0">
                <a:ea typeface="Arial Unicode MS" panose="020B0604020202020204" pitchFamily="34" charset="-128"/>
                <a:cs typeface="Arial Unicode MS" panose="020B0604020202020204" pitchFamily="34" charset="-128"/>
              </a:rPr>
              <a:t>l</a:t>
            </a:r>
            <a:r>
              <a:rPr lang="en-US" sz="2000" u="sng" dirty="0">
                <a:ea typeface="Arial Unicode MS" panose="020B0604020202020204" pitchFamily="34" charset="-128"/>
                <a:cs typeface="Arial Unicode MS" panose="020B0604020202020204" pitchFamily="34" charset="-128"/>
              </a:rPr>
              <a:t>y</a:t>
            </a:r>
            <a:r>
              <a:rPr lang="en-US" sz="2000" u="sng" spc="-11" dirty="0">
                <a:ea typeface="Arial Unicode MS" panose="020B0604020202020204" pitchFamily="34" charset="-128"/>
                <a:cs typeface="Arial Unicode MS" panose="020B0604020202020204" pitchFamily="34" charset="-128"/>
              </a:rPr>
              <a:t> </a:t>
            </a:r>
            <a:r>
              <a:rPr lang="en-US" sz="2000" u="sng" dirty="0">
                <a:ea typeface="Arial Unicode MS" panose="020B0604020202020204" pitchFamily="34" charset="-128"/>
                <a:cs typeface="Arial Unicode MS" panose="020B0604020202020204" pitchFamily="34" charset="-128"/>
              </a:rPr>
              <a:t>ra</a:t>
            </a:r>
            <a:r>
              <a:rPr lang="en-US" sz="2000" u="sng" spc="-2" dirty="0">
                <a:ea typeface="Arial Unicode MS" panose="020B0604020202020204" pitchFamily="34" charset="-128"/>
                <a:cs typeface="Arial Unicode MS" panose="020B0604020202020204" pitchFamily="34" charset="-128"/>
              </a:rPr>
              <a:t>t</a:t>
            </a:r>
            <a:r>
              <a:rPr lang="en-US" sz="2000" u="sng" dirty="0">
                <a:ea typeface="Arial Unicode MS" panose="020B0604020202020204" pitchFamily="34" charset="-128"/>
                <a:cs typeface="Arial Unicode MS" panose="020B0604020202020204" pitchFamily="34" charset="-128"/>
              </a:rPr>
              <a:t>e</a:t>
            </a:r>
            <a:r>
              <a:rPr lang="en-US" sz="2000" u="sng" spc="-13"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m</a:t>
            </a:r>
            <a:r>
              <a:rPr lang="en-US" sz="2000" dirty="0">
                <a:ea typeface="Arial Unicode MS" panose="020B0604020202020204" pitchFamily="34" charset="-128"/>
                <a:cs typeface="Arial Unicode MS" panose="020B0604020202020204" pitchFamily="34" charset="-128"/>
              </a:rPr>
              <a:t>u</a:t>
            </a:r>
            <a:r>
              <a:rPr lang="en-US" sz="2000" spc="2" dirty="0">
                <a:ea typeface="Arial Unicode MS" panose="020B0604020202020204" pitchFamily="34" charset="-128"/>
                <a:cs typeface="Arial Unicode MS" panose="020B0604020202020204" pitchFamily="34" charset="-128"/>
              </a:rPr>
              <a:t>s</a:t>
            </a:r>
            <a:r>
              <a:rPr lang="en-US" sz="2000" dirty="0">
                <a:ea typeface="Arial Unicode MS" panose="020B0604020202020204" pitchFamily="34" charset="-128"/>
                <a:cs typeface="Arial Unicode MS" panose="020B0604020202020204" pitchFamily="34" charset="-128"/>
              </a:rPr>
              <a:t>t</a:t>
            </a:r>
            <a:r>
              <a:rPr lang="en-US" sz="2000" spc="-11"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be</a:t>
            </a:r>
            <a:r>
              <a:rPr lang="en-US" sz="2000" spc="-6"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rea</a:t>
            </a:r>
            <a:r>
              <a:rPr lang="en-US" sz="2000" spc="2" dirty="0">
                <a:ea typeface="Arial Unicode MS" panose="020B0604020202020204" pitchFamily="34" charset="-128"/>
                <a:cs typeface="Arial Unicode MS" panose="020B0604020202020204" pitchFamily="34" charset="-128"/>
              </a:rPr>
              <a:t>s</a:t>
            </a:r>
            <a:r>
              <a:rPr lang="en-US" sz="2000" dirty="0">
                <a:ea typeface="Arial Unicode MS" panose="020B0604020202020204" pitchFamily="34" charset="-128"/>
                <a:cs typeface="Arial Unicode MS" panose="020B0604020202020204" pitchFamily="34" charset="-128"/>
              </a:rPr>
              <a:t>onab</a:t>
            </a:r>
            <a:r>
              <a:rPr lang="en-US" sz="2000" spc="-2" dirty="0">
                <a:ea typeface="Arial Unicode MS" panose="020B0604020202020204" pitchFamily="34" charset="-128"/>
                <a:cs typeface="Arial Unicode MS" panose="020B0604020202020204" pitchFamily="34" charset="-128"/>
              </a:rPr>
              <a:t>l</a:t>
            </a:r>
            <a:r>
              <a:rPr lang="en-US" sz="2000" dirty="0">
                <a:ea typeface="Arial Unicode MS" panose="020B0604020202020204" pitchFamily="34" charset="-128"/>
                <a:cs typeface="Arial Unicode MS" panose="020B0604020202020204" pitchFamily="34" charset="-128"/>
              </a:rPr>
              <a:t>e</a:t>
            </a:r>
            <a:r>
              <a:rPr lang="en-US" sz="2000" spc="-17"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and</a:t>
            </a:r>
            <a:r>
              <a:rPr lang="en-US" sz="2000" spc="-6"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s</a:t>
            </a:r>
            <a:r>
              <a:rPr lang="en-US" sz="2000" spc="-2" dirty="0">
                <a:ea typeface="Arial Unicode MS" panose="020B0604020202020204" pitchFamily="34" charset="-128"/>
                <a:cs typeface="Arial Unicode MS" panose="020B0604020202020204" pitchFamily="34" charset="-128"/>
              </a:rPr>
              <a:t>imil</a:t>
            </a:r>
            <a:r>
              <a:rPr lang="en-US" sz="2000" dirty="0">
                <a:ea typeface="Arial Unicode MS" panose="020B0604020202020204" pitchFamily="34" charset="-128"/>
                <a:cs typeface="Arial Unicode MS" panose="020B0604020202020204" pitchFamily="34" charset="-128"/>
              </a:rPr>
              <a:t>ar</a:t>
            </a:r>
            <a:r>
              <a:rPr lang="en-US" sz="2000" spc="-6"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o</a:t>
            </a:r>
            <a:r>
              <a:rPr lang="en-US" sz="2000" spc="-6" dirty="0">
                <a:ea typeface="Arial Unicode MS" panose="020B0604020202020204" pitchFamily="34" charset="-128"/>
                <a:cs typeface="Arial Unicode MS" panose="020B0604020202020204" pitchFamily="34" charset="-128"/>
              </a:rPr>
              <a:t> </a:t>
            </a:r>
            <a:r>
              <a:rPr lang="en-US" sz="2000" dirty="0">
                <a:ea typeface="Arial Unicode MS" panose="020B0604020202020204" pitchFamily="34" charset="-128"/>
                <a:cs typeface="Arial Unicode MS" panose="020B0604020202020204" pitchFamily="34" charset="-128"/>
              </a:rPr>
              <a:t>o</a:t>
            </a:r>
            <a:r>
              <a:rPr lang="en-US" sz="2000" spc="-5"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hers per</a:t>
            </a:r>
            <a:r>
              <a:rPr lang="en-US" sz="2000" spc="-5" dirty="0">
                <a:ea typeface="Arial Unicode MS" panose="020B0604020202020204" pitchFamily="34" charset="-128"/>
                <a:cs typeface="Arial Unicode MS" panose="020B0604020202020204" pitchFamily="34" charset="-128"/>
              </a:rPr>
              <a:t>f</a:t>
            </a:r>
            <a:r>
              <a:rPr lang="en-US" sz="2000" dirty="0">
                <a:ea typeface="Arial Unicode MS" panose="020B0604020202020204" pitchFamily="34" charset="-128"/>
                <a:cs typeface="Arial Unicode MS" panose="020B0604020202020204" pitchFamily="34" charset="-128"/>
              </a:rPr>
              <a:t>or</a:t>
            </a:r>
            <a:r>
              <a:rPr lang="en-US" sz="2000" spc="-2" dirty="0">
                <a:ea typeface="Arial Unicode MS" panose="020B0604020202020204" pitchFamily="34" charset="-128"/>
                <a:cs typeface="Arial Unicode MS" panose="020B0604020202020204" pitchFamily="34" charset="-128"/>
              </a:rPr>
              <a:t>mi</a:t>
            </a:r>
            <a:r>
              <a:rPr lang="en-US" sz="2000" dirty="0">
                <a:ea typeface="Arial Unicode MS" panose="020B0604020202020204" pitchFamily="34" charset="-128"/>
                <a:cs typeface="Arial Unicode MS" panose="020B0604020202020204" pitchFamily="34" charset="-128"/>
              </a:rPr>
              <a:t>ng</a:t>
            </a:r>
            <a:r>
              <a:rPr lang="en-US" sz="2000" spc="-17"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t</a:t>
            </a:r>
            <a:r>
              <a:rPr lang="en-US" sz="2000" dirty="0">
                <a:ea typeface="Arial Unicode MS" panose="020B0604020202020204" pitchFamily="34" charset="-128"/>
                <a:cs typeface="Arial Unicode MS" panose="020B0604020202020204" pitchFamily="34" charset="-128"/>
              </a:rPr>
              <a:t>he</a:t>
            </a:r>
            <a:r>
              <a:rPr lang="en-US" sz="2000" spc="-6"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s</a:t>
            </a:r>
            <a:r>
              <a:rPr lang="en-US" sz="2000" dirty="0">
                <a:ea typeface="Arial Unicode MS" panose="020B0604020202020204" pitchFamily="34" charset="-128"/>
                <a:cs typeface="Arial Unicode MS" panose="020B0604020202020204" pitchFamily="34" charset="-128"/>
              </a:rPr>
              <a:t>a</a:t>
            </a:r>
            <a:r>
              <a:rPr lang="en-US" sz="2000" spc="-2" dirty="0">
                <a:ea typeface="Arial Unicode MS" panose="020B0604020202020204" pitchFamily="34" charset="-128"/>
                <a:cs typeface="Arial Unicode MS" panose="020B0604020202020204" pitchFamily="34" charset="-128"/>
              </a:rPr>
              <a:t>m</a:t>
            </a:r>
            <a:r>
              <a:rPr lang="en-US" sz="2000" dirty="0">
                <a:ea typeface="Arial Unicode MS" panose="020B0604020202020204" pitchFamily="34" charset="-128"/>
                <a:cs typeface="Arial Unicode MS" panose="020B0604020202020204" pitchFamily="34" charset="-128"/>
              </a:rPr>
              <a:t>e</a:t>
            </a:r>
            <a:r>
              <a:rPr lang="en-US" sz="2000" spc="-13" dirty="0">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j</a:t>
            </a:r>
            <a:r>
              <a:rPr lang="en-US" sz="2000" dirty="0">
                <a:ea typeface="Arial Unicode MS" panose="020B0604020202020204" pitchFamily="34" charset="-128"/>
                <a:cs typeface="Arial Unicode MS" panose="020B0604020202020204" pitchFamily="34" charset="-128"/>
              </a:rPr>
              <a:t>ob</a:t>
            </a:r>
            <a:r>
              <a:rPr lang="en-US" sz="2000" spc="-2" dirty="0">
                <a:ea typeface="Arial Unicode MS" panose="020B0604020202020204" pitchFamily="34" charset="-128"/>
                <a:cs typeface="Arial Unicode MS" panose="020B0604020202020204" pitchFamily="34" charset="-128"/>
              </a:rPr>
              <a:t> </a:t>
            </a:r>
            <a:r>
              <a:rPr lang="en-US" sz="2000" spc="-5" dirty="0">
                <a:ea typeface="Arial Unicode MS" panose="020B0604020202020204" pitchFamily="34" charset="-128"/>
                <a:cs typeface="Arial Unicode MS" panose="020B0604020202020204" pitchFamily="34" charset="-128"/>
              </a:rPr>
              <a:t>f</a:t>
            </a:r>
            <a:r>
              <a:rPr lang="en-US" sz="2000" dirty="0">
                <a:ea typeface="Arial Unicode MS" panose="020B0604020202020204" pitchFamily="34" charset="-128"/>
                <a:cs typeface="Arial Unicode MS" panose="020B0604020202020204" pitchFamily="34" charset="-128"/>
              </a:rPr>
              <a:t>un</a:t>
            </a:r>
            <a:r>
              <a:rPr lang="en-US" sz="2000" spc="2" dirty="0">
                <a:ea typeface="Arial Unicode MS" panose="020B0604020202020204" pitchFamily="34" charset="-128"/>
                <a:cs typeface="Arial Unicode MS" panose="020B0604020202020204" pitchFamily="34" charset="-128"/>
              </a:rPr>
              <a:t>c</a:t>
            </a:r>
            <a:r>
              <a:rPr lang="en-US" sz="2000" spc="-5" dirty="0">
                <a:ea typeface="Arial Unicode MS" panose="020B0604020202020204" pitchFamily="34" charset="-128"/>
                <a:cs typeface="Arial Unicode MS" panose="020B0604020202020204" pitchFamily="34" charset="-128"/>
              </a:rPr>
              <a:t>t</a:t>
            </a:r>
            <a:r>
              <a:rPr lang="en-US" sz="2000" spc="-2" dirty="0">
                <a:ea typeface="Arial Unicode MS" panose="020B0604020202020204" pitchFamily="34" charset="-128"/>
                <a:cs typeface="Arial Unicode MS" panose="020B0604020202020204" pitchFamily="34" charset="-128"/>
              </a:rPr>
              <a:t>i</a:t>
            </a:r>
            <a:r>
              <a:rPr lang="en-US" sz="2000" dirty="0">
                <a:ea typeface="Arial Unicode MS" panose="020B0604020202020204" pitchFamily="34" charset="-128"/>
                <a:cs typeface="Arial Unicode MS" panose="020B0604020202020204" pitchFamily="34" charset="-128"/>
              </a:rPr>
              <a:t>on. </a:t>
            </a:r>
          </a:p>
          <a:p>
            <a:pPr marL="82296" indent="0">
              <a:buNone/>
            </a:pPr>
            <a:endParaRPr lang="en-US" sz="1350" dirty="0">
              <a:latin typeface="+mj-lt"/>
            </a:endParaRPr>
          </a:p>
        </p:txBody>
      </p:sp>
      <p:sp>
        <p:nvSpPr>
          <p:cNvPr id="3" name="Title 2">
            <a:extLst>
              <a:ext uri="{FF2B5EF4-FFF2-40B4-BE49-F238E27FC236}">
                <a16:creationId xmlns:a16="http://schemas.microsoft.com/office/drawing/2014/main" id="{85373924-7A4B-4AF1-9B19-3DC5CCB2380E}"/>
              </a:ext>
            </a:extLst>
          </p:cNvPr>
          <p:cNvSpPr>
            <a:spLocks noGrp="1"/>
          </p:cNvSpPr>
          <p:nvPr>
            <p:ph type="title"/>
          </p:nvPr>
        </p:nvSpPr>
        <p:spPr>
          <a:xfrm>
            <a:off x="457200" y="304800"/>
            <a:ext cx="8229600" cy="1325563"/>
          </a:xfrm>
        </p:spPr>
        <p:txBody>
          <a:bodyPr anchor="ctr"/>
          <a:lstStyle/>
          <a:p>
            <a:r>
              <a:rPr lang="en-US" b="1" dirty="0"/>
              <a:t>In-Kind Match</a:t>
            </a:r>
          </a:p>
        </p:txBody>
      </p:sp>
      <p:sp>
        <p:nvSpPr>
          <p:cNvPr id="6" name="TextBox 5">
            <a:extLst>
              <a:ext uri="{FF2B5EF4-FFF2-40B4-BE49-F238E27FC236}">
                <a16:creationId xmlns:a16="http://schemas.microsoft.com/office/drawing/2014/main" id="{DFED0578-614D-4A36-A90E-58002122B352}"/>
              </a:ext>
            </a:extLst>
          </p:cNvPr>
          <p:cNvSpPr txBox="1"/>
          <p:nvPr/>
        </p:nvSpPr>
        <p:spPr>
          <a:xfrm>
            <a:off x="8610600" y="6324600"/>
            <a:ext cx="5334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67</a:t>
            </a:fld>
            <a:endParaRPr lang="en-US" dirty="0"/>
          </a:p>
        </p:txBody>
      </p:sp>
    </p:spTree>
    <p:extLst>
      <p:ext uri="{BB962C8B-B14F-4D97-AF65-F5344CB8AC3E}">
        <p14:creationId xmlns:p14="http://schemas.microsoft.com/office/powerpoint/2010/main" val="4007749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4B4B90-A53D-4B70-BEC6-CC613D65D7EC}"/>
              </a:ext>
            </a:extLst>
          </p:cNvPr>
          <p:cNvSpPr>
            <a:spLocks noGrp="1"/>
          </p:cNvSpPr>
          <p:nvPr>
            <p:ph type="body" sz="quarter" idx="13"/>
          </p:nvPr>
        </p:nvSpPr>
        <p:spPr>
          <a:xfrm>
            <a:off x="457200" y="1600200"/>
            <a:ext cx="8229600" cy="4343400"/>
          </a:xfrm>
        </p:spPr>
        <p:txBody>
          <a:bodyPr anchor="t" anchorCtr="0">
            <a:noAutofit/>
          </a:bodyPr>
          <a:lstStyle/>
          <a:p>
            <a:pPr marL="91440" indent="0">
              <a:lnSpc>
                <a:spcPct val="150000"/>
              </a:lnSpc>
              <a:spcBef>
                <a:spcPts val="600"/>
              </a:spcBef>
              <a:buNone/>
              <a:tabLst>
                <a:tab pos="264319" algn="l"/>
              </a:tabLst>
            </a:pPr>
            <a:r>
              <a:rPr lang="en-US" sz="2200" b="1" dirty="0">
                <a:latin typeface="+mj-lt"/>
                <a:ea typeface="Arial Unicode MS" panose="020B0604020202020204" pitchFamily="34" charset="-128"/>
                <a:cs typeface="Arial Unicode MS" panose="020B0604020202020204" pitchFamily="34" charset="-128"/>
              </a:rPr>
              <a:t>M</a:t>
            </a:r>
            <a:r>
              <a:rPr lang="en-US" sz="2200" b="1" spc="-3" dirty="0">
                <a:latin typeface="+mj-lt"/>
                <a:ea typeface="Arial Unicode MS" panose="020B0604020202020204" pitchFamily="34" charset="-128"/>
                <a:cs typeface="Arial Unicode MS" panose="020B0604020202020204" pitchFamily="34" charset="-128"/>
              </a:rPr>
              <a:t>a</a:t>
            </a:r>
            <a:r>
              <a:rPr lang="en-US" sz="2200" b="1" dirty="0">
                <a:latin typeface="+mj-lt"/>
                <a:ea typeface="Arial Unicode MS" panose="020B0604020202020204" pitchFamily="34" charset="-128"/>
                <a:cs typeface="Arial Unicode MS" panose="020B0604020202020204" pitchFamily="34" charset="-128"/>
              </a:rPr>
              <a:t>tch</a:t>
            </a:r>
            <a:r>
              <a:rPr lang="en-US" sz="2200" b="1" spc="-6" dirty="0">
                <a:latin typeface="+mj-lt"/>
                <a:ea typeface="Arial Unicode MS" panose="020B0604020202020204" pitchFamily="34" charset="-128"/>
                <a:cs typeface="Arial Unicode MS" panose="020B0604020202020204" pitchFamily="34" charset="-128"/>
              </a:rPr>
              <a:t> </a:t>
            </a:r>
            <a:r>
              <a:rPr lang="en-US" sz="2200" b="1" dirty="0">
                <a:latin typeface="+mj-lt"/>
                <a:ea typeface="Arial Unicode MS" panose="020B0604020202020204" pitchFamily="34" charset="-128"/>
                <a:cs typeface="Arial Unicode MS" panose="020B0604020202020204" pitchFamily="34" charset="-128"/>
              </a:rPr>
              <a:t>cr</a:t>
            </a:r>
            <a:r>
              <a:rPr lang="en-US" sz="2200" b="1" spc="-3" dirty="0">
                <a:latin typeface="+mj-lt"/>
                <a:ea typeface="Arial Unicode MS" panose="020B0604020202020204" pitchFamily="34" charset="-128"/>
                <a:cs typeface="Arial Unicode MS" panose="020B0604020202020204" pitchFamily="34" charset="-128"/>
              </a:rPr>
              <a:t>i</a:t>
            </a:r>
            <a:r>
              <a:rPr lang="en-US" sz="2200" b="1" dirty="0">
                <a:latin typeface="+mj-lt"/>
                <a:ea typeface="Arial Unicode MS" panose="020B0604020202020204" pitchFamily="34" charset="-128"/>
                <a:cs typeface="Arial Unicode MS" panose="020B0604020202020204" pitchFamily="34" charset="-128"/>
              </a:rPr>
              <a:t>t</a:t>
            </a:r>
            <a:r>
              <a:rPr lang="en-US" sz="2200" b="1" spc="-3" dirty="0">
                <a:latin typeface="+mj-lt"/>
                <a:ea typeface="Arial Unicode MS" panose="020B0604020202020204" pitchFamily="34" charset="-128"/>
                <a:cs typeface="Arial Unicode MS" panose="020B0604020202020204" pitchFamily="34" charset="-128"/>
              </a:rPr>
              <a:t>e</a:t>
            </a:r>
            <a:r>
              <a:rPr lang="en-US" sz="2200" b="1" dirty="0">
                <a:latin typeface="+mj-lt"/>
                <a:ea typeface="Arial Unicode MS" panose="020B0604020202020204" pitchFamily="34" charset="-128"/>
                <a:cs typeface="Arial Unicode MS" panose="020B0604020202020204" pitchFamily="34" charset="-128"/>
              </a:rPr>
              <a:t>r</a:t>
            </a:r>
            <a:r>
              <a:rPr lang="en-US" sz="2200" b="1" spc="-3" dirty="0">
                <a:latin typeface="+mj-lt"/>
                <a:ea typeface="Arial Unicode MS" panose="020B0604020202020204" pitchFamily="34" charset="-128"/>
                <a:cs typeface="Arial Unicode MS" panose="020B0604020202020204" pitchFamily="34" charset="-128"/>
              </a:rPr>
              <a:t>ia</a:t>
            </a:r>
          </a:p>
          <a:p>
            <a:pPr marL="7144" indent="0">
              <a:spcBef>
                <a:spcPts val="0"/>
              </a:spcBef>
              <a:buNone/>
              <a:tabLst>
                <a:tab pos="264319" algn="l"/>
              </a:tabLst>
            </a:pPr>
            <a:endParaRPr lang="en-US" sz="1200" dirty="0">
              <a:latin typeface="+mj-lt"/>
              <a:ea typeface="Arial Unicode MS" panose="020B0604020202020204" pitchFamily="34" charset="-128"/>
              <a:cs typeface="Arial Unicode MS" panose="020B0604020202020204" pitchFamily="34" charset="-128"/>
            </a:endParaRPr>
          </a:p>
          <a:p>
            <a:pPr marL="515541" lvl="1" indent="-182880">
              <a:spcBef>
                <a:spcPts val="600"/>
              </a:spcBef>
              <a:spcAft>
                <a:spcPts val="600"/>
              </a:spcAft>
              <a:buClr>
                <a:srgbClr val="FF0000"/>
              </a:buClr>
              <a:buFont typeface="Wingdings 3" panose="05040102010807070707" pitchFamily="18" charset="2"/>
              <a:buChar char="}"/>
              <a:tabLst>
                <a:tab pos="515541" algn="l"/>
              </a:tabLst>
            </a:pPr>
            <a:r>
              <a:rPr lang="en-US" sz="2000" spc="-3" dirty="0">
                <a:latin typeface="+mj-lt"/>
                <a:ea typeface="Arial Unicode MS" panose="020B0604020202020204" pitchFamily="34" charset="-128"/>
                <a:cs typeface="Arial Unicode MS" panose="020B0604020202020204" pitchFamily="34" charset="-128"/>
              </a:rPr>
              <a:t>A</a:t>
            </a:r>
            <a:r>
              <a:rPr lang="en-US" sz="2000" dirty="0">
                <a:latin typeface="+mj-lt"/>
                <a:ea typeface="Arial Unicode MS" panose="020B0604020202020204" pitchFamily="34" charset="-128"/>
                <a:cs typeface="Arial Unicode MS" panose="020B0604020202020204" pitchFamily="34" charset="-128"/>
              </a:rPr>
              <a:t>re </a:t>
            </a:r>
            <a:r>
              <a:rPr lang="en-US" sz="2000" u="sng" dirty="0">
                <a:latin typeface="+mj-lt"/>
                <a:ea typeface="Arial Unicode MS" panose="020B0604020202020204" pitchFamily="34" charset="-128"/>
                <a:cs typeface="Arial Unicode MS" panose="020B0604020202020204" pitchFamily="34" charset="-128"/>
              </a:rPr>
              <a:t>v</a:t>
            </a:r>
            <a:r>
              <a:rPr lang="en-US" sz="2000" u="sng" spc="-3" dirty="0">
                <a:latin typeface="+mj-lt"/>
                <a:ea typeface="Arial Unicode MS" panose="020B0604020202020204" pitchFamily="34" charset="-128"/>
                <a:cs typeface="Arial Unicode MS" panose="020B0604020202020204" pitchFamily="34" charset="-128"/>
              </a:rPr>
              <a:t>e</a:t>
            </a:r>
            <a:r>
              <a:rPr lang="en-US" sz="2000" u="sng" dirty="0">
                <a:latin typeface="+mj-lt"/>
                <a:ea typeface="Arial Unicode MS" panose="020B0604020202020204" pitchFamily="34" charset="-128"/>
                <a:cs typeface="Arial Unicode MS" panose="020B0604020202020204" pitchFamily="34" charset="-128"/>
              </a:rPr>
              <a:t>r</a:t>
            </a:r>
            <a:r>
              <a:rPr lang="en-US" sz="2000" u="sng" spc="-3" dirty="0">
                <a:latin typeface="+mj-lt"/>
                <a:ea typeface="Arial Unicode MS" panose="020B0604020202020204" pitchFamily="34" charset="-128"/>
                <a:cs typeface="Arial Unicode MS" panose="020B0604020202020204" pitchFamily="34" charset="-128"/>
              </a:rPr>
              <a:t>i</a:t>
            </a:r>
            <a:r>
              <a:rPr lang="en-US" sz="2000" u="sng" dirty="0">
                <a:latin typeface="+mj-lt"/>
                <a:ea typeface="Arial Unicode MS" panose="020B0604020202020204" pitchFamily="34" charset="-128"/>
                <a:cs typeface="Arial Unicode MS" panose="020B0604020202020204" pitchFamily="34" charset="-128"/>
              </a:rPr>
              <a:t>f</a:t>
            </a:r>
            <a:r>
              <a:rPr lang="en-US" sz="2000" u="sng" spc="-3" dirty="0">
                <a:latin typeface="+mj-lt"/>
                <a:ea typeface="Arial Unicode MS" panose="020B0604020202020204" pitchFamily="34" charset="-128"/>
                <a:cs typeface="Arial Unicode MS" panose="020B0604020202020204" pitchFamily="34" charset="-128"/>
              </a:rPr>
              <a:t>iabl</a:t>
            </a:r>
            <a:r>
              <a:rPr lang="en-US" sz="2000" u="sng" dirty="0">
                <a:latin typeface="+mj-lt"/>
                <a:ea typeface="Arial Unicode MS" panose="020B0604020202020204" pitchFamily="34" charset="-128"/>
                <a:cs typeface="Arial Unicode MS" panose="020B0604020202020204" pitchFamily="34" charset="-128"/>
              </a:rPr>
              <a:t>e</a:t>
            </a:r>
            <a:r>
              <a:rPr lang="en-US" sz="2000" spc="14"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fr</a:t>
            </a:r>
            <a:r>
              <a:rPr lang="en-US" sz="2000" spc="-3"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m</a:t>
            </a:r>
            <a:r>
              <a:rPr lang="en-US" sz="2000" spc="-8"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t</a:t>
            </a:r>
            <a:r>
              <a:rPr lang="en-US" sz="2000" spc="-3" dirty="0">
                <a:latin typeface="+mj-lt"/>
                <a:ea typeface="Arial Unicode MS" panose="020B0604020202020204" pitchFamily="34" charset="-128"/>
                <a:cs typeface="Arial Unicode MS" panose="020B0604020202020204" pitchFamily="34" charset="-128"/>
              </a:rPr>
              <a:t>h</a:t>
            </a:r>
            <a:r>
              <a:rPr lang="en-US" sz="2000" dirty="0">
                <a:latin typeface="+mj-lt"/>
                <a:ea typeface="Arial Unicode MS" panose="020B0604020202020204" pitchFamily="34" charset="-128"/>
                <a:cs typeface="Arial Unicode MS" panose="020B0604020202020204" pitchFamily="34" charset="-128"/>
              </a:rPr>
              <a:t>e s</a:t>
            </a:r>
            <a:r>
              <a:rPr lang="en-US" sz="2000" spc="-3" dirty="0">
                <a:latin typeface="+mj-lt"/>
                <a:ea typeface="Arial Unicode MS" panose="020B0604020202020204" pitchFamily="34" charset="-128"/>
                <a:cs typeface="Arial Unicode MS" panose="020B0604020202020204" pitchFamily="34" charset="-128"/>
              </a:rPr>
              <a:t>ub-recipient’</a:t>
            </a:r>
            <a:r>
              <a:rPr lang="en-US" sz="2000" dirty="0">
                <a:latin typeface="+mj-lt"/>
                <a:ea typeface="Arial Unicode MS" panose="020B0604020202020204" pitchFamily="34" charset="-128"/>
                <a:cs typeface="Arial Unicode MS" panose="020B0604020202020204" pitchFamily="34" charset="-128"/>
              </a:rPr>
              <a:t>s</a:t>
            </a:r>
            <a:r>
              <a:rPr lang="en-US" sz="2000" spc="14"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c</a:t>
            </a:r>
            <a:r>
              <a:rPr lang="en-US" sz="2000" spc="-3"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ds</a:t>
            </a:r>
            <a:endParaRPr lang="en-US" sz="2000" dirty="0">
              <a:latin typeface="+mj-lt"/>
              <a:ea typeface="Arial Unicode MS" panose="020B0604020202020204" pitchFamily="34" charset="-128"/>
              <a:cs typeface="Arial Unicode MS" panose="020B0604020202020204" pitchFamily="34" charset="-128"/>
            </a:endParaRPr>
          </a:p>
          <a:p>
            <a:pPr marL="515541" marR="372904" lvl="1" indent="-182880">
              <a:spcBef>
                <a:spcPts val="600"/>
              </a:spcBef>
              <a:spcAft>
                <a:spcPts val="600"/>
              </a:spcAft>
              <a:buClr>
                <a:srgbClr val="FF0000"/>
              </a:buClr>
              <a:buFont typeface="Wingdings 3" panose="05040102010807070707" pitchFamily="18" charset="2"/>
              <a:buChar char="}"/>
              <a:tabLst>
                <a:tab pos="515541" algn="l"/>
              </a:tabLst>
            </a:pPr>
            <a:r>
              <a:rPr lang="en-US" sz="2000" spc="-3" dirty="0">
                <a:latin typeface="+mj-lt"/>
                <a:ea typeface="Arial Unicode MS" panose="020B0604020202020204" pitchFamily="34" charset="-128"/>
                <a:cs typeface="Arial Unicode MS" panose="020B0604020202020204" pitchFamily="34" charset="-128"/>
              </a:rPr>
              <a:t>A</a:t>
            </a:r>
            <a:r>
              <a:rPr lang="en-US" sz="2000" dirty="0">
                <a:latin typeface="+mj-lt"/>
                <a:ea typeface="Arial Unicode MS" panose="020B0604020202020204" pitchFamily="34" charset="-128"/>
                <a:cs typeface="Arial Unicode MS" panose="020B0604020202020204" pitchFamily="34" charset="-128"/>
              </a:rPr>
              <a:t>re </a:t>
            </a:r>
            <a:r>
              <a:rPr lang="en-US" sz="2000" u="sng" spc="-3" dirty="0">
                <a:latin typeface="+mj-lt"/>
                <a:ea typeface="Arial Unicode MS" panose="020B0604020202020204" pitchFamily="34" charset="-128"/>
                <a:cs typeface="Arial Unicode MS" panose="020B0604020202020204" pitchFamily="34" charset="-128"/>
              </a:rPr>
              <a:t>no</a:t>
            </a:r>
            <a:r>
              <a:rPr lang="en-US" sz="2000" u="sng" dirty="0">
                <a:latin typeface="+mj-lt"/>
                <a:ea typeface="Arial Unicode MS" panose="020B0604020202020204" pitchFamily="34" charset="-128"/>
                <a:cs typeface="Arial Unicode MS" panose="020B0604020202020204" pitchFamily="34" charset="-128"/>
              </a:rPr>
              <a:t>t</a:t>
            </a:r>
            <a:r>
              <a:rPr lang="en-US" sz="2000" u="sng" spc="-3" dirty="0">
                <a:latin typeface="+mj-lt"/>
                <a:ea typeface="Arial Unicode MS" panose="020B0604020202020204" pitchFamily="34" charset="-128"/>
                <a:cs typeface="Arial Unicode MS" panose="020B0604020202020204" pitchFamily="34" charset="-128"/>
              </a:rPr>
              <a:t> in</a:t>
            </a:r>
            <a:r>
              <a:rPr lang="en-US" sz="2000" u="sng" dirty="0">
                <a:latin typeface="+mj-lt"/>
                <a:ea typeface="Arial Unicode MS" panose="020B0604020202020204" pitchFamily="34" charset="-128"/>
                <a:cs typeface="Arial Unicode MS" panose="020B0604020202020204" pitchFamily="34" charset="-128"/>
              </a:rPr>
              <a:t>c</a:t>
            </a:r>
            <a:r>
              <a:rPr lang="en-US" sz="2000" u="sng" spc="-3" dirty="0">
                <a:latin typeface="+mj-lt"/>
                <a:ea typeface="Arial Unicode MS" panose="020B0604020202020204" pitchFamily="34" charset="-128"/>
                <a:cs typeface="Arial Unicode MS" panose="020B0604020202020204" pitchFamily="34" charset="-128"/>
              </a:rPr>
              <a:t>lude</a:t>
            </a:r>
            <a:r>
              <a:rPr lang="en-US" sz="2000" u="sng" dirty="0">
                <a:latin typeface="+mj-lt"/>
                <a:ea typeface="Arial Unicode MS" panose="020B0604020202020204" pitchFamily="34" charset="-128"/>
                <a:cs typeface="Arial Unicode MS" panose="020B0604020202020204" pitchFamily="34" charset="-128"/>
              </a:rPr>
              <a:t>d</a:t>
            </a:r>
            <a:r>
              <a:rPr lang="en-US" sz="2000" u="sng" spc="20"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a</a:t>
            </a:r>
            <a:r>
              <a:rPr lang="en-US" sz="2000" dirty="0">
                <a:latin typeface="+mj-lt"/>
                <a:ea typeface="Arial Unicode MS" panose="020B0604020202020204" pitchFamily="34" charset="-128"/>
                <a:cs typeface="Arial Unicode MS" panose="020B0604020202020204" pitchFamily="34" charset="-128"/>
              </a:rPr>
              <a:t>s</a:t>
            </a:r>
            <a:r>
              <a:rPr lang="en-US" sz="2000" spc="3"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c</a:t>
            </a:r>
            <a:r>
              <a:rPr lang="en-US" sz="2000" spc="-3" dirty="0">
                <a:latin typeface="+mj-lt"/>
                <a:ea typeface="Arial Unicode MS" panose="020B0604020202020204" pitchFamily="34" charset="-128"/>
                <a:cs typeface="Arial Unicode MS" panose="020B0604020202020204" pitchFamily="34" charset="-128"/>
              </a:rPr>
              <a:t>on</a:t>
            </a:r>
            <a:r>
              <a:rPr lang="en-US" sz="2000" dirty="0">
                <a:latin typeface="+mj-lt"/>
                <a:ea typeface="Arial Unicode MS" panose="020B0604020202020204" pitchFamily="34" charset="-128"/>
                <a:cs typeface="Arial Unicode MS" panose="020B0604020202020204" pitchFamily="34" charset="-128"/>
              </a:rPr>
              <a:t>tr</a:t>
            </a:r>
            <a:r>
              <a:rPr lang="en-US" sz="2000" spc="-3" dirty="0">
                <a:latin typeface="+mj-lt"/>
                <a:ea typeface="Arial Unicode MS" panose="020B0604020202020204" pitchFamily="34" charset="-128"/>
                <a:cs typeface="Arial Unicode MS" panose="020B0604020202020204" pitchFamily="34" charset="-128"/>
              </a:rPr>
              <a:t>ibu</a:t>
            </a:r>
            <a:r>
              <a:rPr lang="en-US" sz="2000" dirty="0">
                <a:latin typeface="+mj-lt"/>
                <a:ea typeface="Arial Unicode MS" panose="020B0604020202020204" pitchFamily="34" charset="-128"/>
                <a:cs typeface="Arial Unicode MS" panose="020B0604020202020204" pitchFamily="34" charset="-128"/>
              </a:rPr>
              <a:t>t</a:t>
            </a:r>
            <a:r>
              <a:rPr lang="en-US" sz="2000" spc="-3" dirty="0">
                <a:latin typeface="+mj-lt"/>
                <a:ea typeface="Arial Unicode MS" panose="020B0604020202020204" pitchFamily="34" charset="-128"/>
                <a:cs typeface="Arial Unicode MS" panose="020B0604020202020204" pitchFamily="34" charset="-128"/>
              </a:rPr>
              <a:t>ion</a:t>
            </a:r>
            <a:r>
              <a:rPr lang="en-US" sz="2000" dirty="0">
                <a:latin typeface="+mj-lt"/>
                <a:ea typeface="Arial Unicode MS" panose="020B0604020202020204" pitchFamily="34" charset="-128"/>
                <a:cs typeface="Arial Unicode MS" panose="020B0604020202020204" pitchFamily="34" charset="-128"/>
              </a:rPr>
              <a:t>s</a:t>
            </a:r>
            <a:r>
              <a:rPr lang="en-US" sz="2000" spc="8"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f</a:t>
            </a:r>
            <a:r>
              <a:rPr lang="en-US" sz="2000" spc="-3"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 an</a:t>
            </a:r>
            <a:r>
              <a:rPr lang="en-US" sz="2000" dirty="0">
                <a:latin typeface="+mj-lt"/>
                <a:ea typeface="Arial Unicode MS" panose="020B0604020202020204" pitchFamily="34" charset="-128"/>
                <a:cs typeface="Arial Unicode MS" panose="020B0604020202020204" pitchFamily="34" charset="-128"/>
              </a:rPr>
              <a:t>y </a:t>
            </a:r>
            <a:r>
              <a:rPr lang="en-US" sz="2000" spc="-3"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t</a:t>
            </a:r>
            <a:r>
              <a:rPr lang="en-US" sz="2000" spc="-3" dirty="0">
                <a:latin typeface="+mj-lt"/>
                <a:ea typeface="Arial Unicode MS" panose="020B0604020202020204" pitchFamily="34" charset="-128"/>
                <a:cs typeface="Arial Unicode MS" panose="020B0604020202020204" pitchFamily="34" charset="-128"/>
              </a:rPr>
              <a:t>her fede</a:t>
            </a:r>
            <a:r>
              <a:rPr lang="en-US" sz="2000"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a</a:t>
            </a:r>
            <a:r>
              <a:rPr lang="en-US" sz="2000" dirty="0">
                <a:latin typeface="+mj-lt"/>
                <a:ea typeface="Arial Unicode MS" panose="020B0604020202020204" pitchFamily="34" charset="-128"/>
                <a:cs typeface="Arial Unicode MS" panose="020B0604020202020204" pitchFamily="34" charset="-128"/>
              </a:rPr>
              <a:t>l</a:t>
            </a:r>
            <a:r>
              <a:rPr lang="en-US" sz="2000" spc="6"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g</a:t>
            </a:r>
            <a:r>
              <a:rPr lang="en-US" sz="2000"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an</a:t>
            </a:r>
            <a:r>
              <a:rPr lang="en-US" sz="2000" dirty="0">
                <a:latin typeface="+mj-lt"/>
                <a:ea typeface="Arial Unicode MS" panose="020B0604020202020204" pitchFamily="34" charset="-128"/>
                <a:cs typeface="Arial Unicode MS" panose="020B0604020202020204" pitchFamily="34" charset="-128"/>
              </a:rPr>
              <a:t>t</a:t>
            </a:r>
          </a:p>
          <a:p>
            <a:pPr marL="515541" marR="155020" lvl="1" indent="-182880">
              <a:spcBef>
                <a:spcPts val="600"/>
              </a:spcBef>
              <a:spcAft>
                <a:spcPts val="600"/>
              </a:spcAft>
              <a:buClr>
                <a:srgbClr val="FF0000"/>
              </a:buClr>
              <a:buFont typeface="Wingdings 3" panose="05040102010807070707" pitchFamily="18" charset="2"/>
              <a:buChar char="}"/>
              <a:tabLst>
                <a:tab pos="515541" algn="l"/>
              </a:tabLst>
            </a:pPr>
            <a:r>
              <a:rPr lang="en-US" sz="2000" spc="-3" dirty="0">
                <a:latin typeface="+mj-lt"/>
                <a:ea typeface="Arial Unicode MS" panose="020B0604020202020204" pitchFamily="34" charset="-128"/>
                <a:cs typeface="Arial Unicode MS" panose="020B0604020202020204" pitchFamily="34" charset="-128"/>
              </a:rPr>
              <a:t>A</a:t>
            </a:r>
            <a:r>
              <a:rPr lang="en-US" sz="2000" dirty="0">
                <a:latin typeface="+mj-lt"/>
                <a:ea typeface="Arial Unicode MS" panose="020B0604020202020204" pitchFamily="34" charset="-128"/>
                <a:cs typeface="Arial Unicode MS" panose="020B0604020202020204" pitchFamily="34" charset="-128"/>
              </a:rPr>
              <a:t>re </a:t>
            </a:r>
            <a:r>
              <a:rPr lang="en-US" sz="2000" u="sng" spc="-3" dirty="0">
                <a:latin typeface="+mj-lt"/>
                <a:ea typeface="Arial Unicode MS" panose="020B0604020202020204" pitchFamily="34" charset="-128"/>
                <a:cs typeface="Arial Unicode MS" panose="020B0604020202020204" pitchFamily="34" charset="-128"/>
              </a:rPr>
              <a:t>ne</a:t>
            </a:r>
            <a:r>
              <a:rPr lang="en-US" sz="2000" u="sng" dirty="0">
                <a:latin typeface="+mj-lt"/>
                <a:ea typeface="Arial Unicode MS" panose="020B0604020202020204" pitchFamily="34" charset="-128"/>
                <a:cs typeface="Arial Unicode MS" panose="020B0604020202020204" pitchFamily="34" charset="-128"/>
              </a:rPr>
              <a:t>c</a:t>
            </a:r>
            <a:r>
              <a:rPr lang="en-US" sz="2000" u="sng" spc="-3" dirty="0">
                <a:latin typeface="+mj-lt"/>
                <a:ea typeface="Arial Unicode MS" panose="020B0604020202020204" pitchFamily="34" charset="-128"/>
                <a:cs typeface="Arial Unicode MS" panose="020B0604020202020204" pitchFamily="34" charset="-128"/>
              </a:rPr>
              <a:t>e</a:t>
            </a:r>
            <a:r>
              <a:rPr lang="en-US" sz="2000" u="sng" dirty="0">
                <a:latin typeface="+mj-lt"/>
                <a:ea typeface="Arial Unicode MS" panose="020B0604020202020204" pitchFamily="34" charset="-128"/>
                <a:cs typeface="Arial Unicode MS" panose="020B0604020202020204" pitchFamily="34" charset="-128"/>
              </a:rPr>
              <a:t>ss</a:t>
            </a:r>
            <a:r>
              <a:rPr lang="en-US" sz="2000" u="sng" spc="-3" dirty="0">
                <a:latin typeface="+mj-lt"/>
                <a:ea typeface="Arial Unicode MS" panose="020B0604020202020204" pitchFamily="34" charset="-128"/>
                <a:cs typeface="Arial Unicode MS" panose="020B0604020202020204" pitchFamily="34" charset="-128"/>
              </a:rPr>
              <a:t>a</a:t>
            </a:r>
            <a:r>
              <a:rPr lang="en-US" sz="2000" u="sng" dirty="0">
                <a:latin typeface="+mj-lt"/>
                <a:ea typeface="Arial Unicode MS" panose="020B0604020202020204" pitchFamily="34" charset="-128"/>
                <a:cs typeface="Arial Unicode MS" panose="020B0604020202020204" pitchFamily="34" charset="-128"/>
              </a:rPr>
              <a:t>ry</a:t>
            </a:r>
            <a:r>
              <a:rPr lang="en-US" sz="2000"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an</a:t>
            </a:r>
            <a:r>
              <a:rPr lang="en-US" sz="2000" dirty="0">
                <a:latin typeface="+mj-lt"/>
                <a:ea typeface="Arial Unicode MS" panose="020B0604020202020204" pitchFamily="34" charset="-128"/>
                <a:cs typeface="Arial Unicode MS" panose="020B0604020202020204" pitchFamily="34" charset="-128"/>
              </a:rPr>
              <a:t>d</a:t>
            </a:r>
            <a:r>
              <a:rPr lang="en-US" sz="2000" spc="6" dirty="0">
                <a:latin typeface="+mj-lt"/>
                <a:ea typeface="Arial Unicode MS" panose="020B0604020202020204" pitchFamily="34" charset="-128"/>
                <a:cs typeface="Arial Unicode MS" panose="020B0604020202020204" pitchFamily="34" charset="-128"/>
              </a:rPr>
              <a:t> </a:t>
            </a:r>
            <a:r>
              <a:rPr lang="en-US" sz="2000" u="sng" dirty="0">
                <a:latin typeface="+mj-lt"/>
                <a:ea typeface="Arial Unicode MS" panose="020B0604020202020204" pitchFamily="34" charset="-128"/>
                <a:cs typeface="Arial Unicode MS" panose="020B0604020202020204" pitchFamily="34" charset="-128"/>
              </a:rPr>
              <a:t>r</a:t>
            </a:r>
            <a:r>
              <a:rPr lang="en-US" sz="2000" u="sng" spc="-3" dirty="0">
                <a:latin typeface="+mj-lt"/>
                <a:ea typeface="Arial Unicode MS" panose="020B0604020202020204" pitchFamily="34" charset="-128"/>
                <a:cs typeface="Arial Unicode MS" panose="020B0604020202020204" pitchFamily="34" charset="-128"/>
              </a:rPr>
              <a:t>ea</a:t>
            </a:r>
            <a:r>
              <a:rPr lang="en-US" sz="2000" u="sng" dirty="0">
                <a:latin typeface="+mj-lt"/>
                <a:ea typeface="Arial Unicode MS" panose="020B0604020202020204" pitchFamily="34" charset="-128"/>
                <a:cs typeface="Arial Unicode MS" panose="020B0604020202020204" pitchFamily="34" charset="-128"/>
              </a:rPr>
              <a:t>s</a:t>
            </a:r>
            <a:r>
              <a:rPr lang="en-US" sz="2000" u="sng" spc="-3" dirty="0">
                <a:latin typeface="+mj-lt"/>
                <a:ea typeface="Arial Unicode MS" panose="020B0604020202020204" pitchFamily="34" charset="-128"/>
                <a:cs typeface="Arial Unicode MS" panose="020B0604020202020204" pitchFamily="34" charset="-128"/>
              </a:rPr>
              <a:t>onabl</a:t>
            </a:r>
            <a:r>
              <a:rPr lang="en-US" sz="2000" u="sng" dirty="0">
                <a:latin typeface="+mj-lt"/>
                <a:ea typeface="Arial Unicode MS" panose="020B0604020202020204" pitchFamily="34" charset="-128"/>
                <a:cs typeface="Arial Unicode MS" panose="020B0604020202020204" pitchFamily="34" charset="-128"/>
              </a:rPr>
              <a:t>e</a:t>
            </a:r>
            <a:r>
              <a:rPr lang="en-US" sz="2000" spc="20"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f</a:t>
            </a:r>
            <a:r>
              <a:rPr lang="en-US" sz="2000" spc="-3" dirty="0">
                <a:latin typeface="+mj-lt"/>
                <a:ea typeface="Arial Unicode MS" panose="020B0604020202020204" pitchFamily="34" charset="-128"/>
                <a:cs typeface="Arial Unicode MS" panose="020B0604020202020204" pitchFamily="34" charset="-128"/>
              </a:rPr>
              <a:t>or a</a:t>
            </a:r>
            <a:r>
              <a:rPr lang="en-US" sz="2000" dirty="0">
                <a:latin typeface="+mj-lt"/>
                <a:ea typeface="Arial Unicode MS" panose="020B0604020202020204" pitchFamily="34" charset="-128"/>
                <a:cs typeface="Arial Unicode MS" panose="020B0604020202020204" pitchFamily="34" charset="-128"/>
              </a:rPr>
              <a:t>cc</a:t>
            </a:r>
            <a:r>
              <a:rPr lang="en-US" sz="2000" spc="-3"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m</a:t>
            </a:r>
            <a:r>
              <a:rPr lang="en-US" sz="2000" spc="-3" dirty="0">
                <a:latin typeface="+mj-lt"/>
                <a:ea typeface="Arial Unicode MS" panose="020B0604020202020204" pitchFamily="34" charset="-128"/>
                <a:cs typeface="Arial Unicode MS" panose="020B0604020202020204" pitchFamily="34" charset="-128"/>
              </a:rPr>
              <a:t>pli</a:t>
            </a:r>
            <a:r>
              <a:rPr lang="en-US" sz="2000" dirty="0">
                <a:latin typeface="+mj-lt"/>
                <a:ea typeface="Arial Unicode MS" panose="020B0604020202020204" pitchFamily="34" charset="-128"/>
                <a:cs typeface="Arial Unicode MS" panose="020B0604020202020204" pitchFamily="34" charset="-128"/>
              </a:rPr>
              <a:t>s</a:t>
            </a:r>
            <a:r>
              <a:rPr lang="en-US" sz="2000" spc="-3" dirty="0">
                <a:latin typeface="+mj-lt"/>
                <a:ea typeface="Arial Unicode MS" panose="020B0604020202020204" pitchFamily="34" charset="-128"/>
                <a:cs typeface="Arial Unicode MS" panose="020B0604020202020204" pitchFamily="34" charset="-128"/>
              </a:rPr>
              <a:t>h</a:t>
            </a:r>
            <a:r>
              <a:rPr lang="en-US" sz="2000" dirty="0">
                <a:latin typeface="+mj-lt"/>
                <a:ea typeface="Arial Unicode MS" panose="020B0604020202020204" pitchFamily="34" charset="-128"/>
                <a:cs typeface="Arial Unicode MS" panose="020B0604020202020204" pitchFamily="34" charset="-128"/>
              </a:rPr>
              <a:t>m</a:t>
            </a:r>
            <a:r>
              <a:rPr lang="en-US" sz="2000" spc="-3" dirty="0">
                <a:latin typeface="+mj-lt"/>
                <a:ea typeface="Arial Unicode MS" panose="020B0604020202020204" pitchFamily="34" charset="-128"/>
                <a:cs typeface="Arial Unicode MS" panose="020B0604020202020204" pitchFamily="34" charset="-128"/>
              </a:rPr>
              <a:t>en</a:t>
            </a:r>
            <a:r>
              <a:rPr lang="en-US" sz="2000" dirty="0">
                <a:latin typeface="+mj-lt"/>
                <a:ea typeface="Arial Unicode MS" panose="020B0604020202020204" pitchFamily="34" charset="-128"/>
                <a:cs typeface="Arial Unicode MS" panose="020B0604020202020204" pitchFamily="34" charset="-128"/>
              </a:rPr>
              <a:t>t</a:t>
            </a:r>
            <a:r>
              <a:rPr lang="en-US" sz="2000" spc="17"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f</a:t>
            </a:r>
            <a:r>
              <a:rPr lang="en-US" sz="2000" spc="-3" dirty="0">
                <a:latin typeface="+mj-lt"/>
                <a:ea typeface="Arial Unicode MS" panose="020B0604020202020204" pitchFamily="34" charset="-128"/>
                <a:cs typeface="Arial Unicode MS" panose="020B0604020202020204" pitchFamily="34" charset="-128"/>
              </a:rPr>
              <a:t> p</a:t>
            </a:r>
            <a:r>
              <a:rPr lang="en-US" sz="2000"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o</a:t>
            </a:r>
            <a:r>
              <a:rPr lang="en-US" sz="2000" spc="3" dirty="0">
                <a:latin typeface="+mj-lt"/>
                <a:ea typeface="Arial Unicode MS" panose="020B0604020202020204" pitchFamily="34" charset="-128"/>
                <a:cs typeface="Arial Unicode MS" panose="020B0604020202020204" pitchFamily="34" charset="-128"/>
              </a:rPr>
              <a:t>j</a:t>
            </a:r>
            <a:r>
              <a:rPr lang="en-US" sz="2000" spc="-3"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ct</a:t>
            </a:r>
            <a:r>
              <a:rPr lang="en-US" sz="2000" spc="-3" dirty="0">
                <a:latin typeface="+mj-lt"/>
                <a:ea typeface="Arial Unicode MS" panose="020B0604020202020204" pitchFamily="34" charset="-128"/>
                <a:cs typeface="Arial Unicode MS" panose="020B0604020202020204" pitchFamily="34" charset="-128"/>
              </a:rPr>
              <a:t> o</a:t>
            </a:r>
            <a:r>
              <a:rPr lang="en-US" sz="2000"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p</a:t>
            </a:r>
            <a:r>
              <a:rPr lang="en-US" sz="2000"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og</a:t>
            </a:r>
            <a:r>
              <a:rPr lang="en-US" sz="2000"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a</a:t>
            </a:r>
            <a:r>
              <a:rPr lang="en-US" sz="2000" dirty="0">
                <a:latin typeface="+mj-lt"/>
                <a:ea typeface="Arial Unicode MS" panose="020B0604020202020204" pitchFamily="34" charset="-128"/>
                <a:cs typeface="Arial Unicode MS" panose="020B0604020202020204" pitchFamily="34" charset="-128"/>
              </a:rPr>
              <a:t>m</a:t>
            </a:r>
            <a:r>
              <a:rPr lang="en-US" sz="2000" spc="3"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ob</a:t>
            </a:r>
            <a:r>
              <a:rPr lang="en-US" sz="2000" spc="3" dirty="0">
                <a:latin typeface="+mj-lt"/>
                <a:ea typeface="Arial Unicode MS" panose="020B0604020202020204" pitchFamily="34" charset="-128"/>
                <a:cs typeface="Arial Unicode MS" panose="020B0604020202020204" pitchFamily="34" charset="-128"/>
              </a:rPr>
              <a:t>j</a:t>
            </a:r>
            <a:r>
              <a:rPr lang="en-US" sz="2000" spc="-3"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ct</a:t>
            </a:r>
            <a:r>
              <a:rPr lang="en-US" sz="2000" spc="-3" dirty="0">
                <a:latin typeface="+mj-lt"/>
                <a:ea typeface="Arial Unicode MS" panose="020B0604020202020204" pitchFamily="34" charset="-128"/>
                <a:cs typeface="Arial Unicode MS" panose="020B0604020202020204" pitchFamily="34" charset="-128"/>
              </a:rPr>
              <a:t>i</a:t>
            </a:r>
            <a:r>
              <a:rPr lang="en-US" sz="2000" dirty="0">
                <a:latin typeface="+mj-lt"/>
                <a:ea typeface="Arial Unicode MS" panose="020B0604020202020204" pitchFamily="34" charset="-128"/>
                <a:cs typeface="Arial Unicode MS" panose="020B0604020202020204" pitchFamily="34" charset="-128"/>
              </a:rPr>
              <a:t>v</a:t>
            </a:r>
            <a:r>
              <a:rPr lang="en-US" sz="2000" spc="-3"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s</a:t>
            </a:r>
          </a:p>
          <a:p>
            <a:pPr marL="515541" lvl="1" indent="-182880">
              <a:spcBef>
                <a:spcPts val="600"/>
              </a:spcBef>
              <a:spcAft>
                <a:spcPts val="600"/>
              </a:spcAft>
              <a:buClr>
                <a:srgbClr val="FF0000"/>
              </a:buClr>
              <a:buFont typeface="Wingdings 3" panose="05040102010807070707" pitchFamily="18" charset="2"/>
              <a:buChar char="}"/>
              <a:tabLst>
                <a:tab pos="515541" algn="l"/>
              </a:tabLst>
            </a:pPr>
            <a:r>
              <a:rPr lang="en-US" sz="2000" spc="-3" dirty="0">
                <a:latin typeface="+mj-lt"/>
                <a:ea typeface="Arial Unicode MS" panose="020B0604020202020204" pitchFamily="34" charset="-128"/>
                <a:cs typeface="Arial Unicode MS" panose="020B0604020202020204" pitchFamily="34" charset="-128"/>
              </a:rPr>
              <a:t>A</a:t>
            </a:r>
            <a:r>
              <a:rPr lang="en-US" sz="2000" dirty="0">
                <a:latin typeface="+mj-lt"/>
                <a:ea typeface="Arial Unicode MS" panose="020B0604020202020204" pitchFamily="34" charset="-128"/>
                <a:cs typeface="Arial Unicode MS" panose="020B0604020202020204" pitchFamily="34" charset="-128"/>
              </a:rPr>
              <a:t>re </a:t>
            </a:r>
            <a:r>
              <a:rPr lang="en-US" sz="2000" u="sng" spc="-3" dirty="0">
                <a:latin typeface="+mj-lt"/>
                <a:ea typeface="Arial Unicode MS" panose="020B0604020202020204" pitchFamily="34" charset="-128"/>
                <a:cs typeface="Arial Unicode MS" panose="020B0604020202020204" pitchFamily="34" charset="-128"/>
              </a:rPr>
              <a:t>allowabl</a:t>
            </a:r>
            <a:r>
              <a:rPr lang="en-US" sz="2000" u="sng" dirty="0">
                <a:latin typeface="+mj-lt"/>
                <a:ea typeface="Arial Unicode MS" panose="020B0604020202020204" pitchFamily="34" charset="-128"/>
                <a:cs typeface="Arial Unicode MS" panose="020B0604020202020204" pitchFamily="34" charset="-128"/>
              </a:rPr>
              <a:t>e</a:t>
            </a:r>
            <a:r>
              <a:rPr lang="en-US" sz="2000" spc="28"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c</a:t>
            </a:r>
            <a:r>
              <a:rPr lang="en-US" sz="2000" spc="-3"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sts</a:t>
            </a:r>
          </a:p>
          <a:p>
            <a:pPr marL="515541" lvl="1" indent="-182880">
              <a:spcBef>
                <a:spcPts val="600"/>
              </a:spcBef>
              <a:spcAft>
                <a:spcPts val="600"/>
              </a:spcAft>
              <a:buClr>
                <a:srgbClr val="FF0000"/>
              </a:buClr>
              <a:buFont typeface="Wingdings 3" panose="05040102010807070707" pitchFamily="18" charset="2"/>
              <a:buChar char="}"/>
              <a:tabLst>
                <a:tab pos="515541" algn="l"/>
              </a:tabLst>
            </a:pPr>
            <a:r>
              <a:rPr lang="en-US" sz="2000" spc="-3" dirty="0">
                <a:latin typeface="+mj-lt"/>
                <a:ea typeface="Arial Unicode MS" panose="020B0604020202020204" pitchFamily="34" charset="-128"/>
                <a:cs typeface="Arial Unicode MS" panose="020B0604020202020204" pitchFamily="34" charset="-128"/>
              </a:rPr>
              <a:t>A</a:t>
            </a:r>
            <a:r>
              <a:rPr lang="en-US" sz="2000" dirty="0">
                <a:latin typeface="+mj-lt"/>
                <a:ea typeface="Arial Unicode MS" panose="020B0604020202020204" pitchFamily="34" charset="-128"/>
                <a:cs typeface="Arial Unicode MS" panose="020B0604020202020204" pitchFamily="34" charset="-128"/>
              </a:rPr>
              <a:t>re </a:t>
            </a:r>
            <a:r>
              <a:rPr lang="en-US" sz="2000" u="sng" spc="-3" dirty="0">
                <a:latin typeface="+mj-lt"/>
                <a:ea typeface="Arial Unicode MS" panose="020B0604020202020204" pitchFamily="34" charset="-128"/>
                <a:cs typeface="Arial Unicode MS" panose="020B0604020202020204" pitchFamily="34" charset="-128"/>
              </a:rPr>
              <a:t>no</a:t>
            </a:r>
            <a:r>
              <a:rPr lang="en-US" sz="2000" u="sng" dirty="0">
                <a:latin typeface="+mj-lt"/>
                <a:ea typeface="Arial Unicode MS" panose="020B0604020202020204" pitchFamily="34" charset="-128"/>
                <a:cs typeface="Arial Unicode MS" panose="020B0604020202020204" pitchFamily="34" charset="-128"/>
              </a:rPr>
              <a:t>t paid by</a:t>
            </a:r>
            <a:r>
              <a:rPr lang="en-US" sz="2000" u="sng" spc="-3" dirty="0">
                <a:latin typeface="+mj-lt"/>
                <a:ea typeface="Arial Unicode MS" panose="020B0604020202020204" pitchFamily="34" charset="-128"/>
                <a:cs typeface="Arial Unicode MS" panose="020B0604020202020204" pitchFamily="34" charset="-128"/>
              </a:rPr>
              <a:t> Fede</a:t>
            </a:r>
            <a:r>
              <a:rPr lang="en-US" sz="2000" u="sng" dirty="0">
                <a:latin typeface="+mj-lt"/>
                <a:ea typeface="Arial Unicode MS" panose="020B0604020202020204" pitchFamily="34" charset="-128"/>
                <a:cs typeface="Arial Unicode MS" panose="020B0604020202020204" pitchFamily="34" charset="-128"/>
              </a:rPr>
              <a:t>r</a:t>
            </a:r>
            <a:r>
              <a:rPr lang="en-US" sz="2000" u="sng" spc="-3" dirty="0">
                <a:latin typeface="+mj-lt"/>
                <a:ea typeface="Arial Unicode MS" panose="020B0604020202020204" pitchFamily="34" charset="-128"/>
                <a:cs typeface="Arial Unicode MS" panose="020B0604020202020204" pitchFamily="34" charset="-128"/>
              </a:rPr>
              <a:t>a</a:t>
            </a:r>
            <a:r>
              <a:rPr lang="en-US" sz="2000" u="sng" dirty="0">
                <a:latin typeface="+mj-lt"/>
                <a:ea typeface="Arial Unicode MS" panose="020B0604020202020204" pitchFamily="34" charset="-128"/>
                <a:cs typeface="Arial Unicode MS" panose="020B0604020202020204" pitchFamily="34" charset="-128"/>
              </a:rPr>
              <a:t>l</a:t>
            </a:r>
            <a:r>
              <a:rPr lang="en-US" sz="2000" u="sng" spc="6" dirty="0">
                <a:latin typeface="+mj-lt"/>
                <a:ea typeface="Arial Unicode MS" panose="020B0604020202020204" pitchFamily="34" charset="-128"/>
                <a:cs typeface="Arial Unicode MS" panose="020B0604020202020204" pitchFamily="34" charset="-128"/>
              </a:rPr>
              <a:t> </a:t>
            </a:r>
            <a:r>
              <a:rPr lang="en-US" sz="2000" u="sng" dirty="0">
                <a:latin typeface="+mj-lt"/>
                <a:ea typeface="Arial Unicode MS" panose="020B0604020202020204" pitchFamily="34" charset="-128"/>
                <a:cs typeface="Arial Unicode MS" panose="020B0604020202020204" pitchFamily="34" charset="-128"/>
              </a:rPr>
              <a:t>f</a:t>
            </a:r>
            <a:r>
              <a:rPr lang="en-US" sz="2000" u="sng" spc="-3" dirty="0">
                <a:latin typeface="+mj-lt"/>
                <a:ea typeface="Arial Unicode MS" panose="020B0604020202020204" pitchFamily="34" charset="-128"/>
                <a:cs typeface="Arial Unicode MS" panose="020B0604020202020204" pitchFamily="34" charset="-128"/>
              </a:rPr>
              <a:t>und</a:t>
            </a:r>
            <a:r>
              <a:rPr lang="en-US" sz="2000" u="sng" dirty="0">
                <a:latin typeface="+mj-lt"/>
                <a:ea typeface="Arial Unicode MS" panose="020B0604020202020204" pitchFamily="34" charset="-128"/>
                <a:cs typeface="Arial Unicode MS" panose="020B0604020202020204" pitchFamily="34" charset="-128"/>
              </a:rPr>
              <a:t>s </a:t>
            </a:r>
            <a:r>
              <a:rPr lang="en-US" sz="2000" dirty="0">
                <a:latin typeface="+mj-lt"/>
                <a:ea typeface="Arial Unicode MS" panose="020B0604020202020204" pitchFamily="34" charset="-128"/>
                <a:cs typeface="Arial Unicode MS" panose="020B0604020202020204" pitchFamily="34" charset="-128"/>
              </a:rPr>
              <a:t>fr</a:t>
            </a:r>
            <a:r>
              <a:rPr lang="en-US" sz="2000" spc="-3"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m</a:t>
            </a:r>
            <a:r>
              <a:rPr lang="en-US" sz="2000" spc="-8"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ano</a:t>
            </a:r>
            <a:r>
              <a:rPr lang="en-US" sz="2000" dirty="0">
                <a:latin typeface="+mj-lt"/>
                <a:ea typeface="Arial Unicode MS" panose="020B0604020202020204" pitchFamily="34" charset="-128"/>
                <a:cs typeface="Arial Unicode MS" panose="020B0604020202020204" pitchFamily="34" charset="-128"/>
              </a:rPr>
              <a:t>t</a:t>
            </a:r>
            <a:r>
              <a:rPr lang="en-US" sz="2000" spc="-3" dirty="0">
                <a:latin typeface="+mj-lt"/>
                <a:ea typeface="Arial Unicode MS" panose="020B0604020202020204" pitchFamily="34" charset="-128"/>
                <a:cs typeface="Arial Unicode MS" panose="020B0604020202020204" pitchFamily="34" charset="-128"/>
              </a:rPr>
              <a:t>he</a:t>
            </a:r>
            <a:r>
              <a:rPr lang="en-US" sz="2000" dirty="0">
                <a:latin typeface="+mj-lt"/>
                <a:ea typeface="Arial Unicode MS" panose="020B0604020202020204" pitchFamily="34" charset="-128"/>
                <a:cs typeface="Arial Unicode MS" panose="020B0604020202020204" pitchFamily="34" charset="-128"/>
              </a:rPr>
              <a:t>r</a:t>
            </a:r>
            <a:r>
              <a:rPr lang="en-US" sz="2000" spc="11"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g</a:t>
            </a:r>
            <a:r>
              <a:rPr lang="en-US" sz="2000"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an</a:t>
            </a:r>
            <a:r>
              <a:rPr lang="en-US" sz="2000" dirty="0">
                <a:latin typeface="+mj-lt"/>
                <a:ea typeface="Arial Unicode MS" panose="020B0604020202020204" pitchFamily="34" charset="-128"/>
                <a:cs typeface="Arial Unicode MS" panose="020B0604020202020204" pitchFamily="34" charset="-128"/>
              </a:rPr>
              <a:t>t</a:t>
            </a:r>
            <a:r>
              <a:rPr lang="en-US" sz="2000" spc="-3" dirty="0">
                <a:latin typeface="+mj-lt"/>
                <a:ea typeface="Arial Unicode MS" panose="020B0604020202020204" pitchFamily="34" charset="-128"/>
                <a:cs typeface="Arial Unicode MS" panose="020B0604020202020204" pitchFamily="34" charset="-128"/>
              </a:rPr>
              <a:t> o</a:t>
            </a:r>
            <a:r>
              <a:rPr lang="en-US" sz="2000"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awa</a:t>
            </a:r>
            <a:r>
              <a:rPr lang="en-US" sz="2000" spc="3"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d</a:t>
            </a:r>
            <a:endParaRPr lang="en-US" sz="2000" dirty="0">
              <a:latin typeface="+mj-lt"/>
              <a:ea typeface="Arial Unicode MS" panose="020B0604020202020204" pitchFamily="34" charset="-128"/>
              <a:cs typeface="Arial Unicode MS" panose="020B0604020202020204" pitchFamily="34" charset="-128"/>
            </a:endParaRPr>
          </a:p>
          <a:p>
            <a:pPr marL="515541" lvl="1" indent="-182880">
              <a:spcBef>
                <a:spcPts val="600"/>
              </a:spcBef>
              <a:spcAft>
                <a:spcPts val="600"/>
              </a:spcAft>
              <a:buClr>
                <a:srgbClr val="FF0000"/>
              </a:buClr>
              <a:buFont typeface="Wingdings 3" panose="05040102010807070707" pitchFamily="18" charset="2"/>
              <a:buChar char="}"/>
              <a:tabLst>
                <a:tab pos="515541" algn="l"/>
              </a:tabLst>
            </a:pPr>
            <a:r>
              <a:rPr lang="en-US" sz="2000" spc="-3" dirty="0">
                <a:latin typeface="+mj-lt"/>
                <a:ea typeface="Arial Unicode MS" panose="020B0604020202020204" pitchFamily="34" charset="-128"/>
                <a:cs typeface="Arial Unicode MS" panose="020B0604020202020204" pitchFamily="34" charset="-128"/>
              </a:rPr>
              <a:t>A</a:t>
            </a:r>
            <a:r>
              <a:rPr lang="en-US" sz="2000" dirty="0">
                <a:latin typeface="+mj-lt"/>
                <a:ea typeface="Arial Unicode MS" panose="020B0604020202020204" pitchFamily="34" charset="-128"/>
                <a:cs typeface="Arial Unicode MS" panose="020B0604020202020204" pitchFamily="34" charset="-128"/>
              </a:rPr>
              <a:t>re </a:t>
            </a:r>
            <a:r>
              <a:rPr lang="en-US" sz="2000" u="sng" spc="-3" dirty="0">
                <a:latin typeface="+mj-lt"/>
                <a:ea typeface="Arial Unicode MS" panose="020B0604020202020204" pitchFamily="34" charset="-128"/>
                <a:cs typeface="Arial Unicode MS" panose="020B0604020202020204" pitchFamily="34" charset="-128"/>
              </a:rPr>
              <a:t>app</a:t>
            </a:r>
            <a:r>
              <a:rPr lang="en-US" sz="2000" u="sng" dirty="0">
                <a:latin typeface="+mj-lt"/>
                <a:ea typeface="Arial Unicode MS" panose="020B0604020202020204" pitchFamily="34" charset="-128"/>
                <a:cs typeface="Arial Unicode MS" panose="020B0604020202020204" pitchFamily="34" charset="-128"/>
              </a:rPr>
              <a:t>r</a:t>
            </a:r>
            <a:r>
              <a:rPr lang="en-US" sz="2000" u="sng" spc="-3" dirty="0">
                <a:latin typeface="+mj-lt"/>
                <a:ea typeface="Arial Unicode MS" panose="020B0604020202020204" pitchFamily="34" charset="-128"/>
                <a:cs typeface="Arial Unicode MS" panose="020B0604020202020204" pitchFamily="34" charset="-128"/>
              </a:rPr>
              <a:t>o</a:t>
            </a:r>
            <a:r>
              <a:rPr lang="en-US" sz="2000" u="sng" dirty="0">
                <a:latin typeface="+mj-lt"/>
                <a:ea typeface="Arial Unicode MS" panose="020B0604020202020204" pitchFamily="34" charset="-128"/>
                <a:cs typeface="Arial Unicode MS" panose="020B0604020202020204" pitchFamily="34" charset="-128"/>
              </a:rPr>
              <a:t>v</a:t>
            </a:r>
            <a:r>
              <a:rPr lang="en-US" sz="2000" u="sng" spc="-3" dirty="0">
                <a:latin typeface="+mj-lt"/>
                <a:ea typeface="Arial Unicode MS" panose="020B0604020202020204" pitchFamily="34" charset="-128"/>
                <a:cs typeface="Arial Unicode MS" panose="020B0604020202020204" pitchFamily="34" charset="-128"/>
              </a:rPr>
              <a:t>e</a:t>
            </a:r>
            <a:r>
              <a:rPr lang="en-US" sz="2000" u="sng" dirty="0">
                <a:latin typeface="+mj-lt"/>
                <a:ea typeface="Arial Unicode MS" panose="020B0604020202020204" pitchFamily="34" charset="-128"/>
                <a:cs typeface="Arial Unicode MS" panose="020B0604020202020204" pitchFamily="34" charset="-128"/>
              </a:rPr>
              <a:t>d</a:t>
            </a:r>
            <a:r>
              <a:rPr lang="en-US" sz="2000" u="sng" spc="6" dirty="0">
                <a:latin typeface="+mj-lt"/>
                <a:ea typeface="Arial Unicode MS" panose="020B0604020202020204" pitchFamily="34" charset="-128"/>
                <a:cs typeface="Arial Unicode MS" panose="020B0604020202020204" pitchFamily="34" charset="-128"/>
              </a:rPr>
              <a:t> </a:t>
            </a:r>
            <a:r>
              <a:rPr lang="en-US" sz="2000" u="sng" spc="-3" dirty="0">
                <a:latin typeface="+mj-lt"/>
                <a:ea typeface="Arial Unicode MS" panose="020B0604020202020204" pitchFamily="34" charset="-128"/>
                <a:cs typeface="Arial Unicode MS" panose="020B0604020202020204" pitchFamily="34" charset="-128"/>
              </a:rPr>
              <a:t>i</a:t>
            </a:r>
            <a:r>
              <a:rPr lang="en-US" sz="2000" u="sng" dirty="0">
                <a:latin typeface="+mj-lt"/>
                <a:ea typeface="Arial Unicode MS" panose="020B0604020202020204" pitchFamily="34" charset="-128"/>
                <a:cs typeface="Arial Unicode MS" panose="020B0604020202020204" pitchFamily="34" charset="-128"/>
              </a:rPr>
              <a:t>n</a:t>
            </a:r>
            <a:r>
              <a:rPr lang="en-US" sz="2000" u="sng" spc="6" dirty="0">
                <a:latin typeface="+mj-lt"/>
                <a:ea typeface="Arial Unicode MS" panose="020B0604020202020204" pitchFamily="34" charset="-128"/>
                <a:cs typeface="Arial Unicode MS" panose="020B0604020202020204" pitchFamily="34" charset="-128"/>
              </a:rPr>
              <a:t> </a:t>
            </a:r>
            <a:r>
              <a:rPr lang="en-US" sz="2000" u="sng" dirty="0">
                <a:latin typeface="+mj-lt"/>
                <a:ea typeface="Arial Unicode MS" panose="020B0604020202020204" pitchFamily="34" charset="-128"/>
                <a:cs typeface="Arial Unicode MS" panose="020B0604020202020204" pitchFamily="34" charset="-128"/>
              </a:rPr>
              <a:t>t</a:t>
            </a:r>
            <a:r>
              <a:rPr lang="en-US" sz="2000" u="sng" spc="-3" dirty="0">
                <a:latin typeface="+mj-lt"/>
                <a:ea typeface="Arial Unicode MS" panose="020B0604020202020204" pitchFamily="34" charset="-128"/>
                <a:cs typeface="Arial Unicode MS" panose="020B0604020202020204" pitchFamily="34" charset="-128"/>
              </a:rPr>
              <a:t>h</a:t>
            </a:r>
            <a:r>
              <a:rPr lang="en-US" sz="2000" u="sng" dirty="0">
                <a:latin typeface="+mj-lt"/>
                <a:ea typeface="Arial Unicode MS" panose="020B0604020202020204" pitchFamily="34" charset="-128"/>
                <a:cs typeface="Arial Unicode MS" panose="020B0604020202020204" pitchFamily="34" charset="-128"/>
              </a:rPr>
              <a:t>e</a:t>
            </a:r>
            <a:r>
              <a:rPr lang="en-US" sz="2000" u="sng" spc="-6" dirty="0">
                <a:latin typeface="+mj-lt"/>
                <a:ea typeface="Arial Unicode MS" panose="020B0604020202020204" pitchFamily="34" charset="-128"/>
                <a:cs typeface="Arial Unicode MS" panose="020B0604020202020204" pitchFamily="34" charset="-128"/>
              </a:rPr>
              <a:t> </a:t>
            </a:r>
            <a:r>
              <a:rPr lang="en-US" sz="2000" u="sng" spc="-3" dirty="0">
                <a:latin typeface="+mj-lt"/>
                <a:ea typeface="Arial Unicode MS" panose="020B0604020202020204" pitchFamily="34" charset="-128"/>
                <a:cs typeface="Arial Unicode MS" panose="020B0604020202020204" pitchFamily="34" charset="-128"/>
              </a:rPr>
              <a:t>g</a:t>
            </a:r>
            <a:r>
              <a:rPr lang="en-US" sz="2000" u="sng" dirty="0">
                <a:latin typeface="+mj-lt"/>
                <a:ea typeface="Arial Unicode MS" panose="020B0604020202020204" pitchFamily="34" charset="-128"/>
                <a:cs typeface="Arial Unicode MS" panose="020B0604020202020204" pitchFamily="34" charset="-128"/>
              </a:rPr>
              <a:t>r</a:t>
            </a:r>
            <a:r>
              <a:rPr lang="en-US" sz="2000" u="sng" spc="-3" dirty="0">
                <a:latin typeface="+mj-lt"/>
                <a:ea typeface="Arial Unicode MS" panose="020B0604020202020204" pitchFamily="34" charset="-128"/>
                <a:cs typeface="Arial Unicode MS" panose="020B0604020202020204" pitchFamily="34" charset="-128"/>
              </a:rPr>
              <a:t>an</a:t>
            </a:r>
            <a:r>
              <a:rPr lang="en-US" sz="2000" u="sng" dirty="0">
                <a:latin typeface="+mj-lt"/>
                <a:ea typeface="Arial Unicode MS" panose="020B0604020202020204" pitchFamily="34" charset="-128"/>
                <a:cs typeface="Arial Unicode MS" panose="020B0604020202020204" pitchFamily="34" charset="-128"/>
              </a:rPr>
              <a:t>t</a:t>
            </a:r>
            <a:r>
              <a:rPr lang="en-US" sz="2000" u="sng" spc="3" dirty="0">
                <a:latin typeface="+mj-lt"/>
                <a:ea typeface="Arial Unicode MS" panose="020B0604020202020204" pitchFamily="34" charset="-128"/>
                <a:cs typeface="Arial Unicode MS" panose="020B0604020202020204" pitchFamily="34" charset="-128"/>
              </a:rPr>
              <a:t> </a:t>
            </a:r>
            <a:r>
              <a:rPr lang="en-US" sz="2000" u="sng" spc="-3" dirty="0">
                <a:latin typeface="+mj-lt"/>
                <a:ea typeface="Arial Unicode MS" panose="020B0604020202020204" pitchFamily="34" charset="-128"/>
                <a:cs typeface="Arial Unicode MS" panose="020B0604020202020204" pitchFamily="34" charset="-128"/>
              </a:rPr>
              <a:t>budge</a:t>
            </a:r>
            <a:r>
              <a:rPr lang="en-US" sz="2000" u="sng" spc="3" dirty="0">
                <a:latin typeface="+mj-lt"/>
                <a:ea typeface="Arial Unicode MS" panose="020B0604020202020204" pitchFamily="34" charset="-128"/>
                <a:cs typeface="Arial Unicode MS" panose="020B0604020202020204" pitchFamily="34" charset="-128"/>
              </a:rPr>
              <a:t>t</a:t>
            </a:r>
            <a:endParaRPr lang="en-US" sz="2000" dirty="0">
              <a:latin typeface="+mj-lt"/>
              <a:ea typeface="Arial Unicode MS" panose="020B0604020202020204" pitchFamily="34" charset="-128"/>
              <a:cs typeface="Arial Unicode MS" panose="020B0604020202020204" pitchFamily="34" charset="-128"/>
            </a:endParaRPr>
          </a:p>
          <a:p>
            <a:pPr marL="515541" lvl="1" indent="-182880">
              <a:lnSpc>
                <a:spcPts val="1606"/>
              </a:lnSpc>
              <a:spcBef>
                <a:spcPts val="600"/>
              </a:spcBef>
              <a:spcAft>
                <a:spcPts val="600"/>
              </a:spcAft>
              <a:buClr>
                <a:srgbClr val="FF0000"/>
              </a:buClr>
              <a:buFont typeface="Wingdings 3" panose="05040102010807070707" pitchFamily="18" charset="2"/>
              <a:buChar char="}"/>
              <a:tabLst>
                <a:tab pos="515541" algn="l"/>
              </a:tabLst>
            </a:pPr>
            <a:r>
              <a:rPr lang="en-US" sz="2000" spc="-3" dirty="0">
                <a:latin typeface="+mj-lt"/>
                <a:ea typeface="Arial Unicode MS" panose="020B0604020202020204" pitchFamily="34" charset="-128"/>
                <a:cs typeface="Arial Unicode MS" panose="020B0604020202020204" pitchFamily="34" charset="-128"/>
              </a:rPr>
              <a:t>Con</a:t>
            </a:r>
            <a:r>
              <a:rPr lang="en-US" sz="2000" spc="3" dirty="0">
                <a:latin typeface="+mj-lt"/>
                <a:ea typeface="Arial Unicode MS" panose="020B0604020202020204" pitchFamily="34" charset="-128"/>
                <a:cs typeface="Arial Unicode MS" panose="020B0604020202020204" pitchFamily="34" charset="-128"/>
              </a:rPr>
              <a:t>f</a:t>
            </a:r>
            <a:r>
              <a:rPr lang="en-US" sz="2000" spc="-3"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rm</a:t>
            </a:r>
            <a:r>
              <a:rPr lang="en-US" sz="2000" spc="3"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to</a:t>
            </a:r>
            <a:r>
              <a:rPr lang="en-US" sz="2000" spc="-6"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t</a:t>
            </a:r>
            <a:r>
              <a:rPr lang="en-US" sz="2000" spc="-3" dirty="0">
                <a:latin typeface="+mj-lt"/>
                <a:ea typeface="Arial Unicode MS" panose="020B0604020202020204" pitchFamily="34" charset="-128"/>
                <a:cs typeface="Arial Unicode MS" panose="020B0604020202020204" pitchFamily="34" charset="-128"/>
              </a:rPr>
              <a:t>h</a:t>
            </a:r>
            <a:r>
              <a:rPr lang="en-US" sz="2000" dirty="0">
                <a:latin typeface="+mj-lt"/>
                <a:ea typeface="Arial Unicode MS" panose="020B0604020202020204" pitchFamily="34" charset="-128"/>
                <a:cs typeface="Arial Unicode MS" panose="020B0604020202020204" pitchFamily="34" charset="-128"/>
              </a:rPr>
              <a:t>e</a:t>
            </a:r>
            <a:r>
              <a:rPr lang="en-US" sz="2000" spc="-6" dirty="0">
                <a:latin typeface="+mj-lt"/>
                <a:ea typeface="Arial Unicode MS" panose="020B0604020202020204" pitchFamily="34" charset="-128"/>
                <a:cs typeface="Arial Unicode MS" panose="020B0604020202020204" pitchFamily="34" charset="-128"/>
              </a:rPr>
              <a:t> provisions</a:t>
            </a:r>
            <a:r>
              <a:rPr lang="en-US" sz="2000" spc="8"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o</a:t>
            </a:r>
            <a:r>
              <a:rPr lang="en-US" sz="2000" dirty="0">
                <a:latin typeface="+mj-lt"/>
                <a:ea typeface="Arial Unicode MS" panose="020B0604020202020204" pitchFamily="34" charset="-128"/>
                <a:cs typeface="Arial Unicode MS" panose="020B0604020202020204" pitchFamily="34" charset="-128"/>
              </a:rPr>
              <a:t>f</a:t>
            </a:r>
            <a:r>
              <a:rPr lang="en-US" sz="2000" spc="-3"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2 </a:t>
            </a:r>
            <a:r>
              <a:rPr lang="en-US" sz="2000" spc="-3" dirty="0">
                <a:latin typeface="+mj-lt"/>
                <a:ea typeface="Arial Unicode MS" panose="020B0604020202020204" pitchFamily="34" charset="-128"/>
                <a:cs typeface="Arial Unicode MS" panose="020B0604020202020204" pitchFamily="34" charset="-128"/>
              </a:rPr>
              <a:t>C</a:t>
            </a:r>
            <a:r>
              <a:rPr lang="en-US" sz="2000" dirty="0">
                <a:latin typeface="+mj-lt"/>
                <a:ea typeface="Arial Unicode MS" panose="020B0604020202020204" pitchFamily="34" charset="-128"/>
                <a:cs typeface="Arial Unicode MS" panose="020B0604020202020204" pitchFamily="34" charset="-128"/>
              </a:rPr>
              <a:t>.</a:t>
            </a:r>
            <a:r>
              <a:rPr lang="en-US" sz="2000" spc="-3" dirty="0">
                <a:latin typeface="+mj-lt"/>
                <a:ea typeface="Arial Unicode MS" panose="020B0604020202020204" pitchFamily="34" charset="-128"/>
                <a:cs typeface="Arial Unicode MS" panose="020B0604020202020204" pitchFamily="34" charset="-128"/>
              </a:rPr>
              <a:t>F</a:t>
            </a:r>
            <a:r>
              <a:rPr lang="en-US" sz="2000" dirty="0">
                <a:latin typeface="+mj-lt"/>
                <a:ea typeface="Arial Unicode MS" panose="020B0604020202020204" pitchFamily="34" charset="-128"/>
                <a:cs typeface="Arial Unicode MS" panose="020B0604020202020204" pitchFamily="34" charset="-128"/>
              </a:rPr>
              <a:t>.</a:t>
            </a:r>
            <a:r>
              <a:rPr lang="en-US" sz="2000" spc="-3" dirty="0">
                <a:latin typeface="+mj-lt"/>
                <a:ea typeface="Arial Unicode MS" panose="020B0604020202020204" pitchFamily="34" charset="-128"/>
                <a:cs typeface="Arial Unicode MS" panose="020B0604020202020204" pitchFamily="34" charset="-128"/>
              </a:rPr>
              <a:t>R</a:t>
            </a:r>
            <a:r>
              <a:rPr lang="en-US" sz="2000" dirty="0">
                <a:latin typeface="+mj-lt"/>
                <a:ea typeface="Arial Unicode MS" panose="020B0604020202020204" pitchFamily="34" charset="-128"/>
                <a:cs typeface="Arial Unicode MS" panose="020B0604020202020204" pitchFamily="34" charset="-128"/>
              </a:rPr>
              <a:t>.</a:t>
            </a:r>
            <a:r>
              <a:rPr lang="en-US" sz="2000" spc="-8" dirty="0">
                <a:latin typeface="+mj-lt"/>
                <a:ea typeface="Arial Unicode MS" panose="020B0604020202020204" pitchFamily="34" charset="-128"/>
                <a:cs typeface="Arial Unicode MS" panose="020B0604020202020204" pitchFamily="34" charset="-128"/>
              </a:rPr>
              <a:t> </a:t>
            </a:r>
            <a:r>
              <a:rPr lang="en-US" sz="2000" spc="-2" dirty="0">
                <a:ea typeface="Arial Unicode MS" panose="020B0604020202020204" pitchFamily="34" charset="-128"/>
                <a:cs typeface="Arial Unicode MS" panose="020B0604020202020204" pitchFamily="34" charset="-128"/>
              </a:rPr>
              <a:t>200, Subpart D, 200.306 (b)</a:t>
            </a:r>
            <a:endParaRPr lang="en-US" sz="3200" dirty="0"/>
          </a:p>
        </p:txBody>
      </p:sp>
      <p:sp>
        <p:nvSpPr>
          <p:cNvPr id="3" name="Title 2">
            <a:extLst>
              <a:ext uri="{FF2B5EF4-FFF2-40B4-BE49-F238E27FC236}">
                <a16:creationId xmlns:a16="http://schemas.microsoft.com/office/drawing/2014/main" id="{25E149A2-3494-4EC6-B42E-C5C114B9C445}"/>
              </a:ext>
            </a:extLst>
          </p:cNvPr>
          <p:cNvSpPr>
            <a:spLocks noGrp="1"/>
          </p:cNvSpPr>
          <p:nvPr>
            <p:ph type="title"/>
          </p:nvPr>
        </p:nvSpPr>
        <p:spPr>
          <a:xfrm>
            <a:off x="457200" y="271560"/>
            <a:ext cx="8229600" cy="1325880"/>
          </a:xfrm>
        </p:spPr>
        <p:txBody>
          <a:bodyPr anchor="ctr">
            <a:normAutofit/>
          </a:bodyPr>
          <a:lstStyle/>
          <a:p>
            <a:r>
              <a:rPr lang="en-US" b="1" dirty="0"/>
              <a:t>2 C.F.R. Subpart D, 200.306</a:t>
            </a:r>
          </a:p>
        </p:txBody>
      </p:sp>
      <p:sp>
        <p:nvSpPr>
          <p:cNvPr id="6" name="TextBox 5">
            <a:extLst>
              <a:ext uri="{FF2B5EF4-FFF2-40B4-BE49-F238E27FC236}">
                <a16:creationId xmlns:a16="http://schemas.microsoft.com/office/drawing/2014/main" id="{C53FF2D9-FEC6-4A05-9ABB-09E335893B36}"/>
              </a:ext>
            </a:extLst>
          </p:cNvPr>
          <p:cNvSpPr txBox="1"/>
          <p:nvPr/>
        </p:nvSpPr>
        <p:spPr>
          <a:xfrm>
            <a:off x="8610600" y="6324600"/>
            <a:ext cx="5334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68</a:t>
            </a:fld>
            <a:endParaRPr lang="en-US" dirty="0"/>
          </a:p>
        </p:txBody>
      </p:sp>
    </p:spTree>
    <p:extLst>
      <p:ext uri="{BB962C8B-B14F-4D97-AF65-F5344CB8AC3E}">
        <p14:creationId xmlns:p14="http://schemas.microsoft.com/office/powerpoint/2010/main" val="1253386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5F57-EF03-4EFC-9E4F-96C8172E9614}"/>
              </a:ext>
            </a:extLst>
          </p:cNvPr>
          <p:cNvSpPr>
            <a:spLocks noGrp="1"/>
          </p:cNvSpPr>
          <p:nvPr>
            <p:ph type="body" sz="quarter" idx="13"/>
          </p:nvPr>
        </p:nvSpPr>
        <p:spPr>
          <a:xfrm>
            <a:off x="457200" y="1554480"/>
            <a:ext cx="8229600" cy="4389120"/>
          </a:xfrm>
        </p:spPr>
        <p:txBody>
          <a:bodyPr anchor="ctr" anchorCtr="0">
            <a:noAutofit/>
          </a:bodyPr>
          <a:lstStyle/>
          <a:p>
            <a:pPr marL="342900" indent="-342900">
              <a:spcAft>
                <a:spcPts val="900"/>
              </a:spcAft>
            </a:pPr>
            <a:r>
              <a:rPr lang="en-US" sz="2000" spc="-3" dirty="0">
                <a:latin typeface="+mj-lt"/>
                <a:ea typeface="Arial Unicode MS" panose="020B0604020202020204" pitchFamily="34" charset="-128"/>
                <a:cs typeface="Arial Unicode MS" panose="020B0604020202020204" pitchFamily="34" charset="-128"/>
              </a:rPr>
              <a:t>Item</a:t>
            </a:r>
            <a:r>
              <a:rPr lang="en-US" sz="2000" dirty="0">
                <a:latin typeface="+mj-lt"/>
                <a:ea typeface="Arial Unicode MS" panose="020B0604020202020204" pitchFamily="34" charset="-128"/>
                <a:cs typeface="Arial Unicode MS" panose="020B0604020202020204" pitchFamily="34" charset="-128"/>
              </a:rPr>
              <a:t>s / costs</a:t>
            </a:r>
            <a:r>
              <a:rPr lang="en-US" sz="2000" spc="17"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ut</a:t>
            </a:r>
            <a:r>
              <a:rPr lang="en-US" sz="2000" dirty="0">
                <a:latin typeface="+mj-lt"/>
                <a:ea typeface="Arial Unicode MS" panose="020B0604020202020204" pitchFamily="34" charset="-128"/>
                <a:cs typeface="Arial Unicode MS" panose="020B0604020202020204" pitchFamily="34" charset="-128"/>
              </a:rPr>
              <a:t>iliz</a:t>
            </a:r>
            <a:r>
              <a:rPr lang="en-US" sz="2000" spc="-3"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d</a:t>
            </a:r>
            <a:r>
              <a:rPr lang="en-US" sz="2000" spc="8"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fo</a:t>
            </a:r>
            <a:r>
              <a:rPr lang="en-US" sz="2000" dirty="0">
                <a:latin typeface="+mj-lt"/>
                <a:ea typeface="Arial Unicode MS" panose="020B0604020202020204" pitchFamily="34" charset="-128"/>
                <a:cs typeface="Arial Unicode MS" panose="020B0604020202020204" pitchFamily="34" charset="-128"/>
              </a:rPr>
              <a:t>r</a:t>
            </a:r>
            <a:r>
              <a:rPr lang="en-US" sz="2000" spc="8"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mat</a:t>
            </a:r>
            <a:r>
              <a:rPr lang="en-US" sz="2000" dirty="0">
                <a:latin typeface="+mj-lt"/>
                <a:ea typeface="Arial Unicode MS" panose="020B0604020202020204" pitchFamily="34" charset="-128"/>
                <a:cs typeface="Arial Unicode MS" panose="020B0604020202020204" pitchFamily="34" charset="-128"/>
              </a:rPr>
              <a:t>ch</a:t>
            </a:r>
            <a:r>
              <a:rPr lang="en-US" sz="2000" spc="14"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ar</a:t>
            </a:r>
            <a:r>
              <a:rPr lang="en-US" sz="2000" dirty="0">
                <a:latin typeface="+mj-lt"/>
                <a:ea typeface="Arial Unicode MS" panose="020B0604020202020204" pitchFamily="34" charset="-128"/>
                <a:cs typeface="Arial Unicode MS" panose="020B0604020202020204" pitchFamily="34" charset="-128"/>
              </a:rPr>
              <a:t>e s</a:t>
            </a:r>
            <a:r>
              <a:rPr lang="en-US" sz="2000" spc="-3" dirty="0">
                <a:latin typeface="+mj-lt"/>
                <a:ea typeface="Arial Unicode MS" panose="020B0604020202020204" pitchFamily="34" charset="-128"/>
                <a:cs typeface="Arial Unicode MS" panose="020B0604020202020204" pitchFamily="34" charset="-128"/>
              </a:rPr>
              <a:t>ub</a:t>
            </a:r>
            <a:r>
              <a:rPr lang="en-US" sz="2000" dirty="0">
                <a:latin typeface="+mj-lt"/>
                <a:ea typeface="Arial Unicode MS" panose="020B0604020202020204" pitchFamily="34" charset="-128"/>
                <a:cs typeface="Arial Unicode MS" panose="020B0604020202020204" pitchFamily="34" charset="-128"/>
              </a:rPr>
              <a:t>j</a:t>
            </a:r>
            <a:r>
              <a:rPr lang="en-US" sz="2000" spc="-3"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ct</a:t>
            </a:r>
            <a:r>
              <a:rPr lang="en-US" sz="2000" spc="17"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t</a:t>
            </a:r>
            <a:r>
              <a:rPr lang="en-US" sz="2000" dirty="0">
                <a:latin typeface="+mj-lt"/>
                <a:ea typeface="Arial Unicode MS" panose="020B0604020202020204" pitchFamily="34" charset="-128"/>
                <a:cs typeface="Arial Unicode MS" panose="020B0604020202020204" pitchFamily="34" charset="-128"/>
              </a:rPr>
              <a:t>o</a:t>
            </a:r>
            <a:r>
              <a:rPr lang="en-US" sz="2000" spc="8"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th</a:t>
            </a:r>
            <a:r>
              <a:rPr lang="en-US" sz="2000" dirty="0">
                <a:latin typeface="+mj-lt"/>
                <a:ea typeface="Arial Unicode MS" panose="020B0604020202020204" pitchFamily="34" charset="-128"/>
                <a:cs typeface="Arial Unicode MS" panose="020B0604020202020204" pitchFamily="34" charset="-128"/>
              </a:rPr>
              <a:t>e</a:t>
            </a:r>
            <a:r>
              <a:rPr lang="en-US" sz="2000" spc="17"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s</a:t>
            </a:r>
            <a:r>
              <a:rPr lang="en-US" sz="2000" spc="-3" dirty="0">
                <a:latin typeface="+mj-lt"/>
                <a:ea typeface="Arial Unicode MS" panose="020B0604020202020204" pitchFamily="34" charset="-128"/>
                <a:cs typeface="Arial Unicode MS" panose="020B0604020202020204" pitchFamily="34" charset="-128"/>
              </a:rPr>
              <a:t>ame </a:t>
            </a:r>
            <a:r>
              <a:rPr lang="en-US" sz="2000" dirty="0">
                <a:latin typeface="+mj-lt"/>
                <a:ea typeface="Arial Unicode MS" panose="020B0604020202020204" pitchFamily="34" charset="-128"/>
                <a:cs typeface="Arial Unicode MS" panose="020B0604020202020204" pitchFamily="34" charset="-128"/>
              </a:rPr>
              <a:t>s</a:t>
            </a:r>
            <a:r>
              <a:rPr lang="en-US" sz="2000" spc="-3" dirty="0">
                <a:latin typeface="+mj-lt"/>
                <a:ea typeface="Arial Unicode MS" panose="020B0604020202020204" pitchFamily="34" charset="-128"/>
                <a:cs typeface="Arial Unicode MS" panose="020B0604020202020204" pitchFamily="34" charset="-128"/>
              </a:rPr>
              <a:t>upport</a:t>
            </a:r>
            <a:r>
              <a:rPr lang="en-US" sz="2000" dirty="0">
                <a:latin typeface="+mj-lt"/>
                <a:ea typeface="Arial Unicode MS" panose="020B0604020202020204" pitchFamily="34" charset="-128"/>
                <a:cs typeface="Arial Unicode MS" panose="020B0604020202020204" pitchFamily="34" charset="-128"/>
              </a:rPr>
              <a:t>i</a:t>
            </a:r>
            <a:r>
              <a:rPr lang="en-US" sz="2000" spc="3" dirty="0">
                <a:latin typeface="+mj-lt"/>
                <a:ea typeface="Arial Unicode MS" panose="020B0604020202020204" pitchFamily="34" charset="-128"/>
                <a:cs typeface="Arial Unicode MS" panose="020B0604020202020204" pitchFamily="34" charset="-128"/>
              </a:rPr>
              <a:t>n</a:t>
            </a:r>
            <a:r>
              <a:rPr lang="en-US" sz="2000" dirty="0">
                <a:latin typeface="+mj-lt"/>
                <a:ea typeface="Arial Unicode MS" panose="020B0604020202020204" pitchFamily="34" charset="-128"/>
                <a:cs typeface="Arial Unicode MS" panose="020B0604020202020204" pitchFamily="34" charset="-128"/>
              </a:rPr>
              <a:t>g</a:t>
            </a:r>
            <a:r>
              <a:rPr lang="en-US" sz="2000" spc="28"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do</a:t>
            </a:r>
            <a:r>
              <a:rPr lang="en-US" sz="2000" dirty="0">
                <a:latin typeface="+mj-lt"/>
                <a:ea typeface="Arial Unicode MS" panose="020B0604020202020204" pitchFamily="34" charset="-128"/>
                <a:cs typeface="Arial Unicode MS" panose="020B0604020202020204" pitchFamily="34" charset="-128"/>
              </a:rPr>
              <a:t>c</a:t>
            </a:r>
            <a:r>
              <a:rPr lang="en-US" sz="2000" spc="-3" dirty="0">
                <a:latin typeface="+mj-lt"/>
                <a:ea typeface="Arial Unicode MS" panose="020B0604020202020204" pitchFamily="34" charset="-128"/>
                <a:cs typeface="Arial Unicode MS" panose="020B0604020202020204" pitchFamily="34" charset="-128"/>
              </a:rPr>
              <a:t>ume</a:t>
            </a:r>
            <a:r>
              <a:rPr lang="en-US" sz="2000" spc="3" dirty="0">
                <a:latin typeface="+mj-lt"/>
                <a:ea typeface="Arial Unicode MS" panose="020B0604020202020204" pitchFamily="34" charset="-128"/>
                <a:cs typeface="Arial Unicode MS" panose="020B0604020202020204" pitchFamily="34" charset="-128"/>
              </a:rPr>
              <a:t>nt</a:t>
            </a:r>
            <a:r>
              <a:rPr lang="en-US" sz="2000" spc="-3" dirty="0">
                <a:latin typeface="+mj-lt"/>
                <a:ea typeface="Arial Unicode MS" panose="020B0604020202020204" pitchFamily="34" charset="-128"/>
                <a:cs typeface="Arial Unicode MS" panose="020B0604020202020204" pitchFamily="34" charset="-128"/>
              </a:rPr>
              <a:t>at</a:t>
            </a:r>
            <a:r>
              <a:rPr lang="en-US" sz="2000" spc="6" dirty="0">
                <a:latin typeface="+mj-lt"/>
                <a:ea typeface="Arial Unicode MS" panose="020B0604020202020204" pitchFamily="34" charset="-128"/>
                <a:cs typeface="Arial Unicode MS" panose="020B0604020202020204" pitchFamily="34" charset="-128"/>
              </a:rPr>
              <a:t>i</a:t>
            </a:r>
            <a:r>
              <a:rPr lang="en-US" sz="2000" spc="-3" dirty="0">
                <a:latin typeface="+mj-lt"/>
                <a:ea typeface="Arial Unicode MS" panose="020B0604020202020204" pitchFamily="34" charset="-128"/>
                <a:cs typeface="Arial Unicode MS" panose="020B0604020202020204" pitchFamily="34" charset="-128"/>
              </a:rPr>
              <a:t>on ru</a:t>
            </a:r>
            <a:r>
              <a:rPr lang="en-US" sz="2000" dirty="0">
                <a:latin typeface="+mj-lt"/>
                <a:ea typeface="Arial Unicode MS" panose="020B0604020202020204" pitchFamily="34" charset="-128"/>
                <a:cs typeface="Arial Unicode MS" panose="020B0604020202020204" pitchFamily="34" charset="-128"/>
              </a:rPr>
              <a:t>l</a:t>
            </a:r>
            <a:r>
              <a:rPr lang="en-US" sz="2000" spc="-3"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s</a:t>
            </a:r>
            <a:r>
              <a:rPr lang="en-US" sz="2000" spc="11"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pre</a:t>
            </a:r>
            <a:r>
              <a:rPr lang="en-US" sz="2000" dirty="0">
                <a:latin typeface="+mj-lt"/>
                <a:ea typeface="Arial Unicode MS" panose="020B0604020202020204" pitchFamily="34" charset="-128"/>
                <a:cs typeface="Arial Unicode MS" panose="020B0604020202020204" pitchFamily="34" charset="-128"/>
              </a:rPr>
              <a:t>vi</a:t>
            </a:r>
            <a:r>
              <a:rPr lang="en-US" sz="2000" spc="-3" dirty="0">
                <a:latin typeface="+mj-lt"/>
                <a:ea typeface="Arial Unicode MS" panose="020B0604020202020204" pitchFamily="34" charset="-128"/>
                <a:cs typeface="Arial Unicode MS" panose="020B0604020202020204" pitchFamily="34" charset="-128"/>
              </a:rPr>
              <a:t>ou</a:t>
            </a:r>
            <a:r>
              <a:rPr lang="en-US" sz="2000" dirty="0">
                <a:latin typeface="+mj-lt"/>
                <a:ea typeface="Arial Unicode MS" panose="020B0604020202020204" pitchFamily="34" charset="-128"/>
                <a:cs typeface="Arial Unicode MS" panose="020B0604020202020204" pitchFamily="34" charset="-128"/>
              </a:rPr>
              <a:t>sly</a:t>
            </a:r>
            <a:r>
              <a:rPr lang="en-US" sz="2000" spc="26"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re</a:t>
            </a:r>
            <a:r>
              <a:rPr lang="en-US" sz="2000" dirty="0">
                <a:latin typeface="+mj-lt"/>
                <a:ea typeface="Arial Unicode MS" panose="020B0604020202020204" pitchFamily="34" charset="-128"/>
                <a:cs typeface="Arial Unicode MS" panose="020B0604020202020204" pitchFamily="34" charset="-128"/>
              </a:rPr>
              <a:t>vi</a:t>
            </a:r>
            <a:r>
              <a:rPr lang="en-US" sz="2000" spc="-3"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w</a:t>
            </a:r>
            <a:r>
              <a:rPr lang="en-US" sz="2000" spc="-3"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d</a:t>
            </a:r>
            <a:r>
              <a:rPr lang="en-US" sz="2000" spc="14"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fo</a:t>
            </a:r>
            <a:r>
              <a:rPr lang="en-US" sz="2000" dirty="0">
                <a:latin typeface="+mj-lt"/>
                <a:ea typeface="Arial Unicode MS" panose="020B0604020202020204" pitchFamily="34" charset="-128"/>
                <a:cs typeface="Arial Unicode MS" panose="020B0604020202020204" pitchFamily="34" charset="-128"/>
              </a:rPr>
              <a:t>r </a:t>
            </a:r>
            <a:r>
              <a:rPr lang="en-US" sz="2000" spc="-3"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x</a:t>
            </a:r>
            <a:r>
              <a:rPr lang="en-US" sz="2000" spc="-3" dirty="0">
                <a:latin typeface="+mj-lt"/>
                <a:ea typeface="Arial Unicode MS" panose="020B0604020202020204" pitchFamily="34" charset="-128"/>
                <a:cs typeface="Arial Unicode MS" panose="020B0604020202020204" pitchFamily="34" charset="-128"/>
              </a:rPr>
              <a:t>pend</a:t>
            </a:r>
            <a:r>
              <a:rPr lang="en-US" sz="2000" dirty="0">
                <a:latin typeface="+mj-lt"/>
                <a:ea typeface="Arial Unicode MS" panose="020B0604020202020204" pitchFamily="34" charset="-128"/>
                <a:cs typeface="Arial Unicode MS" panose="020B0604020202020204" pitchFamily="34" charset="-128"/>
              </a:rPr>
              <a:t>i</a:t>
            </a:r>
            <a:r>
              <a:rPr lang="en-US" sz="2000" spc="6" dirty="0">
                <a:latin typeface="+mj-lt"/>
                <a:ea typeface="Arial Unicode MS" panose="020B0604020202020204" pitchFamily="34" charset="-128"/>
                <a:cs typeface="Arial Unicode MS" panose="020B0604020202020204" pitchFamily="34" charset="-128"/>
              </a:rPr>
              <a:t>t</a:t>
            </a:r>
            <a:r>
              <a:rPr lang="en-US" sz="2000" spc="-3" dirty="0">
                <a:latin typeface="+mj-lt"/>
                <a:ea typeface="Arial Unicode MS" panose="020B0604020202020204" pitchFamily="34" charset="-128"/>
                <a:cs typeface="Arial Unicode MS" panose="020B0604020202020204" pitchFamily="34" charset="-128"/>
              </a:rPr>
              <a:t>u</a:t>
            </a:r>
            <a:r>
              <a:rPr lang="en-US" sz="2000" spc="3" dirty="0">
                <a:latin typeface="+mj-lt"/>
                <a:ea typeface="Arial Unicode MS" panose="020B0604020202020204" pitchFamily="34" charset="-128"/>
                <a:cs typeface="Arial Unicode MS" panose="020B0604020202020204" pitchFamily="34" charset="-128"/>
              </a:rPr>
              <a:t>r</a:t>
            </a:r>
            <a:r>
              <a:rPr lang="en-US" sz="2000" spc="-3" dirty="0">
                <a:latin typeface="+mj-lt"/>
                <a:ea typeface="Arial Unicode MS" panose="020B0604020202020204" pitchFamily="34" charset="-128"/>
                <a:cs typeface="Arial Unicode MS" panose="020B0604020202020204" pitchFamily="34" charset="-128"/>
              </a:rPr>
              <a:t>e</a:t>
            </a:r>
            <a:r>
              <a:rPr lang="en-US" sz="2000" dirty="0">
                <a:latin typeface="+mj-lt"/>
                <a:ea typeface="Arial Unicode MS" panose="020B0604020202020204" pitchFamily="34" charset="-128"/>
                <a:cs typeface="Arial Unicode MS" panose="020B0604020202020204" pitchFamily="34" charset="-128"/>
              </a:rPr>
              <a:t>s</a:t>
            </a:r>
            <a:r>
              <a:rPr lang="en-US" sz="2000" spc="31"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mad</a:t>
            </a:r>
            <a:r>
              <a:rPr lang="en-US" sz="2000" dirty="0">
                <a:latin typeface="+mj-lt"/>
                <a:ea typeface="Arial Unicode MS" panose="020B0604020202020204" pitchFamily="34" charset="-128"/>
                <a:cs typeface="Arial Unicode MS" panose="020B0604020202020204" pitchFamily="34" charset="-128"/>
              </a:rPr>
              <a:t>e</a:t>
            </a:r>
            <a:r>
              <a:rPr lang="en-US" sz="2000" spc="23" dirty="0">
                <a:latin typeface="+mj-lt"/>
                <a:ea typeface="Arial Unicode MS" panose="020B0604020202020204" pitchFamily="34" charset="-128"/>
                <a:cs typeface="Arial Unicode MS" panose="020B0604020202020204" pitchFamily="34" charset="-128"/>
              </a:rPr>
              <a:t> </a:t>
            </a:r>
            <a:r>
              <a:rPr lang="en-US" sz="2000" dirty="0">
                <a:latin typeface="+mj-lt"/>
                <a:ea typeface="Arial Unicode MS" panose="020B0604020202020204" pitchFamily="34" charset="-128"/>
                <a:cs typeface="Arial Unicode MS" panose="020B0604020202020204" pitchFamily="34" charset="-128"/>
              </a:rPr>
              <a:t>wi</a:t>
            </a:r>
            <a:r>
              <a:rPr lang="en-US" sz="2000" spc="-3" dirty="0">
                <a:latin typeface="+mj-lt"/>
                <a:ea typeface="Arial Unicode MS" panose="020B0604020202020204" pitchFamily="34" charset="-128"/>
                <a:cs typeface="Arial Unicode MS" panose="020B0604020202020204" pitchFamily="34" charset="-128"/>
              </a:rPr>
              <a:t>th gran</a:t>
            </a:r>
            <a:r>
              <a:rPr lang="en-US" sz="2000" dirty="0">
                <a:latin typeface="+mj-lt"/>
                <a:ea typeface="Arial Unicode MS" panose="020B0604020202020204" pitchFamily="34" charset="-128"/>
                <a:cs typeface="Arial Unicode MS" panose="020B0604020202020204" pitchFamily="34" charset="-128"/>
              </a:rPr>
              <a:t>t</a:t>
            </a:r>
            <a:r>
              <a:rPr lang="en-US" sz="2000" spc="23" dirty="0">
                <a:latin typeface="+mj-lt"/>
                <a:ea typeface="Arial Unicode MS" panose="020B0604020202020204" pitchFamily="34" charset="-128"/>
                <a:cs typeface="Arial Unicode MS" panose="020B0604020202020204" pitchFamily="34" charset="-128"/>
              </a:rPr>
              <a:t> </a:t>
            </a:r>
            <a:r>
              <a:rPr lang="en-US" sz="2000" spc="-3" dirty="0">
                <a:latin typeface="+mj-lt"/>
                <a:ea typeface="Arial Unicode MS" panose="020B0604020202020204" pitchFamily="34" charset="-128"/>
                <a:cs typeface="Arial Unicode MS" panose="020B0604020202020204" pitchFamily="34" charset="-128"/>
              </a:rPr>
              <a:t>fund</a:t>
            </a:r>
            <a:r>
              <a:rPr lang="en-US" sz="2000" dirty="0">
                <a:latin typeface="+mj-lt"/>
                <a:ea typeface="Arial Unicode MS" panose="020B0604020202020204" pitchFamily="34" charset="-128"/>
                <a:cs typeface="Arial Unicode MS" panose="020B0604020202020204" pitchFamily="34" charset="-128"/>
              </a:rPr>
              <a:t>s.</a:t>
            </a:r>
          </a:p>
          <a:p>
            <a:pPr marL="342900" indent="-342900">
              <a:spcAft>
                <a:spcPts val="900"/>
              </a:spcAft>
            </a:pPr>
            <a:r>
              <a:rPr lang="en-US" sz="2000" dirty="0">
                <a:ea typeface="Arial Unicode MS" panose="020B0604020202020204" pitchFamily="34" charset="-128"/>
                <a:cs typeface="Arial Unicode MS" panose="020B0604020202020204" pitchFamily="34" charset="-128"/>
              </a:rPr>
              <a:t>Recipients and sub-recipients must maintain records that clearly show the source, amount and timing of all match contributions.</a:t>
            </a:r>
            <a:endParaRPr lang="en-US" sz="2000" dirty="0">
              <a:latin typeface="+mj-lt"/>
              <a:ea typeface="Arial Unicode MS" panose="020B0604020202020204" pitchFamily="34" charset="-128"/>
              <a:cs typeface="Arial Unicode MS" panose="020B0604020202020204" pitchFamily="34" charset="-128"/>
            </a:endParaRPr>
          </a:p>
          <a:p>
            <a:pPr marL="342900" indent="-342900">
              <a:spcAft>
                <a:spcPts val="900"/>
              </a:spcAft>
            </a:pPr>
            <a:r>
              <a:rPr lang="en-US" sz="2000" dirty="0">
                <a:latin typeface="+mj-lt"/>
                <a:ea typeface="Arial Unicode MS" panose="020B0604020202020204" pitchFamily="34" charset="-128"/>
                <a:cs typeface="Arial Unicode MS" panose="020B0604020202020204" pitchFamily="34" charset="-128"/>
              </a:rPr>
              <a:t>Though matching contributions do not need to be applied at the exact time or in proportion to the obligation of the Federal funds; applying match contribution at the end of the project’s period of performance will negatively impact the project’s </a:t>
            </a:r>
            <a:r>
              <a:rPr lang="en-US" sz="2000" dirty="0">
                <a:latin typeface="Calibri" panose="020F0502020204030204" pitchFamily="34" charset="0"/>
                <a:ea typeface="Calibri" panose="020F0502020204030204" pitchFamily="34" charset="0"/>
              </a:rPr>
              <a:t>Utilization / Expenditure rate for both Federal and Match funds.</a:t>
            </a:r>
            <a:r>
              <a:rPr lang="en-US" sz="2000" dirty="0">
                <a:latin typeface="+mj-lt"/>
                <a:ea typeface="Arial Unicode MS" panose="020B0604020202020204" pitchFamily="34" charset="-128"/>
                <a:cs typeface="Arial Unicode MS" panose="020B0604020202020204" pitchFamily="34" charset="-128"/>
              </a:rPr>
              <a:t>  </a:t>
            </a:r>
          </a:p>
          <a:p>
            <a:pPr marL="342900" indent="-342900">
              <a:spcAft>
                <a:spcPts val="900"/>
              </a:spcAft>
            </a:pPr>
            <a:r>
              <a:rPr lang="en-US" sz="2000" dirty="0">
                <a:latin typeface="+mj-lt"/>
                <a:ea typeface="Arial Unicode MS" panose="020B0604020202020204" pitchFamily="34" charset="-128"/>
                <a:cs typeface="Arial Unicode MS" panose="020B0604020202020204" pitchFamily="34" charset="-128"/>
              </a:rPr>
              <a:t>The full matching share must be contributed by the end of the award period.</a:t>
            </a:r>
          </a:p>
        </p:txBody>
      </p:sp>
      <p:sp>
        <p:nvSpPr>
          <p:cNvPr id="3" name="Title 2">
            <a:extLst>
              <a:ext uri="{FF2B5EF4-FFF2-40B4-BE49-F238E27FC236}">
                <a16:creationId xmlns:a16="http://schemas.microsoft.com/office/drawing/2014/main" id="{3ABC78A7-9E55-47FB-A96D-8322049C8597}"/>
              </a:ext>
            </a:extLst>
          </p:cNvPr>
          <p:cNvSpPr>
            <a:spLocks noGrp="1"/>
          </p:cNvSpPr>
          <p:nvPr>
            <p:ph type="title"/>
          </p:nvPr>
        </p:nvSpPr>
        <p:spPr>
          <a:xfrm>
            <a:off x="304800" y="251840"/>
            <a:ext cx="8229600" cy="1325563"/>
          </a:xfrm>
        </p:spPr>
        <p:txBody>
          <a:bodyPr anchor="ctr"/>
          <a:lstStyle/>
          <a:p>
            <a:r>
              <a:rPr lang="en-US" b="1" dirty="0"/>
              <a:t>Match</a:t>
            </a:r>
          </a:p>
        </p:txBody>
      </p:sp>
      <p:sp>
        <p:nvSpPr>
          <p:cNvPr id="7" name="TextBox 6">
            <a:extLst>
              <a:ext uri="{FF2B5EF4-FFF2-40B4-BE49-F238E27FC236}">
                <a16:creationId xmlns:a16="http://schemas.microsoft.com/office/drawing/2014/main" id="{54A37F8D-8740-4B21-8C18-A7B4431C8E90}"/>
              </a:ext>
            </a:extLst>
          </p:cNvPr>
          <p:cNvSpPr txBox="1"/>
          <p:nvPr/>
        </p:nvSpPr>
        <p:spPr>
          <a:xfrm>
            <a:off x="8534400" y="6400800"/>
            <a:ext cx="6096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69</a:t>
            </a:fld>
            <a:endParaRPr lang="en-US" dirty="0"/>
          </a:p>
        </p:txBody>
      </p:sp>
    </p:spTree>
    <p:extLst>
      <p:ext uri="{BB962C8B-B14F-4D97-AF65-F5344CB8AC3E}">
        <p14:creationId xmlns:p14="http://schemas.microsoft.com/office/powerpoint/2010/main" val="406005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264E6-8405-4681-9C1A-E254758F0A85}"/>
              </a:ext>
            </a:extLst>
          </p:cNvPr>
          <p:cNvSpPr>
            <a:spLocks noGrp="1"/>
          </p:cNvSpPr>
          <p:nvPr>
            <p:ph type="body" sz="quarter" idx="13"/>
          </p:nvPr>
        </p:nvSpPr>
        <p:spPr>
          <a:xfrm>
            <a:off x="430901" y="1371600"/>
            <a:ext cx="8393463" cy="4800600"/>
          </a:xfrm>
        </p:spPr>
        <p:txBody>
          <a:bodyPr>
            <a:normAutofit fontScale="70000" lnSpcReduction="20000"/>
          </a:bodyPr>
          <a:lstStyle/>
          <a:p>
            <a:pPr marL="109728" indent="0">
              <a:buNone/>
            </a:pPr>
            <a:r>
              <a:rPr lang="en-US" sz="2800" b="1" dirty="0"/>
              <a:t>Required Cover Sheets for Expenditures:</a:t>
            </a:r>
            <a:endParaRPr lang="en-US" sz="2800" dirty="0"/>
          </a:p>
          <a:p>
            <a:pPr lvl="0"/>
            <a:r>
              <a:rPr lang="en-US" sz="2800" dirty="0"/>
              <a:t>Personnel – Coversheet A</a:t>
            </a:r>
          </a:p>
          <a:p>
            <a:pPr lvl="0"/>
            <a:r>
              <a:rPr lang="en-US" sz="2800" dirty="0"/>
              <a:t>Supplies – Coversheet B</a:t>
            </a:r>
          </a:p>
          <a:p>
            <a:pPr lvl="0"/>
            <a:r>
              <a:rPr lang="en-US" sz="2800" dirty="0"/>
              <a:t>Contractual – Coversheet C</a:t>
            </a:r>
          </a:p>
          <a:p>
            <a:pPr lvl="0"/>
            <a:r>
              <a:rPr lang="en-US" sz="2800" dirty="0"/>
              <a:t>Travel -Coversheet D</a:t>
            </a:r>
          </a:p>
          <a:p>
            <a:pPr lvl="0"/>
            <a:r>
              <a:rPr lang="en-US" sz="2800" dirty="0"/>
              <a:t>Equipment – Coversheet E</a:t>
            </a:r>
          </a:p>
          <a:p>
            <a:pPr lvl="0"/>
            <a:r>
              <a:rPr lang="en-US" sz="2800" dirty="0"/>
              <a:t>Operating Expenses – Coversheet F</a:t>
            </a:r>
          </a:p>
          <a:p>
            <a:endParaRPr lang="en-US" sz="2800" dirty="0"/>
          </a:p>
          <a:p>
            <a:pPr marL="109728" indent="0">
              <a:buNone/>
            </a:pPr>
            <a:r>
              <a:rPr lang="en-US" sz="2800" b="1" dirty="0"/>
              <a:t>Orientation of Scanned Documents Uploaded in EBS – PDF, Portrait mode.</a:t>
            </a:r>
          </a:p>
          <a:p>
            <a:pPr>
              <a:spcAft>
                <a:spcPts val="600"/>
              </a:spcAft>
            </a:pPr>
            <a:r>
              <a:rPr lang="en-US" sz="2800" dirty="0"/>
              <a:t>Specific Coversheet </a:t>
            </a:r>
            <a:r>
              <a:rPr lang="en-US" sz="2800" u="sng" dirty="0"/>
              <a:t>AND</a:t>
            </a:r>
            <a:r>
              <a:rPr lang="en-US" sz="2800" dirty="0"/>
              <a:t> supporting documentation that reflect page numbers (to ensure all documentation uploaded are complete – this will avoid delays of the processing of your reimbursement)</a:t>
            </a:r>
          </a:p>
          <a:p>
            <a:pPr lvl="1">
              <a:spcAft>
                <a:spcPts val="600"/>
              </a:spcAft>
            </a:pPr>
            <a:r>
              <a:rPr lang="en-US" sz="2400" i="1" dirty="0"/>
              <a:t>First Example:</a:t>
            </a:r>
            <a:r>
              <a:rPr lang="en-US" sz="2400" dirty="0"/>
              <a:t> Personnel Coversheet on the top and the timesheets, payroll register, proof of payment for fringe benefits will be under one packet</a:t>
            </a:r>
          </a:p>
          <a:p>
            <a:pPr lvl="1"/>
            <a:r>
              <a:rPr lang="en-US" sz="2400" i="1" dirty="0"/>
              <a:t>Second Example:</a:t>
            </a:r>
            <a:r>
              <a:rPr lang="en-US" sz="2400" dirty="0"/>
              <a:t> Supplies Coversheet on the top, and the vendor invoice, copy of proof of payment (receipts, credit card statements, allocation policy, procurement requests, etc.)</a:t>
            </a:r>
          </a:p>
          <a:p>
            <a:endParaRPr lang="en-US" dirty="0"/>
          </a:p>
        </p:txBody>
      </p:sp>
      <p:sp>
        <p:nvSpPr>
          <p:cNvPr id="3" name="Title 2">
            <a:extLst>
              <a:ext uri="{FF2B5EF4-FFF2-40B4-BE49-F238E27FC236}">
                <a16:creationId xmlns:a16="http://schemas.microsoft.com/office/drawing/2014/main" id="{853EDA72-9050-467F-8BFE-166821DCB81E}"/>
              </a:ext>
            </a:extLst>
          </p:cNvPr>
          <p:cNvSpPr>
            <a:spLocks noGrp="1"/>
          </p:cNvSpPr>
          <p:nvPr>
            <p:ph type="title"/>
          </p:nvPr>
        </p:nvSpPr>
        <p:spPr>
          <a:xfrm>
            <a:off x="512832" y="152400"/>
            <a:ext cx="8229600" cy="1325880"/>
          </a:xfrm>
        </p:spPr>
        <p:txBody>
          <a:bodyPr>
            <a:noAutofit/>
          </a:bodyPr>
          <a:lstStyle/>
          <a:p>
            <a:r>
              <a:rPr lang="en-US" dirty="0"/>
              <a:t>Checklist for Reimbursements</a:t>
            </a:r>
          </a:p>
        </p:txBody>
      </p:sp>
      <p:sp>
        <p:nvSpPr>
          <p:cNvPr id="5" name="Slide Number Placeholder 2">
            <a:extLst>
              <a:ext uri="{FF2B5EF4-FFF2-40B4-BE49-F238E27FC236}">
                <a16:creationId xmlns:a16="http://schemas.microsoft.com/office/drawing/2014/main" id="{A83A08EE-49BE-44CC-8331-39C8A9181C4C}"/>
              </a:ext>
            </a:extLst>
          </p:cNvPr>
          <p:cNvSpPr txBox="1">
            <a:spLocks/>
          </p:cNvSpPr>
          <p:nvPr/>
        </p:nvSpPr>
        <p:spPr>
          <a:xfrm>
            <a:off x="8647272" y="6407944"/>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634800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A8CBC-5B3B-4D12-BC36-6B249023C3A9}"/>
              </a:ext>
            </a:extLst>
          </p:cNvPr>
          <p:cNvSpPr>
            <a:spLocks noGrp="1"/>
          </p:cNvSpPr>
          <p:nvPr>
            <p:ph type="body" sz="quarter" idx="13"/>
          </p:nvPr>
        </p:nvSpPr>
        <p:spPr>
          <a:xfrm>
            <a:off x="457200" y="1628571"/>
            <a:ext cx="8229600" cy="3749040"/>
          </a:xfrm>
        </p:spPr>
        <p:txBody>
          <a:bodyPr>
            <a:noAutofit/>
          </a:bodyPr>
          <a:lstStyle/>
          <a:p>
            <a:pPr>
              <a:spcBef>
                <a:spcPts val="600"/>
              </a:spcBef>
              <a:spcAft>
                <a:spcPts val="900"/>
              </a:spcAft>
            </a:pPr>
            <a:r>
              <a:rPr lang="en-US" sz="2400" dirty="0"/>
              <a:t>In-kind match contributions must be documented.  Subrecipients must ensure that the following information is clearly documented:</a:t>
            </a:r>
          </a:p>
          <a:p>
            <a:pPr marL="480060" lvl="1">
              <a:spcBef>
                <a:spcPts val="600"/>
              </a:spcBef>
              <a:spcAft>
                <a:spcPts val="600"/>
              </a:spcAft>
              <a:buFont typeface="Wingdings" panose="05000000000000000000" pitchFamily="2" charset="2"/>
              <a:buChar char="§"/>
            </a:pPr>
            <a:r>
              <a:rPr lang="en-US" sz="2400" dirty="0"/>
              <a:t>	Who is the source?</a:t>
            </a:r>
          </a:p>
          <a:p>
            <a:pPr marL="480060" lvl="1">
              <a:spcBef>
                <a:spcPts val="600"/>
              </a:spcBef>
              <a:spcAft>
                <a:spcPts val="600"/>
              </a:spcAft>
              <a:buFont typeface="Wingdings" panose="05000000000000000000" pitchFamily="2" charset="2"/>
              <a:buChar char="§"/>
            </a:pPr>
            <a:r>
              <a:rPr lang="en-US" sz="2400" dirty="0"/>
              <a:t>	What was donated?</a:t>
            </a:r>
          </a:p>
          <a:p>
            <a:pPr marL="480060" lvl="1">
              <a:spcBef>
                <a:spcPts val="600"/>
              </a:spcBef>
              <a:spcAft>
                <a:spcPts val="600"/>
              </a:spcAft>
              <a:buFont typeface="Wingdings" panose="05000000000000000000" pitchFamily="2" charset="2"/>
              <a:buChar char="§"/>
            </a:pPr>
            <a:r>
              <a:rPr lang="en-US" sz="2400" dirty="0"/>
              <a:t>	How was the value determined?</a:t>
            </a:r>
          </a:p>
          <a:p>
            <a:pPr marL="480060" lvl="1">
              <a:spcBef>
                <a:spcPts val="600"/>
              </a:spcBef>
              <a:spcAft>
                <a:spcPts val="600"/>
              </a:spcAft>
              <a:buFont typeface="Wingdings" panose="05000000000000000000" pitchFamily="2" charset="2"/>
              <a:buChar char="§"/>
            </a:pPr>
            <a:r>
              <a:rPr lang="en-US" sz="2400" dirty="0"/>
              <a:t>	Who verified the information?</a:t>
            </a:r>
          </a:p>
          <a:p>
            <a:pPr marL="294894" lvl="1" indent="0">
              <a:buNone/>
            </a:pPr>
            <a:endParaRPr lang="en-US" sz="1050" dirty="0"/>
          </a:p>
          <a:p>
            <a:pPr marL="82296" indent="0">
              <a:lnSpc>
                <a:spcPct val="87000"/>
              </a:lnSpc>
              <a:buNone/>
            </a:pPr>
            <a:endParaRPr lang="en-US" dirty="0"/>
          </a:p>
          <a:p>
            <a:pPr marL="82296" indent="0">
              <a:lnSpc>
                <a:spcPct val="87000"/>
              </a:lnSpc>
              <a:buNone/>
            </a:pPr>
            <a:endParaRPr lang="en-US" dirty="0"/>
          </a:p>
        </p:txBody>
      </p:sp>
      <p:sp>
        <p:nvSpPr>
          <p:cNvPr id="3" name="Title 2">
            <a:extLst>
              <a:ext uri="{FF2B5EF4-FFF2-40B4-BE49-F238E27FC236}">
                <a16:creationId xmlns:a16="http://schemas.microsoft.com/office/drawing/2014/main" id="{0DC8A0A4-8716-4594-95DC-B99C277C710B}"/>
              </a:ext>
            </a:extLst>
          </p:cNvPr>
          <p:cNvSpPr>
            <a:spLocks noGrp="1"/>
          </p:cNvSpPr>
          <p:nvPr>
            <p:ph type="title"/>
          </p:nvPr>
        </p:nvSpPr>
        <p:spPr>
          <a:xfrm>
            <a:off x="457200" y="304800"/>
            <a:ext cx="8229600" cy="1325563"/>
          </a:xfrm>
        </p:spPr>
        <p:txBody>
          <a:bodyPr/>
          <a:lstStyle/>
          <a:p>
            <a:r>
              <a:rPr lang="en-US" dirty="0"/>
              <a:t>Year End Match</a:t>
            </a:r>
          </a:p>
        </p:txBody>
      </p:sp>
      <p:sp>
        <p:nvSpPr>
          <p:cNvPr id="7" name="TextBox 6">
            <a:extLst>
              <a:ext uri="{FF2B5EF4-FFF2-40B4-BE49-F238E27FC236}">
                <a16:creationId xmlns:a16="http://schemas.microsoft.com/office/drawing/2014/main" id="{019D21CE-7650-4AE9-916E-1DF26FA8A415}"/>
              </a:ext>
            </a:extLst>
          </p:cNvPr>
          <p:cNvSpPr txBox="1"/>
          <p:nvPr/>
        </p:nvSpPr>
        <p:spPr>
          <a:xfrm>
            <a:off x="8534400" y="63246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70</a:t>
            </a:fld>
            <a:endParaRPr lang="en-US" dirty="0"/>
          </a:p>
        </p:txBody>
      </p:sp>
    </p:spTree>
    <p:extLst>
      <p:ext uri="{BB962C8B-B14F-4D97-AF65-F5344CB8AC3E}">
        <p14:creationId xmlns:p14="http://schemas.microsoft.com/office/powerpoint/2010/main" val="31705665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457200" y="1905000"/>
            <a:ext cx="8229600" cy="1828800"/>
          </a:xfrm>
        </p:spPr>
        <p:txBody>
          <a:bodyPr anchor="ctr">
            <a:normAutofit/>
          </a:bodyPr>
          <a:lstStyle/>
          <a:p>
            <a:pPr marL="0" indent="0" algn="ctr">
              <a:buNone/>
            </a:pPr>
            <a:r>
              <a:rPr lang="en-US" sz="4400" b="1" dirty="0"/>
              <a:t>Reporting</a:t>
            </a:r>
            <a:endParaRPr lang="en-US" sz="3600" b="1" dirty="0"/>
          </a:p>
        </p:txBody>
      </p:sp>
      <p:sp>
        <p:nvSpPr>
          <p:cNvPr id="3" name="Slide Number Placeholder 2">
            <a:extLst>
              <a:ext uri="{FF2B5EF4-FFF2-40B4-BE49-F238E27FC236}">
                <a16:creationId xmlns:a16="http://schemas.microsoft.com/office/drawing/2014/main" id="{80724E51-1FBA-4262-BD00-58B456C0964D}"/>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7037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F8EFA0-D7E6-4D83-B698-32D4E8FD0610}"/>
              </a:ext>
            </a:extLst>
          </p:cNvPr>
          <p:cNvSpPr>
            <a:spLocks noGrp="1"/>
          </p:cNvSpPr>
          <p:nvPr>
            <p:ph type="body" sz="quarter" idx="13"/>
          </p:nvPr>
        </p:nvSpPr>
        <p:spPr>
          <a:xfrm>
            <a:off x="430901" y="1780252"/>
            <a:ext cx="8229600" cy="3657600"/>
          </a:xfrm>
        </p:spPr>
        <p:txBody>
          <a:bodyPr anchor="ctr"/>
          <a:lstStyle/>
          <a:p>
            <a:pPr marL="352425" marR="188595" indent="-342900">
              <a:spcBef>
                <a:spcPts val="600"/>
              </a:spcBef>
              <a:spcAft>
                <a:spcPts val="600"/>
              </a:spcAft>
              <a:tabLst>
                <a:tab pos="267176" algn="l"/>
              </a:tabLst>
            </a:pPr>
            <a:r>
              <a:rPr lang="en-US" sz="2400" spc="-4" dirty="0">
                <a:ea typeface="Arial Unicode MS" panose="020B0604020202020204" pitchFamily="34" charset="-128"/>
                <a:cs typeface="Arial Unicode MS" panose="020B0604020202020204" pitchFamily="34" charset="-128"/>
              </a:rPr>
              <a:t>Ti</a:t>
            </a:r>
            <a:r>
              <a:rPr lang="en-US" sz="2400" spc="-8" dirty="0">
                <a:ea typeface="Arial Unicode MS" panose="020B0604020202020204" pitchFamily="34" charset="-128"/>
                <a:cs typeface="Arial Unicode MS" panose="020B0604020202020204" pitchFamily="34" charset="-128"/>
              </a:rPr>
              <a:t>me</a:t>
            </a:r>
            <a:r>
              <a:rPr lang="en-US" sz="2400" spc="-4" dirty="0">
                <a:ea typeface="Arial Unicode MS" panose="020B0604020202020204" pitchFamily="34" charset="-128"/>
                <a:cs typeface="Arial Unicode MS" panose="020B0604020202020204" pitchFamily="34" charset="-128"/>
              </a:rPr>
              <a:t>l</a:t>
            </a:r>
            <a:r>
              <a:rPr lang="en-US" sz="2400" dirty="0">
                <a:ea typeface="Arial Unicode MS" panose="020B0604020202020204" pitchFamily="34" charset="-128"/>
                <a:cs typeface="Arial Unicode MS" panose="020B0604020202020204" pitchFamily="34" charset="-128"/>
              </a:rPr>
              <a:t>y</a:t>
            </a:r>
            <a:r>
              <a:rPr lang="en-US" sz="2400" spc="-8"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epo</a:t>
            </a:r>
            <a:r>
              <a:rPr lang="en-US" sz="2400" dirty="0">
                <a:ea typeface="Arial Unicode MS" panose="020B0604020202020204" pitchFamily="34" charset="-128"/>
                <a:cs typeface="Arial Unicode MS" panose="020B0604020202020204" pitchFamily="34" charset="-128"/>
              </a:rPr>
              <a:t>r</a:t>
            </a:r>
            <a:r>
              <a:rPr lang="en-US" sz="2400" spc="-4" dirty="0">
                <a:ea typeface="Arial Unicode MS" panose="020B0604020202020204" pitchFamily="34" charset="-128"/>
                <a:cs typeface="Arial Unicode MS" panose="020B0604020202020204" pitchFamily="34" charset="-128"/>
              </a:rPr>
              <a:t>ti</a:t>
            </a:r>
            <a:r>
              <a:rPr lang="en-US" sz="2400" spc="-8" dirty="0">
                <a:ea typeface="Arial Unicode MS" panose="020B0604020202020204" pitchFamily="34" charset="-128"/>
                <a:cs typeface="Arial Unicode MS" panose="020B0604020202020204" pitchFamily="34" charset="-128"/>
              </a:rPr>
              <a:t>n</a:t>
            </a:r>
            <a:r>
              <a:rPr lang="en-US" sz="2400" dirty="0">
                <a:ea typeface="Arial Unicode MS" panose="020B0604020202020204" pitchFamily="34" charset="-128"/>
                <a:cs typeface="Arial Unicode MS" panose="020B0604020202020204" pitchFamily="34" charset="-128"/>
              </a:rPr>
              <a:t>g</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i</a:t>
            </a:r>
            <a:r>
              <a:rPr lang="en-US" sz="2400" dirty="0">
                <a:ea typeface="Arial Unicode MS" panose="020B0604020202020204" pitchFamily="34" charset="-128"/>
                <a:cs typeface="Arial Unicode MS" panose="020B0604020202020204" pitchFamily="34" charset="-128"/>
              </a:rPr>
              <a:t>s </a:t>
            </a:r>
            <a:r>
              <a:rPr lang="en-US" sz="2400" spc="4" dirty="0">
                <a:ea typeface="Arial Unicode MS" panose="020B0604020202020204" pitchFamily="34" charset="-128"/>
                <a:cs typeface="Arial Unicode MS" panose="020B0604020202020204" pitchFamily="34" charset="-128"/>
              </a:rPr>
              <a:t>c</a:t>
            </a:r>
            <a:r>
              <a:rPr lang="en-US" sz="2400" dirty="0">
                <a:ea typeface="Arial Unicode MS" panose="020B0604020202020204" pitchFamily="34" charset="-128"/>
                <a:cs typeface="Arial Unicode MS" panose="020B0604020202020204" pitchFamily="34" charset="-128"/>
              </a:rPr>
              <a:t>r</a:t>
            </a:r>
            <a:r>
              <a:rPr lang="en-US" sz="2400" spc="-4" dirty="0">
                <a:ea typeface="Arial Unicode MS" panose="020B0604020202020204" pitchFamily="34" charset="-128"/>
                <a:cs typeface="Arial Unicode MS" panose="020B0604020202020204" pitchFamily="34" charset="-128"/>
              </a:rPr>
              <a:t>iti</a:t>
            </a:r>
            <a:r>
              <a:rPr lang="en-US" sz="2400" spc="4" dirty="0">
                <a:ea typeface="Arial Unicode MS" panose="020B0604020202020204" pitchFamily="34" charset="-128"/>
                <a:cs typeface="Arial Unicode MS" panose="020B0604020202020204" pitchFamily="34" charset="-128"/>
              </a:rPr>
              <a:t>c</a:t>
            </a:r>
            <a:r>
              <a:rPr lang="en-US" sz="2400" spc="-8" dirty="0">
                <a:ea typeface="Arial Unicode MS" panose="020B0604020202020204" pitchFamily="34" charset="-128"/>
                <a:cs typeface="Arial Unicode MS" panose="020B0604020202020204" pitchFamily="34" charset="-128"/>
              </a:rPr>
              <a:t>a</a:t>
            </a:r>
            <a:r>
              <a:rPr lang="en-US" sz="2400" dirty="0">
                <a:ea typeface="Arial Unicode MS" panose="020B0604020202020204" pitchFamily="34" charset="-128"/>
                <a:cs typeface="Arial Unicode MS" panose="020B0604020202020204" pitchFamily="34" charset="-128"/>
              </a:rPr>
              <a:t>l</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o</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GCC’s</a:t>
            </a:r>
            <a:r>
              <a:rPr lang="en-US" sz="2400"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c</a:t>
            </a:r>
            <a:r>
              <a:rPr lang="en-US" sz="2400" spc="-8" dirty="0">
                <a:ea typeface="Arial Unicode MS" panose="020B0604020202020204" pitchFamily="34" charset="-128"/>
                <a:cs typeface="Arial Unicode MS" panose="020B0604020202020204" pitchFamily="34" charset="-128"/>
              </a:rPr>
              <a:t>on</a:t>
            </a:r>
            <a:r>
              <a:rPr lang="en-US" sz="2400" spc="-4" dirty="0">
                <a:ea typeface="Arial Unicode MS" panose="020B0604020202020204" pitchFamily="34" charset="-128"/>
                <a:cs typeface="Arial Unicode MS" panose="020B0604020202020204" pitchFamily="34" charset="-128"/>
              </a:rPr>
              <a:t>ti</a:t>
            </a:r>
            <a:r>
              <a:rPr lang="en-US" sz="2400" spc="-8" dirty="0">
                <a:ea typeface="Arial Unicode MS" panose="020B0604020202020204" pitchFamily="34" charset="-128"/>
                <a:cs typeface="Arial Unicode MS" panose="020B0604020202020204" pitchFamily="34" charset="-128"/>
              </a:rPr>
              <a:t>nue</a:t>
            </a:r>
            <a:r>
              <a:rPr lang="en-US" sz="2400" dirty="0">
                <a:ea typeface="Arial Unicode MS" panose="020B0604020202020204" pitchFamily="34" charset="-128"/>
                <a:cs typeface="Arial Unicode MS" panose="020B0604020202020204" pitchFamily="34" charset="-128"/>
              </a:rPr>
              <a:t>d</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f</a:t>
            </a:r>
            <a:r>
              <a:rPr lang="en-US" sz="2400" spc="-8" dirty="0">
                <a:ea typeface="Arial Unicode MS" panose="020B0604020202020204" pitchFamily="34" charset="-128"/>
                <a:cs typeface="Arial Unicode MS" panose="020B0604020202020204" pitchFamily="34" charset="-128"/>
              </a:rPr>
              <a:t>und</a:t>
            </a:r>
            <a:r>
              <a:rPr lang="en-US" sz="2400" spc="-4" dirty="0">
                <a:ea typeface="Arial Unicode MS" panose="020B0604020202020204" pitchFamily="34" charset="-128"/>
                <a:cs typeface="Arial Unicode MS" panose="020B0604020202020204" pitchFamily="34" charset="-128"/>
              </a:rPr>
              <a:t>i</a:t>
            </a:r>
            <a:r>
              <a:rPr lang="en-US" sz="2400" spc="-8" dirty="0">
                <a:ea typeface="Arial Unicode MS" panose="020B0604020202020204" pitchFamily="34" charset="-128"/>
                <a:cs typeface="Arial Unicode MS" panose="020B0604020202020204" pitchFamily="34" charset="-128"/>
              </a:rPr>
              <a:t>ng.</a:t>
            </a:r>
            <a:endParaRPr lang="en-US" sz="2400" dirty="0">
              <a:ea typeface="Arial Unicode MS" panose="020B0604020202020204" pitchFamily="34" charset="-128"/>
              <a:cs typeface="Arial Unicode MS" panose="020B0604020202020204" pitchFamily="34" charset="-128"/>
            </a:endParaRPr>
          </a:p>
          <a:p>
            <a:pPr marL="352425" marR="3810" indent="-342900">
              <a:spcBef>
                <a:spcPts val="600"/>
              </a:spcBef>
              <a:spcAft>
                <a:spcPts val="600"/>
              </a:spcAft>
              <a:tabLst>
                <a:tab pos="267176" algn="l"/>
              </a:tabLst>
            </a:pPr>
            <a:r>
              <a:rPr lang="en-US" sz="2400" spc="-4" dirty="0">
                <a:ea typeface="Arial Unicode MS" panose="020B0604020202020204" pitchFamily="34" charset="-128"/>
                <a:cs typeface="Arial Unicode MS" panose="020B0604020202020204" pitchFamily="34" charset="-128"/>
              </a:rPr>
              <a:t>GCC</a:t>
            </a:r>
            <a:r>
              <a:rPr lang="en-US" sz="2400" spc="-15" dirty="0">
                <a:ea typeface="Arial Unicode MS" panose="020B0604020202020204" pitchFamily="34" charset="-128"/>
                <a:cs typeface="Arial Unicode MS" panose="020B0604020202020204" pitchFamily="34" charset="-128"/>
              </a:rPr>
              <a:t> </a:t>
            </a:r>
            <a:r>
              <a:rPr lang="en-US" sz="2400" spc="-8" dirty="0">
                <a:ea typeface="Arial Unicode MS" panose="020B0604020202020204" pitchFamily="34" charset="-128"/>
                <a:cs typeface="Arial Unicode MS" panose="020B0604020202020204" pitchFamily="34" charset="-128"/>
              </a:rPr>
              <a:t>need</a:t>
            </a:r>
            <a:r>
              <a:rPr lang="en-US" sz="2400"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spc="-8" dirty="0">
                <a:ea typeface="Arial Unicode MS" panose="020B0604020202020204" pitchFamily="34" charset="-128"/>
                <a:cs typeface="Arial Unicode MS" panose="020B0604020202020204" pitchFamily="34" charset="-128"/>
              </a:rPr>
              <a:t>h</a:t>
            </a:r>
            <a:r>
              <a:rPr lang="en-US" sz="2400" dirty="0">
                <a:ea typeface="Arial Unicode MS" panose="020B0604020202020204" pitchFamily="34" charset="-128"/>
                <a:cs typeface="Arial Unicode MS" panose="020B0604020202020204" pitchFamily="34" charset="-128"/>
              </a:rPr>
              <a:t>e</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sub-recipients</a:t>
            </a:r>
            <a:r>
              <a:rPr lang="en-US" sz="2400" dirty="0">
                <a:ea typeface="Arial Unicode MS" panose="020B0604020202020204" pitchFamily="34" charset="-128"/>
                <a:cs typeface="Arial Unicode MS" panose="020B0604020202020204" pitchFamily="34" charset="-128"/>
              </a:rPr>
              <a:t>’</a:t>
            </a:r>
            <a:r>
              <a:rPr lang="en-US" sz="2400" spc="-23"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epo</a:t>
            </a:r>
            <a:r>
              <a:rPr lang="en-US" sz="2400" dirty="0">
                <a:ea typeface="Arial Unicode MS" panose="020B0604020202020204" pitchFamily="34" charset="-128"/>
                <a:cs typeface="Arial Unicode MS" panose="020B0604020202020204" pitchFamily="34" charset="-128"/>
              </a:rPr>
              <a:t>rt</a:t>
            </a:r>
            <a:r>
              <a:rPr lang="en-US" sz="2400" spc="-23"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o </a:t>
            </a:r>
            <a:r>
              <a:rPr lang="en-US" sz="2400" spc="4" dirty="0">
                <a:ea typeface="Arial Unicode MS" panose="020B0604020202020204" pitchFamily="34" charset="-128"/>
                <a:cs typeface="Arial Unicode MS" panose="020B0604020202020204" pitchFamily="34" charset="-128"/>
              </a:rPr>
              <a:t>c</a:t>
            </a:r>
            <a:r>
              <a:rPr lang="en-US" sz="2400" spc="-8" dirty="0">
                <a:ea typeface="Arial Unicode MS" panose="020B0604020202020204" pitchFamily="34" charset="-128"/>
                <a:cs typeface="Arial Unicode MS" panose="020B0604020202020204" pitchFamily="34" charset="-128"/>
              </a:rPr>
              <a:t>omp</a:t>
            </a:r>
            <a:r>
              <a:rPr lang="en-US" sz="2400" spc="-4" dirty="0">
                <a:ea typeface="Arial Unicode MS" panose="020B0604020202020204" pitchFamily="34" charset="-128"/>
                <a:cs typeface="Arial Unicode MS" panose="020B0604020202020204" pitchFamily="34" charset="-128"/>
              </a:rPr>
              <a:t>l</a:t>
            </a:r>
            <a:r>
              <a:rPr lang="en-US" sz="2400" spc="-8" dirty="0">
                <a:ea typeface="Arial Unicode MS" panose="020B0604020202020204" pitchFamily="34" charset="-128"/>
                <a:cs typeface="Arial Unicode MS" panose="020B0604020202020204" pitchFamily="34" charset="-128"/>
              </a:rPr>
              <a:t>e</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e</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it</a:t>
            </a:r>
            <a:r>
              <a:rPr lang="en-US" sz="2400" dirty="0">
                <a:ea typeface="Arial Unicode MS" panose="020B0604020202020204" pitchFamily="34" charset="-128"/>
                <a:cs typeface="Arial Unicode MS" panose="020B0604020202020204" pitchFamily="34" charset="-128"/>
              </a:rPr>
              <a:t>s </a:t>
            </a:r>
            <a:r>
              <a:rPr lang="en-US" sz="2400" spc="-8" dirty="0">
                <a:ea typeface="Arial Unicode MS" panose="020B0604020202020204" pitchFamily="34" charset="-128"/>
                <a:cs typeface="Arial Unicode MS" panose="020B0604020202020204" pitchFamily="34" charset="-128"/>
              </a:rPr>
              <a:t>o</a:t>
            </a:r>
            <a:r>
              <a:rPr lang="en-US" sz="2400" dirty="0">
                <a:ea typeface="Arial Unicode MS" panose="020B0604020202020204" pitchFamily="34" charset="-128"/>
                <a:cs typeface="Arial Unicode MS" panose="020B0604020202020204" pitchFamily="34" charset="-128"/>
              </a:rPr>
              <a:t>wn</a:t>
            </a:r>
            <a:r>
              <a:rPr lang="en-US" sz="2400" spc="-15"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epo</a:t>
            </a:r>
            <a:r>
              <a:rPr lang="en-US" sz="2400" dirty="0">
                <a:ea typeface="Arial Unicode MS" panose="020B0604020202020204" pitchFamily="34" charset="-128"/>
                <a:cs typeface="Arial Unicode MS" panose="020B0604020202020204" pitchFamily="34" charset="-128"/>
              </a:rPr>
              <a:t>r</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s</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o</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spc="-8" dirty="0">
                <a:ea typeface="Arial Unicode MS" panose="020B0604020202020204" pitchFamily="34" charset="-128"/>
                <a:cs typeface="Arial Unicode MS" panose="020B0604020202020204" pitchFamily="34" charset="-128"/>
              </a:rPr>
              <a:t>h</a:t>
            </a:r>
            <a:r>
              <a:rPr lang="en-US" sz="2400" dirty="0">
                <a:ea typeface="Arial Unicode MS" panose="020B0604020202020204" pitchFamily="34" charset="-128"/>
                <a:cs typeface="Arial Unicode MS" panose="020B0604020202020204" pitchFamily="34" charset="-128"/>
              </a:rPr>
              <a:t>e</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F</a:t>
            </a:r>
            <a:r>
              <a:rPr lang="en-US" sz="2400" spc="-8" dirty="0">
                <a:ea typeface="Arial Unicode MS" panose="020B0604020202020204" pitchFamily="34" charset="-128"/>
                <a:cs typeface="Arial Unicode MS" panose="020B0604020202020204" pitchFamily="34" charset="-128"/>
              </a:rPr>
              <a:t>ede</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al a</a:t>
            </a:r>
            <a:r>
              <a:rPr lang="en-US" sz="2400" dirty="0">
                <a:ea typeface="Arial Unicode MS" panose="020B0604020202020204" pitchFamily="34" charset="-128"/>
                <a:cs typeface="Arial Unicode MS" panose="020B0604020202020204" pitchFamily="34" charset="-128"/>
              </a:rPr>
              <a:t>w</a:t>
            </a:r>
            <a:r>
              <a:rPr lang="en-US" sz="2400" spc="-8" dirty="0">
                <a:ea typeface="Arial Unicode MS" panose="020B0604020202020204" pitchFamily="34" charset="-128"/>
                <a:cs typeface="Arial Unicode MS" panose="020B0604020202020204" pitchFamily="34" charset="-128"/>
              </a:rPr>
              <a:t>a</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d</a:t>
            </a:r>
            <a:r>
              <a:rPr lang="en-US" sz="2400" spc="-4" dirty="0">
                <a:ea typeface="Arial Unicode MS" panose="020B0604020202020204" pitchFamily="34" charset="-128"/>
                <a:cs typeface="Arial Unicode MS" panose="020B0604020202020204" pitchFamily="34" charset="-128"/>
              </a:rPr>
              <a:t>i</a:t>
            </a:r>
            <a:r>
              <a:rPr lang="en-US" sz="2400" spc="-8" dirty="0">
                <a:ea typeface="Arial Unicode MS" panose="020B0604020202020204" pitchFamily="34" charset="-128"/>
                <a:cs typeface="Arial Unicode MS" panose="020B0604020202020204" pitchFamily="34" charset="-128"/>
              </a:rPr>
              <a:t>n</a:t>
            </a:r>
            <a:r>
              <a:rPr lang="en-US" sz="2400" dirty="0">
                <a:ea typeface="Arial Unicode MS" panose="020B0604020202020204" pitchFamily="34" charset="-128"/>
                <a:cs typeface="Arial Unicode MS" panose="020B0604020202020204" pitchFamily="34" charset="-128"/>
              </a:rPr>
              <a:t>g</a:t>
            </a:r>
            <a:r>
              <a:rPr lang="en-US" sz="2400" spc="-15" dirty="0">
                <a:ea typeface="Arial Unicode MS" panose="020B0604020202020204" pitchFamily="34" charset="-128"/>
                <a:cs typeface="Arial Unicode MS" panose="020B0604020202020204" pitchFamily="34" charset="-128"/>
              </a:rPr>
              <a:t> </a:t>
            </a:r>
            <a:r>
              <a:rPr lang="en-US" sz="2400" spc="-8" dirty="0">
                <a:ea typeface="Arial Unicode MS" panose="020B0604020202020204" pitchFamily="34" charset="-128"/>
                <a:cs typeface="Arial Unicode MS" panose="020B0604020202020204" pitchFamily="34" charset="-128"/>
              </a:rPr>
              <a:t>agen</a:t>
            </a:r>
            <a:r>
              <a:rPr lang="en-US" sz="2400" spc="4" dirty="0">
                <a:ea typeface="Arial Unicode MS" panose="020B0604020202020204" pitchFamily="34" charset="-128"/>
                <a:cs typeface="Arial Unicode MS" panose="020B0604020202020204" pitchFamily="34" charset="-128"/>
              </a:rPr>
              <a:t>c</a:t>
            </a:r>
            <a:r>
              <a:rPr lang="en-US" sz="2400" spc="-4" dirty="0">
                <a:ea typeface="Arial Unicode MS" panose="020B0604020202020204" pitchFamily="34" charset="-128"/>
                <a:cs typeface="Arial Unicode MS" panose="020B0604020202020204" pitchFamily="34" charset="-128"/>
              </a:rPr>
              <a:t>i</a:t>
            </a:r>
            <a:r>
              <a:rPr lang="en-US" sz="2400" spc="-8" dirty="0">
                <a:ea typeface="Arial Unicode MS" panose="020B0604020202020204" pitchFamily="34" charset="-128"/>
                <a:cs typeface="Arial Unicode MS" panose="020B0604020202020204" pitchFamily="34" charset="-128"/>
              </a:rPr>
              <a:t>e</a:t>
            </a:r>
            <a:r>
              <a:rPr lang="en-US" sz="2400"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i</a:t>
            </a:r>
            <a:r>
              <a:rPr lang="en-US" sz="2400" dirty="0">
                <a:ea typeface="Arial Unicode MS" panose="020B0604020202020204" pitchFamily="34" charset="-128"/>
                <a:cs typeface="Arial Unicode MS" panose="020B0604020202020204" pitchFamily="34" charset="-128"/>
              </a:rPr>
              <a:t>n</a:t>
            </a:r>
            <a:r>
              <a:rPr lang="en-US" sz="2400" spc="-8" dirty="0">
                <a:ea typeface="Arial Unicode MS" panose="020B0604020202020204" pitchFamily="34" charset="-128"/>
                <a:cs typeface="Arial Unicode MS" panose="020B0604020202020204" pitchFamily="34" charset="-128"/>
              </a:rPr>
              <a:t> a</a:t>
            </a:r>
            <a:r>
              <a:rPr lang="en-US" sz="2400" dirty="0">
                <a:ea typeface="Arial Unicode MS" panose="020B0604020202020204" pitchFamily="34" charset="-128"/>
                <a:cs typeface="Arial Unicode MS" panose="020B0604020202020204" pitchFamily="34" charset="-128"/>
              </a:rPr>
              <a:t>n</a:t>
            </a:r>
            <a:r>
              <a:rPr lang="en-US" sz="2400" spc="-8" dirty="0">
                <a:ea typeface="Arial Unicode MS" panose="020B0604020202020204" pitchFamily="34" charset="-128"/>
                <a:cs typeface="Arial Unicode MS" panose="020B0604020202020204" pitchFamily="34" charset="-128"/>
              </a:rPr>
              <a:t> a</a:t>
            </a:r>
            <a:r>
              <a:rPr lang="en-US" sz="2400" spc="4" dirty="0">
                <a:ea typeface="Arial Unicode MS" panose="020B0604020202020204" pitchFamily="34" charset="-128"/>
                <a:cs typeface="Arial Unicode MS" panose="020B0604020202020204" pitchFamily="34" charset="-128"/>
              </a:rPr>
              <a:t>cc</a:t>
            </a:r>
            <a:r>
              <a:rPr lang="en-US" sz="2400" spc="-8" dirty="0">
                <a:ea typeface="Arial Unicode MS" panose="020B0604020202020204" pitchFamily="34" charset="-128"/>
                <a:cs typeface="Arial Unicode MS" panose="020B0604020202020204" pitchFamily="34" charset="-128"/>
              </a:rPr>
              <a:t>u</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a</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e</a:t>
            </a:r>
            <a:r>
              <a:rPr lang="en-US" sz="2400" spc="-15" dirty="0">
                <a:ea typeface="Arial Unicode MS" panose="020B0604020202020204" pitchFamily="34" charset="-128"/>
                <a:cs typeface="Arial Unicode MS" panose="020B0604020202020204" pitchFamily="34" charset="-128"/>
              </a:rPr>
              <a:t> </a:t>
            </a:r>
            <a:r>
              <a:rPr lang="en-US" sz="2400" spc="-8" dirty="0">
                <a:ea typeface="Arial Unicode MS" panose="020B0604020202020204" pitchFamily="34" charset="-128"/>
                <a:cs typeface="Arial Unicode MS" panose="020B0604020202020204" pitchFamily="34" charset="-128"/>
              </a:rPr>
              <a:t>and </a:t>
            </a:r>
            <a:r>
              <a:rPr lang="en-US" sz="2400" spc="-4" dirty="0">
                <a:ea typeface="Arial Unicode MS" panose="020B0604020202020204" pitchFamily="34" charset="-128"/>
                <a:cs typeface="Arial Unicode MS" panose="020B0604020202020204" pitchFamily="34" charset="-128"/>
              </a:rPr>
              <a:t>tim</a:t>
            </a:r>
            <a:r>
              <a:rPr lang="en-US" sz="2400" spc="-8" dirty="0">
                <a:ea typeface="Arial Unicode MS" panose="020B0604020202020204" pitchFamily="34" charset="-128"/>
                <a:cs typeface="Arial Unicode MS" panose="020B0604020202020204" pitchFamily="34" charset="-128"/>
              </a:rPr>
              <a:t>e</a:t>
            </a:r>
            <a:r>
              <a:rPr lang="en-US" sz="2400" spc="-4" dirty="0">
                <a:ea typeface="Arial Unicode MS" panose="020B0604020202020204" pitchFamily="34" charset="-128"/>
                <a:cs typeface="Arial Unicode MS" panose="020B0604020202020204" pitchFamily="34" charset="-128"/>
              </a:rPr>
              <a:t>l</a:t>
            </a:r>
            <a:r>
              <a:rPr lang="en-US" sz="2400" dirty="0">
                <a:ea typeface="Arial Unicode MS" panose="020B0604020202020204" pitchFamily="34" charset="-128"/>
                <a:cs typeface="Arial Unicode MS" panose="020B0604020202020204" pitchFamily="34" charset="-128"/>
              </a:rPr>
              <a:t>y</a:t>
            </a:r>
            <a:r>
              <a:rPr lang="en-US" sz="2400" spc="4"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f</a:t>
            </a:r>
            <a:r>
              <a:rPr lang="en-US" sz="2400" spc="-8" dirty="0">
                <a:ea typeface="Arial Unicode MS" panose="020B0604020202020204" pitchFamily="34" charset="-128"/>
                <a:cs typeface="Arial Unicode MS" panose="020B0604020202020204" pitchFamily="34" charset="-128"/>
              </a:rPr>
              <a:t>a</a:t>
            </a:r>
            <a:r>
              <a:rPr lang="en-US" sz="2400" spc="4"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h</a:t>
            </a:r>
            <a:r>
              <a:rPr lang="en-US" sz="2400" spc="-4" dirty="0">
                <a:ea typeface="Arial Unicode MS" panose="020B0604020202020204" pitchFamily="34" charset="-128"/>
                <a:cs typeface="Arial Unicode MS" panose="020B0604020202020204" pitchFamily="34" charset="-128"/>
              </a:rPr>
              <a:t>i</a:t>
            </a:r>
            <a:r>
              <a:rPr lang="en-US" sz="2400" spc="-8" dirty="0">
                <a:ea typeface="Arial Unicode MS" panose="020B0604020202020204" pitchFamily="34" charset="-128"/>
                <a:cs typeface="Arial Unicode MS" panose="020B0604020202020204" pitchFamily="34" charset="-128"/>
              </a:rPr>
              <a:t>on.</a:t>
            </a:r>
            <a:endParaRPr lang="en-US" sz="2400" dirty="0">
              <a:ea typeface="Arial Unicode MS" panose="020B0604020202020204" pitchFamily="34" charset="-128"/>
              <a:cs typeface="Arial Unicode MS" panose="020B0604020202020204" pitchFamily="34" charset="-128"/>
            </a:endParaRPr>
          </a:p>
          <a:p>
            <a:pPr marL="352425" marR="290989" indent="-342900">
              <a:spcBef>
                <a:spcPts val="600"/>
              </a:spcBef>
              <a:spcAft>
                <a:spcPts val="600"/>
              </a:spcAft>
              <a:tabLst>
                <a:tab pos="267176" algn="l"/>
              </a:tabLst>
            </a:pPr>
            <a:r>
              <a:rPr lang="en-US" sz="2400" spc="-4"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an</a:t>
            </a:r>
            <a:r>
              <a:rPr lang="en-US" sz="2400" spc="4" dirty="0">
                <a:ea typeface="Arial Unicode MS" panose="020B0604020202020204" pitchFamily="34" charset="-128"/>
                <a:cs typeface="Arial Unicode MS" panose="020B0604020202020204" pitchFamily="34" charset="-128"/>
              </a:rPr>
              <a:t>c</a:t>
            </a:r>
            <a:r>
              <a:rPr lang="en-US" sz="2400" spc="-4" dirty="0">
                <a:ea typeface="Arial Unicode MS" panose="020B0604020202020204" pitchFamily="34" charset="-128"/>
                <a:cs typeface="Arial Unicode MS" panose="020B0604020202020204" pitchFamily="34" charset="-128"/>
              </a:rPr>
              <a:t>ti</a:t>
            </a:r>
            <a:r>
              <a:rPr lang="en-US" sz="2400" spc="-8" dirty="0">
                <a:ea typeface="Arial Unicode MS" panose="020B0604020202020204" pitchFamily="34" charset="-128"/>
                <a:cs typeface="Arial Unicode MS" panose="020B0604020202020204" pitchFamily="34" charset="-128"/>
              </a:rPr>
              <a:t>on</a:t>
            </a:r>
            <a:r>
              <a:rPr lang="en-US" sz="2400"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w</a:t>
            </a:r>
            <a:r>
              <a:rPr lang="en-US" sz="2400" spc="-4" dirty="0">
                <a:ea typeface="Arial Unicode MS" panose="020B0604020202020204" pitchFamily="34" charset="-128"/>
                <a:cs typeface="Arial Unicode MS" panose="020B0604020202020204" pitchFamily="34" charset="-128"/>
              </a:rPr>
              <a:t>il</a:t>
            </a:r>
            <a:r>
              <a:rPr lang="en-US" sz="2400" dirty="0">
                <a:ea typeface="Arial Unicode MS" panose="020B0604020202020204" pitchFamily="34" charset="-128"/>
                <a:cs typeface="Arial Unicode MS" panose="020B0604020202020204" pitchFamily="34" charset="-128"/>
              </a:rPr>
              <a:t>l</a:t>
            </a:r>
            <a:r>
              <a:rPr lang="en-US" sz="2400" spc="4" dirty="0">
                <a:ea typeface="Arial Unicode MS" panose="020B0604020202020204" pitchFamily="34" charset="-128"/>
                <a:cs typeface="Arial Unicode MS" panose="020B0604020202020204" pitchFamily="34" charset="-128"/>
              </a:rPr>
              <a:t> </a:t>
            </a:r>
            <a:r>
              <a:rPr lang="en-US" sz="2400" spc="-8" dirty="0">
                <a:ea typeface="Arial Unicode MS" panose="020B0604020202020204" pitchFamily="34" charset="-128"/>
                <a:cs typeface="Arial Unicode MS" panose="020B0604020202020204" pitchFamily="34" charset="-128"/>
              </a:rPr>
              <a:t>b</a:t>
            </a:r>
            <a:r>
              <a:rPr lang="en-US" sz="2400" dirty="0">
                <a:ea typeface="Arial Unicode MS" panose="020B0604020202020204" pitchFamily="34" charset="-128"/>
                <a:cs typeface="Arial Unicode MS" panose="020B0604020202020204" pitchFamily="34" charset="-128"/>
              </a:rPr>
              <a:t>e</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i</a:t>
            </a:r>
            <a:r>
              <a:rPr lang="en-US" sz="2400" spc="-8" dirty="0">
                <a:ea typeface="Arial Unicode MS" panose="020B0604020202020204" pitchFamily="34" charset="-128"/>
                <a:cs typeface="Arial Unicode MS" panose="020B0604020202020204" pitchFamily="34" charset="-128"/>
              </a:rPr>
              <a:t>mpo</a:t>
            </a:r>
            <a:r>
              <a:rPr lang="en-US" sz="2400" spc="4"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e</a:t>
            </a:r>
            <a:r>
              <a:rPr lang="en-US" sz="2400" dirty="0">
                <a:ea typeface="Arial Unicode MS" panose="020B0604020202020204" pitchFamily="34" charset="-128"/>
                <a:cs typeface="Arial Unicode MS" panose="020B0604020202020204" pitchFamily="34" charset="-128"/>
              </a:rPr>
              <a:t>d</a:t>
            </a:r>
            <a:r>
              <a:rPr lang="en-US" sz="2400" spc="-8" dirty="0">
                <a:ea typeface="Arial Unicode MS" panose="020B0604020202020204" pitchFamily="34" charset="-128"/>
                <a:cs typeface="Arial Unicode MS" panose="020B0604020202020204" pitchFamily="34" charset="-128"/>
              </a:rPr>
              <a:t> on </a:t>
            </a:r>
            <a:r>
              <a:rPr lang="en-US" sz="2400" spc="4" dirty="0">
                <a:ea typeface="Arial Unicode MS" panose="020B0604020202020204" pitchFamily="34" charset="-128"/>
                <a:cs typeface="Arial Unicode MS" panose="020B0604020202020204" pitchFamily="34" charset="-128"/>
              </a:rPr>
              <a:t>sub-recipients</a:t>
            </a:r>
            <a:r>
              <a:rPr lang="en-US" sz="2400" spc="-15"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w</a:t>
            </a:r>
            <a:r>
              <a:rPr lang="en-US" sz="2400" spc="-8" dirty="0">
                <a:ea typeface="Arial Unicode MS" panose="020B0604020202020204" pitchFamily="34" charset="-128"/>
                <a:cs typeface="Arial Unicode MS" panose="020B0604020202020204" pitchFamily="34" charset="-128"/>
              </a:rPr>
              <a:t>h</a:t>
            </a:r>
            <a:r>
              <a:rPr lang="en-US" sz="2400" dirty="0">
                <a:ea typeface="Arial Unicode MS" panose="020B0604020202020204" pitchFamily="34" charset="-128"/>
                <a:cs typeface="Arial Unicode MS" panose="020B0604020202020204" pitchFamily="34" charset="-128"/>
              </a:rPr>
              <a:t>o</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f</a:t>
            </a:r>
            <a:r>
              <a:rPr lang="en-US" sz="2400" spc="-8" dirty="0">
                <a:ea typeface="Arial Unicode MS" panose="020B0604020202020204" pitchFamily="34" charset="-128"/>
                <a:cs typeface="Arial Unicode MS" panose="020B0604020202020204" pitchFamily="34" charset="-128"/>
              </a:rPr>
              <a:t>a</a:t>
            </a:r>
            <a:r>
              <a:rPr lang="en-US" sz="2400" spc="-4" dirty="0">
                <a:ea typeface="Arial Unicode MS" panose="020B0604020202020204" pitchFamily="34" charset="-128"/>
                <a:cs typeface="Arial Unicode MS" panose="020B0604020202020204" pitchFamily="34" charset="-128"/>
              </a:rPr>
              <a:t>i</a:t>
            </a:r>
            <a:r>
              <a:rPr lang="en-US" sz="2400" dirty="0">
                <a:ea typeface="Arial Unicode MS" panose="020B0604020202020204" pitchFamily="34" charset="-128"/>
                <a:cs typeface="Arial Unicode MS" panose="020B0604020202020204" pitchFamily="34" charset="-128"/>
              </a:rPr>
              <a:t>l</a:t>
            </a:r>
            <a:r>
              <a:rPr lang="en-US" sz="2400" spc="4"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o</a:t>
            </a:r>
            <a:r>
              <a:rPr lang="en-US" sz="2400" spc="-15"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epo</a:t>
            </a:r>
            <a:r>
              <a:rPr lang="en-US" sz="2400" dirty="0">
                <a:ea typeface="Arial Unicode MS" panose="020B0604020202020204" pitchFamily="34" charset="-128"/>
                <a:cs typeface="Arial Unicode MS" panose="020B0604020202020204" pitchFamily="34" charset="-128"/>
              </a:rPr>
              <a:t>rt</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ti</a:t>
            </a:r>
            <a:r>
              <a:rPr lang="en-US" sz="2400" spc="-8" dirty="0">
                <a:ea typeface="Arial Unicode MS" panose="020B0604020202020204" pitchFamily="34" charset="-128"/>
                <a:cs typeface="Arial Unicode MS" panose="020B0604020202020204" pitchFamily="34" charset="-128"/>
              </a:rPr>
              <a:t>me</a:t>
            </a:r>
            <a:r>
              <a:rPr lang="en-US" sz="2400" spc="-4" dirty="0">
                <a:ea typeface="Arial Unicode MS" panose="020B0604020202020204" pitchFamily="34" charset="-128"/>
                <a:cs typeface="Arial Unicode MS" panose="020B0604020202020204" pitchFamily="34" charset="-128"/>
              </a:rPr>
              <a:t>l</a:t>
            </a:r>
            <a:r>
              <a:rPr lang="en-US" sz="2400" spc="4" dirty="0">
                <a:ea typeface="Arial Unicode MS" panose="020B0604020202020204" pitchFamily="34" charset="-128"/>
                <a:cs typeface="Arial Unicode MS" panose="020B0604020202020204" pitchFamily="34" charset="-128"/>
              </a:rPr>
              <a:t>y</a:t>
            </a:r>
            <a:r>
              <a:rPr lang="en-US" sz="2400" dirty="0">
                <a:ea typeface="Arial Unicode MS" panose="020B0604020202020204" pitchFamily="34" charset="-128"/>
                <a:cs typeface="Arial Unicode MS" panose="020B0604020202020204" pitchFamily="34" charset="-128"/>
              </a:rPr>
              <a:t>.</a:t>
            </a:r>
          </a:p>
          <a:p>
            <a:endParaRPr lang="en-US" dirty="0"/>
          </a:p>
        </p:txBody>
      </p:sp>
      <p:sp>
        <p:nvSpPr>
          <p:cNvPr id="3" name="Title 2">
            <a:extLst>
              <a:ext uri="{FF2B5EF4-FFF2-40B4-BE49-F238E27FC236}">
                <a16:creationId xmlns:a16="http://schemas.microsoft.com/office/drawing/2014/main" id="{75AE174D-B9C9-4B16-9483-D28E45A3DB59}"/>
              </a:ext>
            </a:extLst>
          </p:cNvPr>
          <p:cNvSpPr>
            <a:spLocks noGrp="1"/>
          </p:cNvSpPr>
          <p:nvPr>
            <p:ph type="title"/>
          </p:nvPr>
        </p:nvSpPr>
        <p:spPr>
          <a:xfrm>
            <a:off x="460398" y="304800"/>
            <a:ext cx="8229600" cy="1325563"/>
          </a:xfrm>
        </p:spPr>
        <p:txBody>
          <a:bodyPr anchor="ctr"/>
          <a:lstStyle/>
          <a:p>
            <a:r>
              <a:rPr lang="en-US" b="1" dirty="0"/>
              <a:t>Reporting </a:t>
            </a:r>
          </a:p>
        </p:txBody>
      </p:sp>
      <p:sp>
        <p:nvSpPr>
          <p:cNvPr id="4" name="Slide Number Placeholder 2">
            <a:extLst>
              <a:ext uri="{FF2B5EF4-FFF2-40B4-BE49-F238E27FC236}">
                <a16:creationId xmlns:a16="http://schemas.microsoft.com/office/drawing/2014/main" id="{CF163D15-1268-4BBC-8825-A2ED0E578765}"/>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4919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CD8E29-863A-4D79-8924-638E88F7F91E}"/>
              </a:ext>
            </a:extLst>
          </p:cNvPr>
          <p:cNvSpPr>
            <a:spLocks noGrp="1"/>
          </p:cNvSpPr>
          <p:nvPr>
            <p:ph type="title"/>
          </p:nvPr>
        </p:nvSpPr>
        <p:spPr>
          <a:xfrm>
            <a:off x="457199" y="253395"/>
            <a:ext cx="8229600" cy="1325563"/>
          </a:xfrm>
        </p:spPr>
        <p:txBody>
          <a:bodyPr anchor="ctr">
            <a:normAutofit fontScale="90000"/>
          </a:bodyPr>
          <a:lstStyle/>
          <a:p>
            <a:r>
              <a:rPr lang="en-US" b="1" dirty="0"/>
              <a:t>Required Reports </a:t>
            </a:r>
            <a:br>
              <a:rPr lang="en-US" b="1" dirty="0"/>
            </a:br>
            <a:r>
              <a:rPr lang="en-US" b="1" dirty="0"/>
              <a:t>Due Dates </a:t>
            </a:r>
          </a:p>
        </p:txBody>
      </p:sp>
      <p:sp>
        <p:nvSpPr>
          <p:cNvPr id="4" name="Slide Number Placeholder 2">
            <a:extLst>
              <a:ext uri="{FF2B5EF4-FFF2-40B4-BE49-F238E27FC236}">
                <a16:creationId xmlns:a16="http://schemas.microsoft.com/office/drawing/2014/main" id="{8B3A7894-9D32-44FF-B022-92F765DB3906}"/>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85E4AEB-7850-86CD-62DF-B2BD76743EB7}"/>
              </a:ext>
            </a:extLst>
          </p:cNvPr>
          <p:cNvSpPr txBox="1"/>
          <p:nvPr/>
        </p:nvSpPr>
        <p:spPr>
          <a:xfrm>
            <a:off x="457199" y="5564237"/>
            <a:ext cx="8229600" cy="400110"/>
          </a:xfrm>
          <a:prstGeom prst="rect">
            <a:avLst/>
          </a:prstGeom>
          <a:noFill/>
        </p:spPr>
        <p:txBody>
          <a:bodyPr wrap="square" rtlCol="0">
            <a:spAutoFit/>
          </a:bodyPr>
          <a:lstStyle/>
          <a:p>
            <a:r>
              <a:rPr lang="en-US" sz="2000" dirty="0"/>
              <a:t>Note: You will hear more about these in the reporting presentation.</a:t>
            </a:r>
          </a:p>
        </p:txBody>
      </p:sp>
      <p:graphicFrame>
        <p:nvGraphicFramePr>
          <p:cNvPr id="2" name="Table 1">
            <a:extLst>
              <a:ext uri="{FF2B5EF4-FFF2-40B4-BE49-F238E27FC236}">
                <a16:creationId xmlns:a16="http://schemas.microsoft.com/office/drawing/2014/main" id="{929D9BA2-3D4D-9AF4-5344-6AF8EF09A7FA}"/>
              </a:ext>
            </a:extLst>
          </p:cNvPr>
          <p:cNvGraphicFramePr>
            <a:graphicFrameLocks noGrp="1"/>
          </p:cNvGraphicFramePr>
          <p:nvPr>
            <p:extLst>
              <p:ext uri="{D42A27DB-BD31-4B8C-83A1-F6EECF244321}">
                <p14:modId xmlns:p14="http://schemas.microsoft.com/office/powerpoint/2010/main" val="1649432699"/>
              </p:ext>
            </p:extLst>
          </p:nvPr>
        </p:nvGraphicFramePr>
        <p:xfrm>
          <a:off x="457199" y="1737360"/>
          <a:ext cx="8223250" cy="3383280"/>
        </p:xfrm>
        <a:graphic>
          <a:graphicData uri="http://schemas.openxmlformats.org/drawingml/2006/table">
            <a:tbl>
              <a:tblPr firstRow="1" firstCol="1" bandRow="1"/>
              <a:tblGrid>
                <a:gridCol w="6397625">
                  <a:extLst>
                    <a:ext uri="{9D8B030D-6E8A-4147-A177-3AD203B41FA5}">
                      <a16:colId xmlns:a16="http://schemas.microsoft.com/office/drawing/2014/main" val="3640818521"/>
                    </a:ext>
                  </a:extLst>
                </a:gridCol>
                <a:gridCol w="1825625">
                  <a:extLst>
                    <a:ext uri="{9D8B030D-6E8A-4147-A177-3AD203B41FA5}">
                      <a16:colId xmlns:a16="http://schemas.microsoft.com/office/drawing/2014/main" val="2879352484"/>
                    </a:ext>
                  </a:extLst>
                </a:gridCol>
              </a:tblGrid>
              <a:tr h="457200">
                <a:tc>
                  <a:txBody>
                    <a:bodyPr/>
                    <a:lstStyle/>
                    <a:p>
                      <a:pPr marL="0" marR="0" algn="ctr">
                        <a:spcBef>
                          <a:spcPts val="0"/>
                        </a:spcBef>
                        <a:spcAft>
                          <a:spcPts val="0"/>
                        </a:spcAft>
                      </a:pPr>
                      <a:r>
                        <a:rPr lang="en-US" sz="2400" b="1" kern="1200" dirty="0">
                          <a:solidFill>
                            <a:srgbClr val="39639D"/>
                          </a:solidFill>
                          <a:effectLst/>
                          <a:latin typeface="Calibri" panose="020F0502020204030204" pitchFamily="34" charset="0"/>
                          <a:ea typeface="+mn-ea"/>
                          <a:cs typeface="+mn-cs"/>
                        </a:rPr>
                        <a:t>Required Reports</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kern="1200">
                          <a:solidFill>
                            <a:srgbClr val="39639D"/>
                          </a:solidFill>
                          <a:effectLst/>
                          <a:latin typeface="Calibri" panose="020F0502020204030204" pitchFamily="34" charset="0"/>
                          <a:ea typeface="+mn-ea"/>
                          <a:cs typeface="+mn-cs"/>
                        </a:rPr>
                        <a:t>Due Dates</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74080513"/>
                  </a:ext>
                </a:extLst>
              </a:tr>
              <a:tr h="731520">
                <a:tc>
                  <a:txBody>
                    <a:bodyPr/>
                    <a:lstStyle/>
                    <a:p>
                      <a:pPr marL="0" marR="0">
                        <a:spcBef>
                          <a:spcPts val="0"/>
                        </a:spcBef>
                        <a:spcAft>
                          <a:spcPts val="0"/>
                        </a:spcAft>
                      </a:pPr>
                      <a:r>
                        <a:rPr lang="en-US" sz="2000" kern="1200">
                          <a:solidFill>
                            <a:srgbClr val="39639D"/>
                          </a:solidFill>
                          <a:effectLst/>
                          <a:latin typeface="Calibri" panose="020F0502020204030204" pitchFamily="34" charset="0"/>
                          <a:ea typeface="+mn-ea"/>
                          <a:cs typeface="+mn-cs"/>
                        </a:rPr>
                        <a:t>Contracts for Prior Approval with Pre-Contract request form</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kern="1200">
                          <a:solidFill>
                            <a:srgbClr val="39639D"/>
                          </a:solidFill>
                          <a:effectLst/>
                          <a:latin typeface="Calibri" panose="020F0502020204030204" pitchFamily="34" charset="0"/>
                          <a:ea typeface="+mn-ea"/>
                          <a:cs typeface="+mn-cs"/>
                        </a:rPr>
                        <a:t>Immediately</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1117523"/>
                  </a:ext>
                </a:extLst>
              </a:tr>
              <a:tr h="731520">
                <a:tc>
                  <a:txBody>
                    <a:bodyPr/>
                    <a:lstStyle/>
                    <a:p>
                      <a:pPr marL="0" marR="0">
                        <a:spcBef>
                          <a:spcPts val="0"/>
                        </a:spcBef>
                        <a:spcAft>
                          <a:spcPts val="0"/>
                        </a:spcAft>
                      </a:pPr>
                      <a:r>
                        <a:rPr lang="en-US" sz="2000" kern="1200">
                          <a:solidFill>
                            <a:srgbClr val="39639D"/>
                          </a:solidFill>
                          <a:effectLst/>
                          <a:latin typeface="Calibri" panose="020F0502020204030204" pitchFamily="34" charset="0"/>
                          <a:ea typeface="+mn-ea"/>
                          <a:cs typeface="+mn-cs"/>
                        </a:rPr>
                        <a:t>Expense Reimbursements</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kern="1200">
                          <a:solidFill>
                            <a:srgbClr val="39639D"/>
                          </a:solidFill>
                          <a:effectLst/>
                          <a:latin typeface="Calibri" panose="020F0502020204030204" pitchFamily="34" charset="0"/>
                          <a:ea typeface="+mn-ea"/>
                          <a:cs typeface="+mn-cs"/>
                        </a:rPr>
                        <a:t>Report monthly expenses as they are incurred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000" kern="1200">
                          <a:solidFill>
                            <a:srgbClr val="39639D"/>
                          </a:solidFill>
                          <a:effectLst/>
                          <a:latin typeface="Calibri" panose="020F0502020204030204" pitchFamily="34" charset="0"/>
                          <a:ea typeface="+mn-ea"/>
                          <a:cs typeface="+mn-cs"/>
                        </a:rPr>
                        <a:t>Monthly</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12065"/>
                  </a:ext>
                </a:extLst>
              </a:tr>
              <a:tr h="731520">
                <a:tc>
                  <a:txBody>
                    <a:bodyPr/>
                    <a:lstStyle/>
                    <a:p>
                      <a:pPr marL="0" marR="0">
                        <a:spcBef>
                          <a:spcPts val="0"/>
                        </a:spcBef>
                        <a:spcAft>
                          <a:spcPts val="0"/>
                        </a:spcAft>
                      </a:pPr>
                      <a:r>
                        <a:rPr lang="en-US" sz="2000" kern="1200">
                          <a:solidFill>
                            <a:srgbClr val="39639D"/>
                          </a:solidFill>
                          <a:effectLst/>
                          <a:latin typeface="Calibri" panose="020F0502020204030204" pitchFamily="34" charset="0"/>
                          <a:ea typeface="+mn-ea"/>
                          <a:cs typeface="+mn-cs"/>
                        </a:rPr>
                        <a:t>Performance Reports</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6000"/>
                        </a:lnSpc>
                        <a:spcBef>
                          <a:spcPts val="0"/>
                        </a:spcBef>
                        <a:spcAft>
                          <a:spcPts val="0"/>
                        </a:spcAft>
                      </a:pPr>
                      <a:r>
                        <a:rPr lang="en-US" sz="2000" kern="1200">
                          <a:solidFill>
                            <a:srgbClr val="39639D"/>
                          </a:solidFill>
                          <a:effectLst/>
                          <a:latin typeface="Calibri" panose="020F0502020204030204" pitchFamily="34" charset="0"/>
                          <a:ea typeface="+mn-ea"/>
                          <a:cs typeface="+mn-cs"/>
                        </a:rPr>
                        <a:t>Quarterly</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9252460"/>
                  </a:ext>
                </a:extLst>
              </a:tr>
              <a:tr h="731520">
                <a:tc>
                  <a:txBody>
                    <a:bodyPr/>
                    <a:lstStyle/>
                    <a:p>
                      <a:pPr marL="0" marR="0">
                        <a:lnSpc>
                          <a:spcPct val="107000"/>
                        </a:lnSpc>
                        <a:spcBef>
                          <a:spcPts val="0"/>
                        </a:spcBef>
                        <a:spcAft>
                          <a:spcPts val="800"/>
                        </a:spcAft>
                      </a:pPr>
                      <a:r>
                        <a:rPr lang="en-US" sz="2000" kern="1200">
                          <a:solidFill>
                            <a:srgbClr val="39639D"/>
                          </a:solidFill>
                          <a:effectLst/>
                          <a:latin typeface="Calibri" panose="020F0502020204030204" pitchFamily="34" charset="0"/>
                          <a:ea typeface="+mn-ea"/>
                          <a:cs typeface="+mn-cs"/>
                        </a:rPr>
                        <a:t>Progress Reports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6000"/>
                        </a:lnSpc>
                        <a:spcBef>
                          <a:spcPts val="0"/>
                        </a:spcBef>
                        <a:spcAft>
                          <a:spcPts val="0"/>
                        </a:spcAft>
                      </a:pPr>
                      <a:r>
                        <a:rPr lang="en-US" sz="2000" kern="1200" dirty="0">
                          <a:solidFill>
                            <a:srgbClr val="39639D"/>
                          </a:solidFill>
                          <a:effectLst/>
                          <a:latin typeface="Calibri" panose="020F0502020204030204" pitchFamily="34" charset="0"/>
                          <a:ea typeface="+mn-ea"/>
                          <a:cs typeface="+mn-cs"/>
                        </a:rPr>
                        <a:t>Annually</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134421"/>
                  </a:ext>
                </a:extLst>
              </a:tr>
            </a:tbl>
          </a:graphicData>
        </a:graphic>
      </p:graphicFrame>
    </p:spTree>
    <p:extLst>
      <p:ext uri="{BB962C8B-B14F-4D97-AF65-F5344CB8AC3E}">
        <p14:creationId xmlns:p14="http://schemas.microsoft.com/office/powerpoint/2010/main" val="270459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FF9674-0C6A-94C5-926C-4DA3EAC76E14}"/>
              </a:ext>
            </a:extLst>
          </p:cNvPr>
          <p:cNvSpPr>
            <a:spLocks noGrp="1"/>
          </p:cNvSpPr>
          <p:nvPr>
            <p:ph type="title"/>
          </p:nvPr>
        </p:nvSpPr>
        <p:spPr>
          <a:xfrm>
            <a:off x="457200" y="175417"/>
            <a:ext cx="8229600" cy="1325563"/>
          </a:xfrm>
        </p:spPr>
        <p:txBody>
          <a:bodyPr/>
          <a:lstStyle/>
          <a:p>
            <a:r>
              <a:rPr lang="en-US" dirty="0"/>
              <a:t>Project Progress Reports</a:t>
            </a:r>
          </a:p>
        </p:txBody>
      </p:sp>
      <p:sp>
        <p:nvSpPr>
          <p:cNvPr id="4" name="Content Placeholder 1">
            <a:extLst>
              <a:ext uri="{FF2B5EF4-FFF2-40B4-BE49-F238E27FC236}">
                <a16:creationId xmlns:a16="http://schemas.microsoft.com/office/drawing/2014/main" id="{B7C932F9-8FB7-83FA-1E1F-CC7605B639A9}"/>
              </a:ext>
            </a:extLst>
          </p:cNvPr>
          <p:cNvSpPr>
            <a:spLocks noGrp="1"/>
          </p:cNvSpPr>
          <p:nvPr>
            <p:ph type="body" sz="quarter" idx="13"/>
          </p:nvPr>
        </p:nvSpPr>
        <p:spPr>
          <a:xfrm>
            <a:off x="457200" y="1513270"/>
            <a:ext cx="8229600" cy="4480560"/>
          </a:xfrm>
        </p:spPr>
        <p:txBody>
          <a:bodyPr/>
          <a:lstStyle/>
          <a:p>
            <a:endParaRPr lang="en-US" dirty="0"/>
          </a:p>
          <a:p>
            <a:endParaRPr lang="en-US" dirty="0"/>
          </a:p>
          <a:p>
            <a:endParaRPr lang="en-US" dirty="0"/>
          </a:p>
          <a:p>
            <a:pPr marL="109728" indent="0">
              <a:buNone/>
            </a:pPr>
            <a:endParaRPr lang="en-US" dirty="0"/>
          </a:p>
          <a:p>
            <a:pPr>
              <a:spcBef>
                <a:spcPts val="1200"/>
              </a:spcBef>
              <a:spcAft>
                <a:spcPts val="1200"/>
              </a:spcAft>
            </a:pPr>
            <a:r>
              <a:rPr lang="en-US" dirty="0"/>
              <a:t>All projects funded by the GCC must provide an annual report</a:t>
            </a:r>
          </a:p>
          <a:p>
            <a:r>
              <a:rPr lang="en-US" dirty="0"/>
              <a:t>Progress Reports align with the stated goals and objectives included in your grant application</a:t>
            </a:r>
          </a:p>
        </p:txBody>
      </p:sp>
      <p:pic>
        <p:nvPicPr>
          <p:cNvPr id="6" name="Picture 5">
            <a:extLst>
              <a:ext uri="{FF2B5EF4-FFF2-40B4-BE49-F238E27FC236}">
                <a16:creationId xmlns:a16="http://schemas.microsoft.com/office/drawing/2014/main" id="{B359045D-0255-5488-7EDE-D072884431B2}"/>
              </a:ext>
            </a:extLst>
          </p:cNvPr>
          <p:cNvPicPr>
            <a:picLocks noChangeAspect="1"/>
          </p:cNvPicPr>
          <p:nvPr/>
        </p:nvPicPr>
        <p:blipFill>
          <a:blip r:embed="rId3"/>
          <a:stretch>
            <a:fillRect/>
          </a:stretch>
        </p:blipFill>
        <p:spPr>
          <a:xfrm>
            <a:off x="533050" y="1752600"/>
            <a:ext cx="8077900" cy="1493649"/>
          </a:xfrm>
          <a:prstGeom prst="rect">
            <a:avLst/>
          </a:prstGeom>
        </p:spPr>
      </p:pic>
      <p:sp>
        <p:nvSpPr>
          <p:cNvPr id="2" name="Slide Number Placeholder 2">
            <a:extLst>
              <a:ext uri="{FF2B5EF4-FFF2-40B4-BE49-F238E27FC236}">
                <a16:creationId xmlns:a16="http://schemas.microsoft.com/office/drawing/2014/main" id="{4A6C80ED-FE35-24F6-D1BE-0B67255DFF9B}"/>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2558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CBF3D3B-8469-4D87-995E-41743ACE69FD}"/>
              </a:ext>
            </a:extLst>
          </p:cNvPr>
          <p:cNvSpPr>
            <a:spLocks noGrp="1"/>
          </p:cNvSpPr>
          <p:nvPr>
            <p:ph idx="1"/>
          </p:nvPr>
        </p:nvSpPr>
        <p:spPr>
          <a:xfrm>
            <a:off x="457200" y="1633138"/>
            <a:ext cx="8229600" cy="4114800"/>
          </a:xfrm>
        </p:spPr>
        <p:txBody>
          <a:bodyPr anchor="ctr" anchorCtr="0">
            <a:normAutofit/>
          </a:bodyPr>
          <a:lstStyle/>
          <a:p>
            <a:r>
              <a:rPr lang="en-US" dirty="0"/>
              <a:t>North Carolina state law requires every nongovernmental entity that receives State or Federal pass-through grant funds from a state agency to file annual reports on how those grant funds were used. See G.S. 143C-6-23: administration; oversight and reporting requirements. </a:t>
            </a:r>
          </a:p>
          <a:p>
            <a:pPr>
              <a:spcBef>
                <a:spcPts val="600"/>
              </a:spcBef>
            </a:pPr>
            <a:r>
              <a:rPr lang="en-US" dirty="0"/>
              <a:t>Specific requirements for each funding level are as follows:</a:t>
            </a:r>
          </a:p>
          <a:p>
            <a:endParaRPr lang="en-US" dirty="0"/>
          </a:p>
        </p:txBody>
      </p:sp>
      <p:sp>
        <p:nvSpPr>
          <p:cNvPr id="4" name="Title 3">
            <a:extLst>
              <a:ext uri="{FF2B5EF4-FFF2-40B4-BE49-F238E27FC236}">
                <a16:creationId xmlns:a16="http://schemas.microsoft.com/office/drawing/2014/main" id="{2A9CC4DE-9833-41CD-9FF6-2E586575C494}"/>
              </a:ext>
            </a:extLst>
          </p:cNvPr>
          <p:cNvSpPr>
            <a:spLocks noGrp="1"/>
          </p:cNvSpPr>
          <p:nvPr>
            <p:ph type="title"/>
          </p:nvPr>
        </p:nvSpPr>
        <p:spPr>
          <a:xfrm>
            <a:off x="457200" y="304800"/>
            <a:ext cx="8229600" cy="1325880"/>
          </a:xfrm>
        </p:spPr>
        <p:txBody>
          <a:bodyPr/>
          <a:lstStyle/>
          <a:p>
            <a:pPr algn="ctr"/>
            <a:r>
              <a:rPr lang="en-US" dirty="0"/>
              <a:t>Audit (Financial) Reporting</a:t>
            </a:r>
          </a:p>
        </p:txBody>
      </p:sp>
      <p:sp>
        <p:nvSpPr>
          <p:cNvPr id="6" name="TextBox 5">
            <a:extLst>
              <a:ext uri="{FF2B5EF4-FFF2-40B4-BE49-F238E27FC236}">
                <a16:creationId xmlns:a16="http://schemas.microsoft.com/office/drawing/2014/main" id="{95B27AD8-CEE4-4E66-9051-967D0028B0D5}"/>
              </a:ext>
            </a:extLst>
          </p:cNvPr>
          <p:cNvSpPr txBox="1"/>
          <p:nvPr/>
        </p:nvSpPr>
        <p:spPr>
          <a:xfrm>
            <a:off x="8669594" y="6368534"/>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75</a:t>
            </a:fld>
            <a:endParaRPr lang="en-US" dirty="0"/>
          </a:p>
        </p:txBody>
      </p:sp>
    </p:spTree>
    <p:extLst>
      <p:ext uri="{BB962C8B-B14F-4D97-AF65-F5344CB8AC3E}">
        <p14:creationId xmlns:p14="http://schemas.microsoft.com/office/powerpoint/2010/main" val="32594798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F9431-9ADF-4102-B15A-703C68E5976D}"/>
              </a:ext>
            </a:extLst>
          </p:cNvPr>
          <p:cNvSpPr>
            <a:spLocks noGrp="1"/>
          </p:cNvSpPr>
          <p:nvPr>
            <p:ph type="title"/>
          </p:nvPr>
        </p:nvSpPr>
        <p:spPr>
          <a:xfrm>
            <a:off x="457200" y="251840"/>
            <a:ext cx="8229600" cy="1325880"/>
          </a:xfrm>
        </p:spPr>
        <p:txBody>
          <a:bodyPr anchor="ctr">
            <a:noAutofit/>
          </a:bodyPr>
          <a:lstStyle/>
          <a:p>
            <a:r>
              <a:rPr lang="en-US" sz="3200" b="1" dirty="0"/>
              <a:t>Non-Governmental Entities </a:t>
            </a:r>
            <a:br>
              <a:rPr lang="en-US" sz="3200" b="1" dirty="0"/>
            </a:br>
            <a:r>
              <a:rPr lang="en-US" sz="3200" b="1" dirty="0"/>
              <a:t>Required Reporting </a:t>
            </a:r>
          </a:p>
        </p:txBody>
      </p:sp>
      <p:graphicFrame>
        <p:nvGraphicFramePr>
          <p:cNvPr id="4" name="Table 3">
            <a:extLst>
              <a:ext uri="{FF2B5EF4-FFF2-40B4-BE49-F238E27FC236}">
                <a16:creationId xmlns:a16="http://schemas.microsoft.com/office/drawing/2014/main" id="{97064E98-6945-4CA1-9B55-834805AFB44F}"/>
              </a:ext>
            </a:extLst>
          </p:cNvPr>
          <p:cNvGraphicFramePr>
            <a:graphicFrameLocks noGrp="1"/>
          </p:cNvGraphicFramePr>
          <p:nvPr>
            <p:extLst>
              <p:ext uri="{D42A27DB-BD31-4B8C-83A1-F6EECF244321}">
                <p14:modId xmlns:p14="http://schemas.microsoft.com/office/powerpoint/2010/main" val="267400329"/>
              </p:ext>
            </p:extLst>
          </p:nvPr>
        </p:nvGraphicFramePr>
        <p:xfrm>
          <a:off x="342900" y="2057400"/>
          <a:ext cx="8458200" cy="3705544"/>
        </p:xfrm>
        <a:graphic>
          <a:graphicData uri="http://schemas.openxmlformats.org/drawingml/2006/table">
            <a:tbl>
              <a:tblPr firstRow="1" bandRow="1">
                <a:tableStyleId>{5940675A-B579-460E-94D1-54222C63F5DA}</a:tableStyleId>
              </a:tblPr>
              <a:tblGrid>
                <a:gridCol w="3581400">
                  <a:extLst>
                    <a:ext uri="{9D8B030D-6E8A-4147-A177-3AD203B41FA5}">
                      <a16:colId xmlns:a16="http://schemas.microsoft.com/office/drawing/2014/main" val="3576623319"/>
                    </a:ext>
                  </a:extLst>
                </a:gridCol>
                <a:gridCol w="4876800">
                  <a:extLst>
                    <a:ext uri="{9D8B030D-6E8A-4147-A177-3AD203B41FA5}">
                      <a16:colId xmlns:a16="http://schemas.microsoft.com/office/drawing/2014/main" val="970484103"/>
                    </a:ext>
                  </a:extLst>
                </a:gridCol>
              </a:tblGrid>
              <a:tr h="447356">
                <a:tc>
                  <a:txBody>
                    <a:bodyPr/>
                    <a:lstStyle/>
                    <a:p>
                      <a:pPr algn="ctr"/>
                      <a:r>
                        <a:rPr lang="en-US" sz="2800" b="1" dirty="0"/>
                        <a:t>Reporting Levels</a:t>
                      </a:r>
                    </a:p>
                  </a:txBody>
                  <a:tcPr marL="68580" marR="68580" marT="34290" marB="34290" anchor="ctr">
                    <a:solidFill>
                      <a:schemeClr val="bg1">
                        <a:lumMod val="85000"/>
                      </a:schemeClr>
                    </a:solidFill>
                  </a:tcPr>
                </a:tc>
                <a:tc>
                  <a:txBody>
                    <a:bodyPr/>
                    <a:lstStyle/>
                    <a:p>
                      <a:pPr algn="ctr"/>
                      <a:r>
                        <a:rPr lang="en-US" sz="2800" b="1" dirty="0"/>
                        <a:t>Required Documents</a:t>
                      </a:r>
                    </a:p>
                  </a:txBody>
                  <a:tcPr marL="68580" marR="68580" marT="34290" marB="34290" anchor="ctr">
                    <a:solidFill>
                      <a:schemeClr val="bg1">
                        <a:lumMod val="85000"/>
                      </a:schemeClr>
                    </a:solidFill>
                  </a:tcPr>
                </a:tc>
                <a:extLst>
                  <a:ext uri="{0D108BD9-81ED-4DB2-BD59-A6C34878D82A}">
                    <a16:rowId xmlns:a16="http://schemas.microsoft.com/office/drawing/2014/main" val="820202153"/>
                  </a:ext>
                </a:extLst>
              </a:tr>
              <a:tr h="3210244">
                <a:tc>
                  <a:txBody>
                    <a:bodyPr/>
                    <a:lstStyle/>
                    <a:p>
                      <a:pPr marL="0" lvl="2" fontAlgn="base"/>
                      <a:r>
                        <a:rPr kumimoji="0" lang="en-US" sz="2300" b="1" i="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Level I (Less than $25,000)</a:t>
                      </a:r>
                    </a:p>
                    <a:p>
                      <a:r>
                        <a:rPr kumimoji="0" lang="en-US" sz="2300" kern="1200" dirty="0">
                          <a:solidFill>
                            <a:schemeClr val="tx1"/>
                          </a:solidFill>
                          <a:effectLst/>
                          <a:latin typeface="+mn-lt"/>
                          <a:ea typeface="+mn-ea"/>
                          <a:cs typeface="+mn-cs"/>
                        </a:rPr>
                        <a:t>A grantee receiving less than $25,000 (combined) in State or Federal pass- through funds must submit:</a:t>
                      </a:r>
                    </a:p>
                    <a:p>
                      <a:pPr marL="0" indent="0">
                        <a:buFont typeface="Symbol" panose="05050102010706020507" pitchFamily="18" charset="2"/>
                        <a:buNone/>
                      </a:pPr>
                      <a:endParaRPr lang="en-US" sz="2400" dirty="0"/>
                    </a:p>
                  </a:txBody>
                  <a:tcPr marL="68580" marR="68580" marT="34290" marB="34290" anchor="ctr"/>
                </a:tc>
                <a:tc>
                  <a:txBody>
                    <a:bodyPr/>
                    <a:lstStyle/>
                    <a:p>
                      <a:pPr marL="342900" lvl="0" indent="-342900">
                        <a:spcAft>
                          <a:spcPts val="600"/>
                        </a:spcAft>
                        <a:buFont typeface="Arial" panose="020B0604020202020204" pitchFamily="34" charset="0"/>
                        <a:buChar char="•"/>
                      </a:pPr>
                      <a:r>
                        <a:rPr kumimoji="0" lang="en-US" sz="2400" kern="1200" dirty="0">
                          <a:solidFill>
                            <a:schemeClr val="tx1"/>
                          </a:solidFill>
                          <a:effectLst/>
                          <a:latin typeface="+mn-lt"/>
                          <a:ea typeface="+mn-ea"/>
                          <a:cs typeface="+mn-cs"/>
                        </a:rPr>
                        <a:t>Certification Form</a:t>
                      </a:r>
                    </a:p>
                    <a:p>
                      <a:pPr marL="342900" lvl="0" indent="-342900">
                        <a:spcAft>
                          <a:spcPts val="600"/>
                        </a:spcAft>
                        <a:buFont typeface="Arial" panose="020B0604020202020204" pitchFamily="34" charset="0"/>
                        <a:buChar char="•"/>
                      </a:pPr>
                      <a:r>
                        <a:rPr kumimoji="0" lang="en-US" sz="2400" kern="1200" dirty="0">
                          <a:solidFill>
                            <a:schemeClr val="tx1"/>
                          </a:solidFill>
                          <a:effectLst/>
                          <a:latin typeface="+mn-lt"/>
                          <a:ea typeface="+mn-ea"/>
                          <a:cs typeface="+mn-cs"/>
                        </a:rPr>
                        <a:t>State Grants Compliance Reporting for Receipts of Less than $25,000</a:t>
                      </a:r>
                    </a:p>
                    <a:p>
                      <a:pPr marL="342900" lvl="0" indent="-342900">
                        <a:spcAft>
                          <a:spcPts val="600"/>
                        </a:spcAft>
                        <a:buFont typeface="Arial" panose="020B0604020202020204" pitchFamily="34" charset="0"/>
                        <a:buChar char="•"/>
                      </a:pPr>
                      <a:r>
                        <a:rPr kumimoji="0" lang="en-US" sz="2400" kern="1200" dirty="0">
                          <a:solidFill>
                            <a:schemeClr val="tx1"/>
                          </a:solidFill>
                          <a:effectLst/>
                          <a:latin typeface="+mn-lt"/>
                          <a:ea typeface="+mn-ea"/>
                          <a:cs typeface="+mn-cs"/>
                        </a:rPr>
                        <a:t>Level I forms and reporting must be submitted to: </a:t>
                      </a:r>
                      <a:endParaRPr kumimoji="0" lang="en-US" sz="2400" b="1" u="none" kern="1200" dirty="0">
                        <a:solidFill>
                          <a:schemeClr val="tx2"/>
                        </a:solidFill>
                        <a:effectLst/>
                        <a:latin typeface="+mn-lt"/>
                        <a:ea typeface="+mn-ea"/>
                        <a:cs typeface="+mn-cs"/>
                      </a:endParaRPr>
                    </a:p>
                    <a:p>
                      <a:pPr lvl="0"/>
                      <a:r>
                        <a:rPr kumimoji="0" lang="en-US" sz="1800" b="0" u="none"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DPS_GRANTCOMPLIANCEREPORTS@ncdps.gov</a:t>
                      </a:r>
                      <a:endParaRPr kumimoji="0" lang="en-US" sz="1800" b="0" u="none" kern="1200" dirty="0">
                        <a:solidFill>
                          <a:srgbClr val="0563C1"/>
                        </a:solidFill>
                        <a:effectLst/>
                        <a:latin typeface="+mn-lt"/>
                        <a:ea typeface="+mn-ea"/>
                        <a:cs typeface="+mn-cs"/>
                      </a:endParaRPr>
                    </a:p>
                  </a:txBody>
                  <a:tcPr marL="68580" marR="68580" marT="34290" marB="34290" anchor="ctr"/>
                </a:tc>
                <a:extLst>
                  <a:ext uri="{0D108BD9-81ED-4DB2-BD59-A6C34878D82A}">
                    <a16:rowId xmlns:a16="http://schemas.microsoft.com/office/drawing/2014/main" val="2036944095"/>
                  </a:ext>
                </a:extLst>
              </a:tr>
            </a:tbl>
          </a:graphicData>
        </a:graphic>
      </p:graphicFrame>
      <p:sp>
        <p:nvSpPr>
          <p:cNvPr id="5" name="Slide Number Placeholder 2">
            <a:extLst>
              <a:ext uri="{FF2B5EF4-FFF2-40B4-BE49-F238E27FC236}">
                <a16:creationId xmlns:a16="http://schemas.microsoft.com/office/drawing/2014/main" id="{2EFC4BD2-3087-4760-BA76-DB1A18734B8A}"/>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8755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F9431-9ADF-4102-B15A-703C68E5976D}"/>
              </a:ext>
            </a:extLst>
          </p:cNvPr>
          <p:cNvSpPr>
            <a:spLocks noGrp="1"/>
          </p:cNvSpPr>
          <p:nvPr>
            <p:ph type="title"/>
          </p:nvPr>
        </p:nvSpPr>
        <p:spPr>
          <a:xfrm>
            <a:off x="457200" y="124378"/>
            <a:ext cx="8229600" cy="1325880"/>
          </a:xfrm>
        </p:spPr>
        <p:txBody>
          <a:bodyPr anchor="ctr">
            <a:noAutofit/>
          </a:bodyPr>
          <a:lstStyle/>
          <a:p>
            <a:r>
              <a:rPr lang="en-US" sz="3200" b="1" dirty="0"/>
              <a:t>Non-Governmental Entities </a:t>
            </a:r>
            <a:br>
              <a:rPr lang="en-US" sz="3200" b="1" dirty="0"/>
            </a:br>
            <a:r>
              <a:rPr lang="en-US" sz="3200" b="1" dirty="0"/>
              <a:t>Required Reporting </a:t>
            </a:r>
          </a:p>
        </p:txBody>
      </p:sp>
      <p:graphicFrame>
        <p:nvGraphicFramePr>
          <p:cNvPr id="4" name="Table 3">
            <a:extLst>
              <a:ext uri="{FF2B5EF4-FFF2-40B4-BE49-F238E27FC236}">
                <a16:creationId xmlns:a16="http://schemas.microsoft.com/office/drawing/2014/main" id="{97064E98-6945-4CA1-9B55-834805AFB44F}"/>
              </a:ext>
            </a:extLst>
          </p:cNvPr>
          <p:cNvGraphicFramePr>
            <a:graphicFrameLocks noGrp="1"/>
          </p:cNvGraphicFramePr>
          <p:nvPr>
            <p:extLst>
              <p:ext uri="{D42A27DB-BD31-4B8C-83A1-F6EECF244321}">
                <p14:modId xmlns:p14="http://schemas.microsoft.com/office/powerpoint/2010/main" val="1969086562"/>
              </p:ext>
            </p:extLst>
          </p:nvPr>
        </p:nvGraphicFramePr>
        <p:xfrm>
          <a:off x="342900" y="1447800"/>
          <a:ext cx="8458200" cy="4650475"/>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3576623319"/>
                    </a:ext>
                  </a:extLst>
                </a:gridCol>
                <a:gridCol w="4800600">
                  <a:extLst>
                    <a:ext uri="{9D8B030D-6E8A-4147-A177-3AD203B41FA5}">
                      <a16:colId xmlns:a16="http://schemas.microsoft.com/office/drawing/2014/main" val="970484103"/>
                    </a:ext>
                  </a:extLst>
                </a:gridCol>
              </a:tblGrid>
              <a:tr h="386345">
                <a:tc>
                  <a:txBody>
                    <a:bodyPr/>
                    <a:lstStyle/>
                    <a:p>
                      <a:pPr algn="ctr"/>
                      <a:r>
                        <a:rPr lang="en-US" sz="2800" b="1" dirty="0"/>
                        <a:t>Reporting Levels</a:t>
                      </a:r>
                    </a:p>
                  </a:txBody>
                  <a:tcPr marL="68580" marR="68580" marT="34290" marB="34290" anchor="ctr">
                    <a:solidFill>
                      <a:schemeClr val="bg1">
                        <a:lumMod val="85000"/>
                      </a:schemeClr>
                    </a:solidFill>
                  </a:tcPr>
                </a:tc>
                <a:tc>
                  <a:txBody>
                    <a:bodyPr/>
                    <a:lstStyle/>
                    <a:p>
                      <a:pPr algn="ctr"/>
                      <a:r>
                        <a:rPr lang="en-US" sz="2800" b="1" dirty="0"/>
                        <a:t>Required Documents</a:t>
                      </a:r>
                    </a:p>
                  </a:txBody>
                  <a:tcPr marL="68580" marR="68580" marT="34290" marB="34290" anchor="ctr">
                    <a:solidFill>
                      <a:schemeClr val="bg1">
                        <a:lumMod val="85000"/>
                      </a:schemeClr>
                    </a:solidFill>
                  </a:tcPr>
                </a:tc>
                <a:extLst>
                  <a:ext uri="{0D108BD9-81ED-4DB2-BD59-A6C34878D82A}">
                    <a16:rowId xmlns:a16="http://schemas.microsoft.com/office/drawing/2014/main" val="820202153"/>
                  </a:ext>
                </a:extLst>
              </a:tr>
              <a:tr h="4155175">
                <a:tc>
                  <a:txBody>
                    <a:bodyPr/>
                    <a:lstStyle/>
                    <a:p>
                      <a:pPr marL="0" lvl="2" fontAlgn="base"/>
                      <a:r>
                        <a:rPr kumimoji="0" lang="en-US" sz="2300" b="1" i="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Level II ($25,000 - $499,999)</a:t>
                      </a:r>
                    </a:p>
                    <a:p>
                      <a:r>
                        <a:rPr kumimoji="0" lang="en-US" sz="2300" kern="1200" dirty="0">
                          <a:solidFill>
                            <a:schemeClr val="tx1"/>
                          </a:solidFill>
                          <a:effectLst/>
                          <a:latin typeface="+mn-lt"/>
                          <a:ea typeface="+mn-ea"/>
                          <a:cs typeface="+mn-cs"/>
                        </a:rPr>
                        <a:t>A grantee that receives between $25,000 - $499,999 (combined) in State or Federal pass-through funding must submit:</a:t>
                      </a:r>
                    </a:p>
                    <a:p>
                      <a:pPr marL="342900" indent="-342900">
                        <a:buFont typeface="Symbol" panose="05050102010706020507" pitchFamily="18" charset="2"/>
                        <a:buChar char="Ø"/>
                      </a:pPr>
                      <a:endParaRPr lang="en-US" sz="2400" dirty="0"/>
                    </a:p>
                    <a:p>
                      <a:endParaRPr kumimoji="0" lang="en-US" sz="2400" kern="1200" dirty="0">
                        <a:solidFill>
                          <a:schemeClr val="tx1"/>
                        </a:solidFill>
                        <a:effectLst/>
                        <a:latin typeface="+mn-lt"/>
                        <a:ea typeface="+mn-ea"/>
                        <a:cs typeface="+mn-cs"/>
                      </a:endParaRPr>
                    </a:p>
                    <a:p>
                      <a:pPr algn="l"/>
                      <a:endParaRPr lang="en-US" sz="2400" dirty="0"/>
                    </a:p>
                  </a:txBody>
                  <a:tcPr marL="68580" marR="68580" marT="34290" marB="34290" anchor="ctr"/>
                </a:tc>
                <a:tc>
                  <a:txBody>
                    <a:bodyPr/>
                    <a:lstStyle/>
                    <a:p>
                      <a:pPr marL="342900" lvl="0" indent="-342900">
                        <a:spcAft>
                          <a:spcPts val="600"/>
                        </a:spcAft>
                        <a:buFont typeface="Arial" panose="020B0604020202020204" pitchFamily="34" charset="0"/>
                        <a:buChar char="•"/>
                      </a:pPr>
                      <a:r>
                        <a:rPr kumimoji="0" lang="en-US" sz="2400" kern="1200" dirty="0">
                          <a:solidFill>
                            <a:schemeClr val="tx1"/>
                          </a:solidFill>
                          <a:effectLst/>
                          <a:latin typeface="+mn-lt"/>
                          <a:ea typeface="+mn-ea"/>
                          <a:cs typeface="+mn-cs"/>
                        </a:rPr>
                        <a:t>Certification Form</a:t>
                      </a:r>
                    </a:p>
                    <a:p>
                      <a:pPr marL="342900" lvl="0" indent="-342900">
                        <a:spcAft>
                          <a:spcPts val="600"/>
                        </a:spcAft>
                        <a:buFont typeface="Arial" panose="020B0604020202020204" pitchFamily="34" charset="0"/>
                        <a:buChar char="•"/>
                      </a:pPr>
                      <a:r>
                        <a:rPr kumimoji="0" lang="en-US" sz="2400" kern="1200" dirty="0">
                          <a:solidFill>
                            <a:schemeClr val="tx1"/>
                          </a:solidFill>
                          <a:effectLst/>
                          <a:latin typeface="+mn-lt"/>
                          <a:ea typeface="+mn-ea"/>
                          <a:cs typeface="+mn-cs"/>
                        </a:rPr>
                        <a:t>State Grants Compliance Reporting for Receipts of $25,000 or More</a:t>
                      </a:r>
                    </a:p>
                    <a:p>
                      <a:pPr marL="342900" lvl="0" indent="-342900">
                        <a:spcAft>
                          <a:spcPts val="600"/>
                        </a:spcAft>
                        <a:buFont typeface="Arial" panose="020B0604020202020204" pitchFamily="34" charset="0"/>
                        <a:buChar char="•"/>
                      </a:pPr>
                      <a:r>
                        <a:rPr kumimoji="0" lang="en-US" sz="2400" kern="1200" dirty="0">
                          <a:solidFill>
                            <a:schemeClr val="tx1"/>
                          </a:solidFill>
                          <a:effectLst/>
                          <a:latin typeface="+mn-lt"/>
                          <a:ea typeface="+mn-ea"/>
                          <a:cs typeface="+mn-cs"/>
                        </a:rPr>
                        <a:t>Schedule of Receipts and Expenditures</a:t>
                      </a:r>
                    </a:p>
                    <a:p>
                      <a:pPr marL="342900" lvl="0" indent="-342900">
                        <a:spcAft>
                          <a:spcPts val="600"/>
                        </a:spcAft>
                        <a:buFont typeface="Arial" panose="020B0604020202020204" pitchFamily="34" charset="0"/>
                        <a:buChar char="•"/>
                      </a:pPr>
                      <a:r>
                        <a:rPr kumimoji="0" lang="en-US" sz="2400" kern="1200" dirty="0">
                          <a:solidFill>
                            <a:schemeClr val="tx1"/>
                          </a:solidFill>
                          <a:effectLst/>
                          <a:latin typeface="+mn-lt"/>
                          <a:ea typeface="+mn-ea"/>
                          <a:cs typeface="+mn-cs"/>
                        </a:rPr>
                        <a:t>Program Activities and Accomplishments Reports</a:t>
                      </a:r>
                    </a:p>
                    <a:p>
                      <a:pPr marL="342900" lvl="0" indent="-342900">
                        <a:spcAft>
                          <a:spcPts val="600"/>
                        </a:spcAft>
                        <a:buFont typeface="Arial" panose="020B0604020202020204" pitchFamily="34" charset="0"/>
                        <a:buChar char="•"/>
                      </a:pPr>
                      <a:r>
                        <a:rPr kumimoji="0" lang="en-US" sz="2400" kern="1200" dirty="0">
                          <a:solidFill>
                            <a:schemeClr val="tx1"/>
                          </a:solidFill>
                          <a:effectLst/>
                          <a:latin typeface="+mn-lt"/>
                          <a:ea typeface="+mn-ea"/>
                          <a:cs typeface="+mn-cs"/>
                        </a:rPr>
                        <a:t>Level II forms and reporting must be submitted to: </a:t>
                      </a:r>
                      <a:endParaRPr kumimoji="0" lang="en-US" sz="2400" b="1" u="none" kern="1200" dirty="0">
                        <a:solidFill>
                          <a:schemeClr val="tx1"/>
                        </a:solidFill>
                        <a:effectLst/>
                        <a:latin typeface="+mn-lt"/>
                        <a:ea typeface="+mn-ea"/>
                        <a:cs typeface="+mn-cs"/>
                      </a:endParaRPr>
                    </a:p>
                    <a:p>
                      <a:pPr>
                        <a:spcAft>
                          <a:spcPts val="600"/>
                        </a:spcAft>
                      </a:pPr>
                      <a:r>
                        <a:rPr kumimoji="0" lang="en-US" sz="1800" b="0" u="none"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DPS_GRANTCOMPLIANCEREPORTS@ncdps.gov</a:t>
                      </a:r>
                      <a:endParaRPr kumimoji="0" lang="en-US" sz="1800" b="0" u="none" kern="1200" dirty="0">
                        <a:solidFill>
                          <a:srgbClr val="0563C1"/>
                        </a:solidFill>
                        <a:effectLst/>
                        <a:latin typeface="+mn-lt"/>
                        <a:ea typeface="+mn-ea"/>
                        <a:cs typeface="+mn-cs"/>
                      </a:endParaRPr>
                    </a:p>
                  </a:txBody>
                  <a:tcPr marL="68580" marR="68580" marT="34290" marB="34290" anchor="ctr"/>
                </a:tc>
                <a:extLst>
                  <a:ext uri="{0D108BD9-81ED-4DB2-BD59-A6C34878D82A}">
                    <a16:rowId xmlns:a16="http://schemas.microsoft.com/office/drawing/2014/main" val="2036944095"/>
                  </a:ext>
                </a:extLst>
              </a:tr>
            </a:tbl>
          </a:graphicData>
        </a:graphic>
      </p:graphicFrame>
      <p:sp>
        <p:nvSpPr>
          <p:cNvPr id="5" name="Slide Number Placeholder 2">
            <a:extLst>
              <a:ext uri="{FF2B5EF4-FFF2-40B4-BE49-F238E27FC236}">
                <a16:creationId xmlns:a16="http://schemas.microsoft.com/office/drawing/2014/main" id="{2EFC4BD2-3087-4760-BA76-DB1A18734B8A}"/>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943321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F9431-9ADF-4102-B15A-703C68E5976D}"/>
              </a:ext>
            </a:extLst>
          </p:cNvPr>
          <p:cNvSpPr>
            <a:spLocks noGrp="1"/>
          </p:cNvSpPr>
          <p:nvPr>
            <p:ph type="title"/>
          </p:nvPr>
        </p:nvSpPr>
        <p:spPr>
          <a:xfrm>
            <a:off x="381000" y="173791"/>
            <a:ext cx="8229600" cy="1325880"/>
          </a:xfrm>
        </p:spPr>
        <p:txBody>
          <a:bodyPr anchor="ctr">
            <a:noAutofit/>
          </a:bodyPr>
          <a:lstStyle/>
          <a:p>
            <a:r>
              <a:rPr lang="en-US" sz="3200" b="1" dirty="0"/>
              <a:t>Non-Governmental Entities </a:t>
            </a:r>
            <a:br>
              <a:rPr lang="en-US" sz="3200" b="1" dirty="0"/>
            </a:br>
            <a:r>
              <a:rPr lang="en-US" sz="3200" b="1" dirty="0"/>
              <a:t>Required Reporting </a:t>
            </a:r>
          </a:p>
        </p:txBody>
      </p:sp>
      <p:graphicFrame>
        <p:nvGraphicFramePr>
          <p:cNvPr id="4" name="Table 3">
            <a:extLst>
              <a:ext uri="{FF2B5EF4-FFF2-40B4-BE49-F238E27FC236}">
                <a16:creationId xmlns:a16="http://schemas.microsoft.com/office/drawing/2014/main" id="{97064E98-6945-4CA1-9B55-834805AFB44F}"/>
              </a:ext>
            </a:extLst>
          </p:cNvPr>
          <p:cNvGraphicFramePr>
            <a:graphicFrameLocks noGrp="1"/>
          </p:cNvGraphicFramePr>
          <p:nvPr>
            <p:extLst>
              <p:ext uri="{D42A27DB-BD31-4B8C-83A1-F6EECF244321}">
                <p14:modId xmlns:p14="http://schemas.microsoft.com/office/powerpoint/2010/main" val="4231214422"/>
              </p:ext>
            </p:extLst>
          </p:nvPr>
        </p:nvGraphicFramePr>
        <p:xfrm>
          <a:off x="417871" y="1371601"/>
          <a:ext cx="8458200" cy="472616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3576623319"/>
                    </a:ext>
                  </a:extLst>
                </a:gridCol>
                <a:gridCol w="4953000">
                  <a:extLst>
                    <a:ext uri="{9D8B030D-6E8A-4147-A177-3AD203B41FA5}">
                      <a16:colId xmlns:a16="http://schemas.microsoft.com/office/drawing/2014/main" val="970484103"/>
                    </a:ext>
                  </a:extLst>
                </a:gridCol>
              </a:tblGrid>
              <a:tr h="432580">
                <a:tc>
                  <a:txBody>
                    <a:bodyPr/>
                    <a:lstStyle/>
                    <a:p>
                      <a:pPr algn="ctr"/>
                      <a:r>
                        <a:rPr lang="en-US" sz="2400" b="1" dirty="0"/>
                        <a:t>Reporting Levels</a:t>
                      </a:r>
                    </a:p>
                  </a:txBody>
                  <a:tcPr marL="68580" marR="68580" marT="34290" marB="34290" anchor="ctr">
                    <a:solidFill>
                      <a:schemeClr val="bg1">
                        <a:lumMod val="85000"/>
                      </a:schemeClr>
                    </a:solidFill>
                  </a:tcPr>
                </a:tc>
                <a:tc>
                  <a:txBody>
                    <a:bodyPr/>
                    <a:lstStyle/>
                    <a:p>
                      <a:pPr algn="ctr"/>
                      <a:r>
                        <a:rPr lang="en-US" sz="2400" b="1" dirty="0"/>
                        <a:t>Required Documents</a:t>
                      </a:r>
                    </a:p>
                  </a:txBody>
                  <a:tcPr marL="68580" marR="68580" marT="34290" marB="34290" anchor="ctr">
                    <a:solidFill>
                      <a:schemeClr val="bg1">
                        <a:lumMod val="85000"/>
                      </a:schemeClr>
                    </a:solidFill>
                  </a:tcPr>
                </a:tc>
                <a:extLst>
                  <a:ext uri="{0D108BD9-81ED-4DB2-BD59-A6C34878D82A}">
                    <a16:rowId xmlns:a16="http://schemas.microsoft.com/office/drawing/2014/main" val="820202153"/>
                  </a:ext>
                </a:extLst>
              </a:tr>
              <a:tr h="4291820">
                <a:tc>
                  <a:txBody>
                    <a:bodyPr/>
                    <a:lstStyle/>
                    <a:p>
                      <a:pPr marL="0" lvl="2" algn="l" fontAlgn="base"/>
                      <a:r>
                        <a:rPr kumimoji="0" lang="en-US" sz="2000" b="1" i="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Level III ($500,000 - $1,000,000)</a:t>
                      </a:r>
                    </a:p>
                    <a:p>
                      <a:r>
                        <a:rPr kumimoji="0" lang="en-US" sz="2000" b="0" kern="1200" dirty="0">
                          <a:solidFill>
                            <a:schemeClr val="tx1"/>
                          </a:solidFill>
                          <a:effectLst/>
                          <a:latin typeface="+mn-lt"/>
                          <a:ea typeface="+mn-ea"/>
                          <a:cs typeface="+mn-cs"/>
                        </a:rPr>
                        <a:t>A grantee that receives a combined $500,000 or more in North Carolina State funding or Federal funding passed through a State Agency must submit:</a:t>
                      </a:r>
                    </a:p>
                    <a:p>
                      <a:pPr marL="342900" indent="-342900">
                        <a:buFont typeface="Symbol" panose="05050102010706020507" pitchFamily="18" charset="2"/>
                        <a:buChar char="Ø"/>
                      </a:pPr>
                      <a:endParaRPr lang="en-US" sz="2000" dirty="0"/>
                    </a:p>
                    <a:p>
                      <a:endParaRPr kumimoji="0" lang="en-US" sz="2000" kern="1200" dirty="0">
                        <a:solidFill>
                          <a:schemeClr val="tx1"/>
                        </a:solidFill>
                        <a:effectLst/>
                        <a:latin typeface="+mn-lt"/>
                        <a:ea typeface="+mn-ea"/>
                        <a:cs typeface="+mn-cs"/>
                      </a:endParaRPr>
                    </a:p>
                    <a:p>
                      <a:pPr algn="l"/>
                      <a:endParaRPr lang="en-US" sz="2000" dirty="0"/>
                    </a:p>
                  </a:txBody>
                  <a:tcPr marL="68580" marR="68580" marT="34290" marB="34290" anchor="ctr"/>
                </a:tc>
                <a:tc>
                  <a:txBody>
                    <a:bodyPr/>
                    <a:lstStyle/>
                    <a:p>
                      <a:pPr marL="285750" lvl="0" indent="-285750">
                        <a:buFont typeface="Arial" panose="020B0604020202020204" pitchFamily="34" charset="0"/>
                        <a:buChar char="•"/>
                      </a:pPr>
                      <a:r>
                        <a:rPr kumimoji="0" lang="en-US" sz="1900" kern="1200" dirty="0">
                          <a:solidFill>
                            <a:schemeClr val="tx1"/>
                          </a:solidFill>
                          <a:effectLst/>
                          <a:latin typeface="+mn-lt"/>
                          <a:ea typeface="+mn-ea"/>
                          <a:cs typeface="+mn-cs"/>
                        </a:rPr>
                        <a:t>Certification Form</a:t>
                      </a:r>
                    </a:p>
                    <a:p>
                      <a:pPr marL="285750" lvl="0" indent="-285750">
                        <a:buFont typeface="Arial" panose="020B0604020202020204" pitchFamily="34" charset="0"/>
                        <a:buChar char="•"/>
                      </a:pPr>
                      <a:r>
                        <a:rPr kumimoji="0" lang="en-US" sz="1900" kern="1200" dirty="0">
                          <a:solidFill>
                            <a:schemeClr val="tx1"/>
                          </a:solidFill>
                          <a:effectLst/>
                          <a:latin typeface="+mn-lt"/>
                          <a:ea typeface="+mn-ea"/>
                          <a:cs typeface="+mn-cs"/>
                        </a:rPr>
                        <a:t>State Grants Compliance Reporting for Receipts of $25,000 or More</a:t>
                      </a:r>
                    </a:p>
                    <a:p>
                      <a:pPr marL="285750" lvl="0" indent="-285750">
                        <a:buFont typeface="Arial" panose="020B0604020202020204" pitchFamily="34" charset="0"/>
                        <a:buChar char="•"/>
                      </a:pPr>
                      <a:r>
                        <a:rPr kumimoji="0" lang="en-US" sz="1900" kern="1200" dirty="0">
                          <a:solidFill>
                            <a:schemeClr val="tx1"/>
                          </a:solidFill>
                          <a:effectLst/>
                          <a:latin typeface="+mn-lt"/>
                          <a:ea typeface="+mn-ea"/>
                          <a:cs typeface="+mn-cs"/>
                        </a:rPr>
                        <a:t>Program Activities and Accomplishments Reports</a:t>
                      </a:r>
                    </a:p>
                    <a:p>
                      <a:pPr marL="285750" lvl="0" indent="-285750">
                        <a:buFont typeface="Arial" panose="020B0604020202020204" pitchFamily="34" charset="0"/>
                        <a:buChar char="•"/>
                      </a:pPr>
                      <a:r>
                        <a:rPr kumimoji="0" lang="en-US" sz="1900" kern="1200" dirty="0">
                          <a:solidFill>
                            <a:schemeClr val="tx1"/>
                          </a:solidFill>
                          <a:effectLst/>
                          <a:latin typeface="+mn-lt"/>
                          <a:ea typeface="+mn-ea"/>
                          <a:cs typeface="+mn-cs"/>
                        </a:rPr>
                        <a:t>Level III forms and reporting must be submitted to: </a:t>
                      </a:r>
                      <a:r>
                        <a:rPr kumimoji="0" lang="en-US" sz="1800" b="0" u="none"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DPS_GRANTCOMPLIANCEREPORTS@ncdps.gov</a:t>
                      </a:r>
                      <a:r>
                        <a:rPr kumimoji="0" lang="en-US" sz="1800" u="none" kern="1200" dirty="0">
                          <a:solidFill>
                            <a:schemeClr val="tx1"/>
                          </a:solidFill>
                          <a:effectLst/>
                          <a:latin typeface="+mn-lt"/>
                          <a:ea typeface="+mn-ea"/>
                          <a:cs typeface="+mn-cs"/>
                        </a:rPr>
                        <a:t> </a:t>
                      </a:r>
                      <a:endParaRPr kumimoji="0" lang="en-US" sz="1900" u="none"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9639D"/>
                          </a:solidFill>
                          <a:effectLst/>
                          <a:uLnTx/>
                          <a:uFillTx/>
                          <a:latin typeface="+mn-lt"/>
                          <a:ea typeface="+mn-ea"/>
                          <a:cs typeface="+mn-cs"/>
                        </a:rPr>
                        <a:t>Submit within nine months of the grantee's fiscal year end: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9639D"/>
                          </a:solidFill>
                          <a:effectLst/>
                          <a:uLnTx/>
                          <a:uFillTx/>
                          <a:latin typeface="+mn-lt"/>
                          <a:ea typeface="+mn-ea"/>
                          <a:cs typeface="+mn-cs"/>
                        </a:rPr>
                        <a:t>Submit to DPS Internal Audit to: </a:t>
                      </a:r>
                      <a:r>
                        <a:rPr kumimoji="0" lang="en-US" sz="1800" b="0" i="0" u="none" strike="noStrike" kern="1200" cap="none" spc="0" normalizeH="0" baseline="0" noProof="0" dirty="0">
                          <a:ln>
                            <a:noFill/>
                          </a:ln>
                          <a:solidFill>
                            <a:srgbClr val="0563C1"/>
                          </a:solidFill>
                          <a:effectLst/>
                          <a:uLnTx/>
                          <a:uFillTx/>
                          <a:latin typeface="+mn-lt"/>
                          <a:ea typeface="+mn-ea"/>
                          <a:cs typeface="+mn-cs"/>
                          <a:hlinkClick r:id="rId4">
                            <a:extLst>
                              <a:ext uri="{A12FA001-AC4F-418D-AE19-62706E023703}">
                                <ahyp:hlinkClr xmlns:ahyp="http://schemas.microsoft.com/office/drawing/2018/hyperlinkcolor" val="tx"/>
                              </a:ext>
                            </a:extLst>
                          </a:hlinkClick>
                        </a:rPr>
                        <a:t>AuditGrantsReport@ncdps.gov</a:t>
                      </a:r>
                      <a:r>
                        <a:rPr kumimoji="0" lang="en-US" sz="1800" b="0" i="0" u="none" strike="noStrike" kern="1200" cap="none" spc="0" normalizeH="0" baseline="0" noProof="0" dirty="0">
                          <a:ln>
                            <a:noFill/>
                          </a:ln>
                          <a:solidFill>
                            <a:srgbClr val="0563C1"/>
                          </a:solidFill>
                          <a:effectLst/>
                          <a:uLnTx/>
                          <a:uFillTx/>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9639D"/>
                          </a:solidFill>
                          <a:effectLst/>
                          <a:uLnTx/>
                          <a:uFillTx/>
                          <a:latin typeface="+mn-lt"/>
                          <a:ea typeface="+mn-ea"/>
                          <a:cs typeface="+mn-cs"/>
                        </a:rPr>
                        <a:t> A single audit prepared and completed in accordance with Generally Accepted Government Auditing Standards (GAGAS)</a:t>
                      </a:r>
                    </a:p>
                  </a:txBody>
                  <a:tcPr marT="34290" marB="34290" anchor="ctr"/>
                </a:tc>
                <a:extLst>
                  <a:ext uri="{0D108BD9-81ED-4DB2-BD59-A6C34878D82A}">
                    <a16:rowId xmlns:a16="http://schemas.microsoft.com/office/drawing/2014/main" val="2036944095"/>
                  </a:ext>
                </a:extLst>
              </a:tr>
            </a:tbl>
          </a:graphicData>
        </a:graphic>
      </p:graphicFrame>
      <p:sp>
        <p:nvSpPr>
          <p:cNvPr id="5" name="Slide Number Placeholder 2">
            <a:extLst>
              <a:ext uri="{FF2B5EF4-FFF2-40B4-BE49-F238E27FC236}">
                <a16:creationId xmlns:a16="http://schemas.microsoft.com/office/drawing/2014/main" id="{2EFC4BD2-3087-4760-BA76-DB1A18734B8A}"/>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404650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F9431-9ADF-4102-B15A-703C68E5976D}"/>
              </a:ext>
            </a:extLst>
          </p:cNvPr>
          <p:cNvSpPr>
            <a:spLocks noGrp="1"/>
          </p:cNvSpPr>
          <p:nvPr>
            <p:ph type="title"/>
          </p:nvPr>
        </p:nvSpPr>
        <p:spPr>
          <a:xfrm>
            <a:off x="457200" y="243840"/>
            <a:ext cx="8229600" cy="822960"/>
          </a:xfrm>
        </p:spPr>
        <p:txBody>
          <a:bodyPr anchor="ctr">
            <a:noAutofit/>
          </a:bodyPr>
          <a:lstStyle/>
          <a:p>
            <a:r>
              <a:rPr lang="en-US" sz="3200" b="1" dirty="0"/>
              <a:t>Non-Governmental Entities Required Reporting </a:t>
            </a:r>
          </a:p>
        </p:txBody>
      </p:sp>
      <p:graphicFrame>
        <p:nvGraphicFramePr>
          <p:cNvPr id="4" name="Table 3">
            <a:extLst>
              <a:ext uri="{FF2B5EF4-FFF2-40B4-BE49-F238E27FC236}">
                <a16:creationId xmlns:a16="http://schemas.microsoft.com/office/drawing/2014/main" id="{97064E98-6945-4CA1-9B55-834805AFB44F}"/>
              </a:ext>
            </a:extLst>
          </p:cNvPr>
          <p:cNvGraphicFramePr>
            <a:graphicFrameLocks noGrp="1"/>
          </p:cNvGraphicFramePr>
          <p:nvPr>
            <p:extLst>
              <p:ext uri="{D42A27DB-BD31-4B8C-83A1-F6EECF244321}">
                <p14:modId xmlns:p14="http://schemas.microsoft.com/office/powerpoint/2010/main" val="2090471617"/>
              </p:ext>
            </p:extLst>
          </p:nvPr>
        </p:nvGraphicFramePr>
        <p:xfrm>
          <a:off x="342900" y="1066800"/>
          <a:ext cx="8458200" cy="5166360"/>
        </p:xfrm>
        <a:graphic>
          <a:graphicData uri="http://schemas.openxmlformats.org/drawingml/2006/table">
            <a:tbl>
              <a:tblPr firstRow="1" bandRow="1">
                <a:tableStyleId>{5940675A-B579-460E-94D1-54222C63F5DA}</a:tableStyleId>
              </a:tblPr>
              <a:tblGrid>
                <a:gridCol w="3276600">
                  <a:extLst>
                    <a:ext uri="{9D8B030D-6E8A-4147-A177-3AD203B41FA5}">
                      <a16:colId xmlns:a16="http://schemas.microsoft.com/office/drawing/2014/main" val="3576623319"/>
                    </a:ext>
                  </a:extLst>
                </a:gridCol>
                <a:gridCol w="5181600">
                  <a:extLst>
                    <a:ext uri="{9D8B030D-6E8A-4147-A177-3AD203B41FA5}">
                      <a16:colId xmlns:a16="http://schemas.microsoft.com/office/drawing/2014/main" val="970484103"/>
                    </a:ext>
                  </a:extLst>
                </a:gridCol>
              </a:tblGrid>
              <a:tr h="421298">
                <a:tc>
                  <a:txBody>
                    <a:bodyPr/>
                    <a:lstStyle/>
                    <a:p>
                      <a:pPr algn="ctr"/>
                      <a:r>
                        <a:rPr lang="en-US" sz="2400" b="1" dirty="0"/>
                        <a:t>Reporting Levels</a:t>
                      </a:r>
                    </a:p>
                  </a:txBody>
                  <a:tcPr marL="68580" marR="68580" marT="34290" marB="34290" anchor="ctr">
                    <a:solidFill>
                      <a:schemeClr val="bg1">
                        <a:lumMod val="85000"/>
                      </a:schemeClr>
                    </a:solidFill>
                  </a:tcPr>
                </a:tc>
                <a:tc>
                  <a:txBody>
                    <a:bodyPr/>
                    <a:lstStyle/>
                    <a:p>
                      <a:pPr algn="ctr"/>
                      <a:r>
                        <a:rPr lang="en-US" sz="2400" b="1" dirty="0"/>
                        <a:t>Required Documents</a:t>
                      </a:r>
                    </a:p>
                  </a:txBody>
                  <a:tcPr marL="68580" marR="68580" marT="34290" marB="34290" anchor="ctr">
                    <a:solidFill>
                      <a:schemeClr val="bg1">
                        <a:lumMod val="85000"/>
                      </a:schemeClr>
                    </a:solidFill>
                  </a:tcPr>
                </a:tc>
                <a:extLst>
                  <a:ext uri="{0D108BD9-81ED-4DB2-BD59-A6C34878D82A}">
                    <a16:rowId xmlns:a16="http://schemas.microsoft.com/office/drawing/2014/main" val="820202153"/>
                  </a:ext>
                </a:extLst>
              </a:tr>
              <a:tr h="4684102">
                <a:tc>
                  <a:txBody>
                    <a:bodyPr/>
                    <a:lstStyle/>
                    <a:p>
                      <a:pPr marL="0" lvl="2" fontAlgn="base"/>
                      <a:r>
                        <a:rPr kumimoji="0" lang="en-US" sz="2000" b="1" i="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Level III ($1,000,000+)</a:t>
                      </a:r>
                    </a:p>
                    <a:p>
                      <a:r>
                        <a:rPr kumimoji="0" lang="en-US" sz="2000" kern="1200" dirty="0">
                          <a:solidFill>
                            <a:schemeClr val="tx1"/>
                          </a:solidFill>
                          <a:effectLst/>
                          <a:latin typeface="+mn-lt"/>
                          <a:ea typeface="+mn-ea"/>
                          <a:cs typeface="+mn-cs"/>
                        </a:rPr>
                        <a:t>A grantee that receives a combined </a:t>
                      </a:r>
                      <a:r>
                        <a:rPr kumimoji="0" lang="en-US" sz="2000" b="1" kern="1200" dirty="0">
                          <a:solidFill>
                            <a:schemeClr val="tx1"/>
                          </a:solidFill>
                          <a:effectLst/>
                          <a:latin typeface="+mn-lt"/>
                          <a:ea typeface="+mn-ea"/>
                          <a:cs typeface="+mn-cs"/>
                        </a:rPr>
                        <a:t>$1,000,000</a:t>
                      </a:r>
                      <a:r>
                        <a:rPr kumimoji="0" lang="en-US" sz="2000" kern="1200" dirty="0">
                          <a:solidFill>
                            <a:schemeClr val="tx1"/>
                          </a:solidFill>
                          <a:effectLst/>
                          <a:latin typeface="+mn-lt"/>
                          <a:ea typeface="+mn-ea"/>
                          <a:cs typeface="+mn-cs"/>
                        </a:rPr>
                        <a:t> or more in funding from all </a:t>
                      </a:r>
                      <a:r>
                        <a:rPr kumimoji="0" lang="en-US" sz="2000" b="0" u="sng" kern="1200" dirty="0">
                          <a:solidFill>
                            <a:schemeClr val="tx1"/>
                          </a:solidFill>
                          <a:effectLst/>
                          <a:latin typeface="+mn-lt"/>
                          <a:ea typeface="+mn-ea"/>
                          <a:cs typeface="+mn-cs"/>
                        </a:rPr>
                        <a:t>federal</a:t>
                      </a:r>
                      <a:r>
                        <a:rPr kumimoji="0" lang="en-US" sz="2000" kern="1200" dirty="0">
                          <a:solidFill>
                            <a:schemeClr val="tx1"/>
                          </a:solidFill>
                          <a:effectLst/>
                          <a:latin typeface="+mn-lt"/>
                          <a:ea typeface="+mn-ea"/>
                          <a:cs typeface="+mn-cs"/>
                        </a:rPr>
                        <a:t> funding sources, even those passed through a state agency must submit:</a:t>
                      </a:r>
                    </a:p>
                    <a:p>
                      <a:pPr marL="342900" indent="-342900">
                        <a:buFont typeface="Symbol" panose="05050102010706020507" pitchFamily="18" charset="2"/>
                        <a:buChar char="Ø"/>
                      </a:pPr>
                      <a:endParaRPr lang="en-US" sz="2100" dirty="0"/>
                    </a:p>
                    <a:p>
                      <a:endParaRPr kumimoji="0" lang="en-US" sz="1800" kern="1200" dirty="0">
                        <a:solidFill>
                          <a:schemeClr val="tx1"/>
                        </a:solidFill>
                        <a:effectLst/>
                        <a:latin typeface="+mn-lt"/>
                        <a:ea typeface="+mn-ea"/>
                        <a:cs typeface="+mn-cs"/>
                      </a:endParaRPr>
                    </a:p>
                    <a:p>
                      <a:pPr algn="l"/>
                      <a:endParaRPr lang="en-US" sz="2100" dirty="0"/>
                    </a:p>
                  </a:txBody>
                  <a:tcPr marL="68580" marR="68580" marT="34290" marB="34290" anchor="ctr"/>
                </a:tc>
                <a:tc>
                  <a:txBody>
                    <a:bodyPr/>
                    <a:lstStyle/>
                    <a:p>
                      <a:pPr marL="285750" lvl="0" indent="-285750">
                        <a:buFont typeface="Arial" panose="020B0604020202020204" pitchFamily="34" charset="0"/>
                        <a:buChar char="•"/>
                      </a:pPr>
                      <a:r>
                        <a:rPr kumimoji="0" lang="en-US" sz="1800" kern="1200" dirty="0">
                          <a:solidFill>
                            <a:schemeClr val="tx1"/>
                          </a:solidFill>
                          <a:effectLst/>
                          <a:latin typeface="+mn-lt"/>
                          <a:ea typeface="+mn-ea"/>
                          <a:cs typeface="+mn-cs"/>
                        </a:rPr>
                        <a:t>Certification Form</a:t>
                      </a:r>
                    </a:p>
                    <a:p>
                      <a:pPr marL="285750" lvl="0" indent="-285750">
                        <a:buFont typeface="Arial" panose="020B0604020202020204" pitchFamily="34" charset="0"/>
                        <a:buChar char="•"/>
                      </a:pPr>
                      <a:r>
                        <a:rPr kumimoji="0" lang="en-US" sz="1800" kern="1200" dirty="0">
                          <a:solidFill>
                            <a:schemeClr val="tx1"/>
                          </a:solidFill>
                          <a:effectLst/>
                          <a:latin typeface="+mn-lt"/>
                          <a:ea typeface="+mn-ea"/>
                          <a:cs typeface="+mn-cs"/>
                        </a:rPr>
                        <a:t>State Grants Compliance Reporting for Receipts of $25,000 or More</a:t>
                      </a:r>
                    </a:p>
                    <a:p>
                      <a:pPr marL="285750" lvl="0" indent="-285750">
                        <a:buFont typeface="Arial" panose="020B0604020202020204" pitchFamily="34" charset="0"/>
                        <a:buChar char="•"/>
                      </a:pPr>
                      <a:r>
                        <a:rPr kumimoji="0" lang="en-US" sz="1800" kern="1200" dirty="0">
                          <a:solidFill>
                            <a:schemeClr val="tx1"/>
                          </a:solidFill>
                          <a:effectLst/>
                          <a:latin typeface="+mn-lt"/>
                          <a:ea typeface="+mn-ea"/>
                          <a:cs typeface="+mn-cs"/>
                        </a:rPr>
                        <a:t>Program Activities and Accomplishments Reports</a:t>
                      </a:r>
                    </a:p>
                    <a:p>
                      <a:pPr marL="285750" lvl="0" indent="-285750">
                        <a:buFont typeface="Arial" panose="020B0604020202020204" pitchFamily="34" charset="0"/>
                        <a:buChar char="•"/>
                      </a:pPr>
                      <a:r>
                        <a:rPr kumimoji="0" lang="en-US" sz="1800" kern="1200" dirty="0">
                          <a:solidFill>
                            <a:schemeClr val="tx1"/>
                          </a:solidFill>
                          <a:effectLst/>
                          <a:latin typeface="+mn-lt"/>
                          <a:ea typeface="+mn-ea"/>
                          <a:cs typeface="+mn-cs"/>
                        </a:rPr>
                        <a:t>Level III forms and reporting must be submitted to: </a:t>
                      </a:r>
                      <a:r>
                        <a:rPr kumimoji="0" lang="en-US" sz="1800" b="0" u="none"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DPS_GRANTCOMPLIANCEREPORTS@ncdps.gov</a:t>
                      </a:r>
                      <a:r>
                        <a:rPr kumimoji="0" lang="en-US" sz="1800" b="1" u="none" kern="1200" dirty="0">
                          <a:solidFill>
                            <a:srgbClr val="0563C1"/>
                          </a:solidFill>
                          <a:effectLst/>
                          <a:latin typeface="+mn-lt"/>
                          <a:ea typeface="+mn-ea"/>
                          <a:cs typeface="+mn-cs"/>
                        </a:rPr>
                        <a:t>. </a:t>
                      </a:r>
                    </a:p>
                    <a:p>
                      <a:pPr marL="285750" lvl="0" indent="-285750">
                        <a:buFont typeface="Arial" panose="020B0604020202020204" pitchFamily="34" charset="0"/>
                        <a:buChar char="•"/>
                      </a:pPr>
                      <a:r>
                        <a:rPr kumimoji="0" lang="en-US" sz="1800" u="none" kern="1200" dirty="0">
                          <a:solidFill>
                            <a:schemeClr val="tx1"/>
                          </a:solidFill>
                          <a:effectLst/>
                          <a:latin typeface="+mn-lt"/>
                          <a:ea typeface="+mn-ea"/>
                          <a:cs typeface="+mn-cs"/>
                        </a:rPr>
                        <a:t>Submit within nine months of the grantee's fiscal year end: </a:t>
                      </a:r>
                    </a:p>
                    <a:p>
                      <a:pPr marL="285750" lvl="0" indent="-285750">
                        <a:buFont typeface="Arial" panose="020B0604020202020204" pitchFamily="34" charset="0"/>
                        <a:buChar char="•"/>
                      </a:pPr>
                      <a:r>
                        <a:rPr kumimoji="0" lang="en-US" sz="1800" u="none" kern="1200" dirty="0">
                          <a:solidFill>
                            <a:schemeClr val="tx1"/>
                          </a:solidFill>
                          <a:effectLst/>
                          <a:latin typeface="+mn-lt"/>
                          <a:ea typeface="+mn-ea"/>
                          <a:cs typeface="+mn-cs"/>
                        </a:rPr>
                        <a:t>Submit to DPS Internal Audit to: </a:t>
                      </a:r>
                      <a:r>
                        <a:rPr kumimoji="0" lang="en-US" sz="1800" b="0" u="none" kern="1200" dirty="0">
                          <a:solidFill>
                            <a:srgbClr val="0563C1"/>
                          </a:solidFill>
                          <a:effectLst/>
                          <a:latin typeface="+mn-lt"/>
                          <a:ea typeface="+mn-ea"/>
                          <a:cs typeface="+mn-cs"/>
                          <a:hlinkClick r:id="rId4">
                            <a:extLst>
                              <a:ext uri="{A12FA001-AC4F-418D-AE19-62706E023703}">
                                <ahyp:hlinkClr xmlns:ahyp="http://schemas.microsoft.com/office/drawing/2018/hyperlinkcolor" val="tx"/>
                              </a:ext>
                            </a:extLst>
                          </a:hlinkClick>
                        </a:rPr>
                        <a:t>AuditGrantsReport@ncdps.gov</a:t>
                      </a:r>
                      <a:r>
                        <a:rPr kumimoji="0" lang="en-US" sz="1800" b="0" u="none" kern="1200" dirty="0">
                          <a:solidFill>
                            <a:srgbClr val="0563C1"/>
                          </a:solidFill>
                          <a:effectLst/>
                          <a:latin typeface="+mn-lt"/>
                          <a:ea typeface="+mn-ea"/>
                          <a:cs typeface="+mn-cs"/>
                        </a:rPr>
                        <a:t> </a:t>
                      </a:r>
                    </a:p>
                    <a:p>
                      <a:pPr marL="285750" lvl="0" indent="-285750">
                        <a:buFont typeface="Arial" panose="020B0604020202020204" pitchFamily="34" charset="0"/>
                        <a:buChar char="•"/>
                      </a:pPr>
                      <a:r>
                        <a:rPr kumimoji="0" lang="en-US" sz="1800" u="none" kern="1200" dirty="0">
                          <a:solidFill>
                            <a:schemeClr val="tx1"/>
                          </a:solidFill>
                          <a:effectLst/>
                          <a:latin typeface="+mn-lt"/>
                          <a:ea typeface="+mn-ea"/>
                          <a:cs typeface="+mn-cs"/>
                        </a:rPr>
                        <a:t> A single audit prepared and completed in accordance with Generally Accepted Government Auditing Standards (GAGAS)</a:t>
                      </a:r>
                    </a:p>
                    <a:p>
                      <a:pPr marL="285750" lvl="0" indent="-285750">
                        <a:buFont typeface="Arial" panose="020B0604020202020204" pitchFamily="34" charset="0"/>
                        <a:buChar char="•"/>
                      </a:pPr>
                      <a:r>
                        <a:rPr kumimoji="0" lang="en-US" sz="1800" u="none" kern="1200" dirty="0">
                          <a:solidFill>
                            <a:schemeClr val="tx1"/>
                          </a:solidFill>
                          <a:effectLst/>
                          <a:latin typeface="+mn-lt"/>
                          <a:ea typeface="+mn-ea"/>
                          <a:cs typeface="+mn-cs"/>
                        </a:rPr>
                        <a:t>Post the single audit to the Federal Audit Clearinghouse (FAC). Submit to: </a:t>
                      </a:r>
                      <a:r>
                        <a:rPr kumimoji="0" lang="en-US" sz="1800" u="none" kern="1200" dirty="0">
                          <a:solidFill>
                            <a:srgbClr val="0563C1"/>
                          </a:solidFill>
                          <a:effectLst/>
                          <a:latin typeface="+mn-lt"/>
                          <a:ea typeface="+mn-ea"/>
                          <a:cs typeface="+mn-cs"/>
                          <a:hlinkClick r:id="rId5">
                            <a:extLst>
                              <a:ext uri="{A12FA001-AC4F-418D-AE19-62706E023703}">
                                <ahyp:hlinkClr xmlns:ahyp="http://schemas.microsoft.com/office/drawing/2018/hyperlinkcolor" val="tx"/>
                              </a:ext>
                            </a:extLst>
                          </a:hlinkClick>
                        </a:rPr>
                        <a:t>FAC.gov </a:t>
                      </a:r>
                      <a:endParaRPr kumimoji="0" lang="en-US" sz="1800" u="none" kern="1200" dirty="0">
                        <a:solidFill>
                          <a:schemeClr val="tx1"/>
                        </a:solidFill>
                        <a:effectLst/>
                        <a:latin typeface="+mn-lt"/>
                        <a:ea typeface="+mn-ea"/>
                        <a:cs typeface="+mn-cs"/>
                      </a:endParaRPr>
                    </a:p>
                    <a:p>
                      <a:pPr marL="285750" lvl="0" indent="-285750">
                        <a:buFont typeface="Arial" panose="020B0604020202020204" pitchFamily="34" charset="0"/>
                        <a:buChar char="•"/>
                      </a:pPr>
                      <a:r>
                        <a:rPr kumimoji="0" lang="en-US" sz="1800" u="none" kern="1200" dirty="0">
                          <a:solidFill>
                            <a:schemeClr val="tx1"/>
                          </a:solidFill>
                          <a:effectLst/>
                          <a:latin typeface="+mn-lt"/>
                          <a:ea typeface="+mn-ea"/>
                          <a:cs typeface="+mn-cs"/>
                        </a:rPr>
                        <a:t>Make copies of the single audit available </a:t>
                      </a:r>
                      <a:r>
                        <a:rPr kumimoji="0" lang="en-US" sz="1800" kern="1200" dirty="0">
                          <a:solidFill>
                            <a:schemeClr val="tx1"/>
                          </a:solidFill>
                          <a:effectLst/>
                          <a:latin typeface="+mn-lt"/>
                          <a:ea typeface="+mn-ea"/>
                          <a:cs typeface="+mn-cs"/>
                        </a:rPr>
                        <a:t>to the public. </a:t>
                      </a:r>
                      <a:r>
                        <a:rPr kumimoji="0" lang="en-US" sz="1600" kern="1200" dirty="0">
                          <a:solidFill>
                            <a:schemeClr val="tx1"/>
                          </a:solidFill>
                          <a:effectLst/>
                          <a:latin typeface="+mn-lt"/>
                          <a:ea typeface="+mn-ea"/>
                          <a:cs typeface="+mn-cs"/>
                        </a:rPr>
                        <a:t> </a:t>
                      </a:r>
                    </a:p>
                  </a:txBody>
                  <a:tcPr marL="68580" marR="68580" marT="34290" marB="34290"/>
                </a:tc>
                <a:extLst>
                  <a:ext uri="{0D108BD9-81ED-4DB2-BD59-A6C34878D82A}">
                    <a16:rowId xmlns:a16="http://schemas.microsoft.com/office/drawing/2014/main" val="2036944095"/>
                  </a:ext>
                </a:extLst>
              </a:tr>
            </a:tbl>
          </a:graphicData>
        </a:graphic>
      </p:graphicFrame>
      <p:sp>
        <p:nvSpPr>
          <p:cNvPr id="5" name="Slide Number Placeholder 2">
            <a:extLst>
              <a:ext uri="{FF2B5EF4-FFF2-40B4-BE49-F238E27FC236}">
                <a16:creationId xmlns:a16="http://schemas.microsoft.com/office/drawing/2014/main" id="{2EFC4BD2-3087-4760-BA76-DB1A18734B8A}"/>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273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0B30C8-4937-45C1-BD2E-08BE186F5320}"/>
              </a:ext>
            </a:extLst>
          </p:cNvPr>
          <p:cNvSpPr>
            <a:spLocks noGrp="1"/>
          </p:cNvSpPr>
          <p:nvPr>
            <p:ph type="body" sz="quarter" idx="13"/>
          </p:nvPr>
        </p:nvSpPr>
        <p:spPr>
          <a:xfrm>
            <a:off x="430901" y="1219200"/>
            <a:ext cx="8393463" cy="4952999"/>
          </a:xfrm>
        </p:spPr>
        <p:txBody>
          <a:bodyPr>
            <a:normAutofit fontScale="25000" lnSpcReduction="20000"/>
          </a:bodyPr>
          <a:lstStyle/>
          <a:p>
            <a:r>
              <a:rPr lang="en-US" sz="6800" dirty="0"/>
              <a:t>Supporting documentation should reflect page numbers – this is to ensure all documentation uploaded in EBS are complete. This will avoid any delays of processing your reimbursement or having the reimbursement sent back for modifications if there are missing pages.</a:t>
            </a:r>
          </a:p>
          <a:p>
            <a:pPr marL="109728" indent="0">
              <a:buNone/>
            </a:pPr>
            <a:endParaRPr lang="en-US" sz="6800" dirty="0"/>
          </a:p>
          <a:p>
            <a:pPr lvl="1">
              <a:spcAft>
                <a:spcPts val="600"/>
              </a:spcAft>
              <a:buFont typeface="Courier New" panose="02070309020205020404" pitchFamily="49" charset="0"/>
              <a:buChar char="o"/>
            </a:pPr>
            <a:r>
              <a:rPr lang="en-US" sz="6800" i="1" dirty="0"/>
              <a:t>First Example:</a:t>
            </a:r>
            <a:r>
              <a:rPr lang="en-US" sz="6800" dirty="0"/>
              <a:t> Personnel Coversheet will be labeled A-1. The timesheet following this coversheet will be labeled A-2, the payroll register following this timesheet will be labeled A-3, etc.</a:t>
            </a:r>
          </a:p>
          <a:p>
            <a:pPr lvl="1">
              <a:spcAft>
                <a:spcPts val="600"/>
              </a:spcAft>
              <a:buFont typeface="Courier New" panose="02070309020205020404" pitchFamily="49" charset="0"/>
              <a:buChar char="o"/>
            </a:pPr>
            <a:r>
              <a:rPr lang="en-US" sz="6800" dirty="0"/>
              <a:t>Please ensure that all uploaded documents are scanned in upright for uniformity.  </a:t>
            </a:r>
          </a:p>
          <a:p>
            <a:r>
              <a:rPr lang="en-US" sz="6800" dirty="0"/>
              <a:t>Each coversheet and related supporting documentation are scanned and uploaded separately from other coversheet and documentation.</a:t>
            </a:r>
          </a:p>
          <a:p>
            <a:pPr marL="109728" indent="0">
              <a:buNone/>
            </a:pPr>
            <a:endParaRPr lang="en-US" sz="6800" dirty="0"/>
          </a:p>
          <a:p>
            <a:pPr lvl="0"/>
            <a:r>
              <a:rPr lang="en-US" sz="6800" dirty="0"/>
              <a:t>You will have separate files uploaded in EBS for each type of expenditure (Personnel Coversheet and supporting documentation will be one PDF upload, Supplies Coversheet and supporting documentation will be another PDF upload)  </a:t>
            </a:r>
          </a:p>
          <a:p>
            <a:pPr lvl="0"/>
            <a:endParaRPr lang="en-US" sz="6800" dirty="0"/>
          </a:p>
          <a:p>
            <a:pPr lvl="0">
              <a:spcAft>
                <a:spcPts val="600"/>
              </a:spcAft>
            </a:pPr>
            <a:r>
              <a:rPr lang="en-US" sz="6800" dirty="0"/>
              <a:t>Use below Terminology / Description for uploads to EBS</a:t>
            </a:r>
          </a:p>
          <a:p>
            <a:pPr lvl="1">
              <a:buFont typeface="Courier New" panose="02070309020205020404" pitchFamily="49" charset="0"/>
              <a:buChar char="o"/>
            </a:pPr>
            <a:r>
              <a:rPr lang="en-US" sz="6800" dirty="0"/>
              <a:t>PERSONNEL - October-2024 – (Agency Name &amp; EBS Agreement number)</a:t>
            </a:r>
          </a:p>
          <a:p>
            <a:pPr lvl="1">
              <a:buFont typeface="Courier New" panose="02070309020205020404" pitchFamily="49" charset="0"/>
              <a:buChar char="o"/>
            </a:pPr>
            <a:r>
              <a:rPr lang="en-US" sz="6800" dirty="0"/>
              <a:t>EQUIPMENT - November 2024 – (Agency Name &amp;  EBS Agreement number)</a:t>
            </a:r>
          </a:p>
          <a:p>
            <a:pPr marL="109728" lvl="0" indent="0">
              <a:buNone/>
            </a:pPr>
            <a:r>
              <a:rPr lang="en-US" sz="2000" dirty="0"/>
              <a:t>	</a:t>
            </a:r>
            <a:endParaRPr lang="en-US" dirty="0"/>
          </a:p>
        </p:txBody>
      </p:sp>
      <p:sp>
        <p:nvSpPr>
          <p:cNvPr id="3" name="Title 2">
            <a:extLst>
              <a:ext uri="{FF2B5EF4-FFF2-40B4-BE49-F238E27FC236}">
                <a16:creationId xmlns:a16="http://schemas.microsoft.com/office/drawing/2014/main" id="{D9BF10D4-00D2-4727-8F01-97DE39326BBB}"/>
              </a:ext>
            </a:extLst>
          </p:cNvPr>
          <p:cNvSpPr>
            <a:spLocks noGrp="1"/>
          </p:cNvSpPr>
          <p:nvPr>
            <p:ph type="title"/>
          </p:nvPr>
        </p:nvSpPr>
        <p:spPr>
          <a:xfrm>
            <a:off x="457200" y="152400"/>
            <a:ext cx="8229600" cy="1325563"/>
          </a:xfrm>
        </p:spPr>
        <p:txBody>
          <a:bodyPr>
            <a:normAutofit/>
          </a:bodyPr>
          <a:lstStyle/>
          <a:p>
            <a:r>
              <a:rPr lang="en-US" dirty="0"/>
              <a:t>Checklist for Reimbursements</a:t>
            </a:r>
          </a:p>
        </p:txBody>
      </p:sp>
      <p:sp>
        <p:nvSpPr>
          <p:cNvPr id="5" name="Slide Number Placeholder 2">
            <a:extLst>
              <a:ext uri="{FF2B5EF4-FFF2-40B4-BE49-F238E27FC236}">
                <a16:creationId xmlns:a16="http://schemas.microsoft.com/office/drawing/2014/main" id="{61241F93-932A-4236-8CB6-55BFD82F94EC}"/>
              </a:ext>
            </a:extLst>
          </p:cNvPr>
          <p:cNvSpPr txBox="1">
            <a:spLocks/>
          </p:cNvSpPr>
          <p:nvPr/>
        </p:nvSpPr>
        <p:spPr>
          <a:xfrm>
            <a:off x="8647272" y="6407944"/>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6830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89DC-A886-4EAF-9BBF-312C5BA41EDD}"/>
              </a:ext>
            </a:extLst>
          </p:cNvPr>
          <p:cNvSpPr>
            <a:spLocks noGrp="1"/>
          </p:cNvSpPr>
          <p:nvPr>
            <p:ph type="ctrTitle"/>
          </p:nvPr>
        </p:nvSpPr>
        <p:spPr>
          <a:xfrm>
            <a:off x="548640" y="1905000"/>
            <a:ext cx="7590099" cy="2195377"/>
          </a:xfrm>
        </p:spPr>
        <p:txBody>
          <a:bodyPr/>
          <a:lstStyle/>
          <a:p>
            <a:pPr algn="ctr"/>
            <a:br>
              <a:rPr lang="en-US" dirty="0"/>
            </a:br>
            <a:r>
              <a:rPr lang="en-US" dirty="0"/>
              <a:t>Additional Information</a:t>
            </a:r>
          </a:p>
        </p:txBody>
      </p:sp>
      <p:sp>
        <p:nvSpPr>
          <p:cNvPr id="5" name="TextBox 4">
            <a:extLst>
              <a:ext uri="{FF2B5EF4-FFF2-40B4-BE49-F238E27FC236}">
                <a16:creationId xmlns:a16="http://schemas.microsoft.com/office/drawing/2014/main" id="{66BAAD37-FE82-48ED-8916-C7B35E4FBDBC}"/>
              </a:ext>
            </a:extLst>
          </p:cNvPr>
          <p:cNvSpPr txBox="1"/>
          <p:nvPr/>
        </p:nvSpPr>
        <p:spPr>
          <a:xfrm>
            <a:off x="8590384" y="6324600"/>
            <a:ext cx="5334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80</a:t>
            </a:fld>
            <a:endParaRPr lang="en-US" dirty="0"/>
          </a:p>
        </p:txBody>
      </p:sp>
    </p:spTree>
    <p:extLst>
      <p:ext uri="{BB962C8B-B14F-4D97-AF65-F5344CB8AC3E}">
        <p14:creationId xmlns:p14="http://schemas.microsoft.com/office/powerpoint/2010/main" val="1028091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705E4D-94B6-4AF8-8022-E907CCD14096}"/>
              </a:ext>
            </a:extLst>
          </p:cNvPr>
          <p:cNvSpPr>
            <a:spLocks noGrp="1"/>
          </p:cNvSpPr>
          <p:nvPr>
            <p:ph type="body" sz="quarter" idx="13"/>
          </p:nvPr>
        </p:nvSpPr>
        <p:spPr>
          <a:xfrm>
            <a:off x="457200" y="1524000"/>
            <a:ext cx="8229600" cy="4419600"/>
          </a:xfrm>
        </p:spPr>
        <p:txBody>
          <a:bodyPr tIns="91440" bIns="91440" anchor="t" anchorCtr="0">
            <a:noAutofit/>
          </a:bodyPr>
          <a:lstStyle/>
          <a:p>
            <a:pPr marL="0" indent="0">
              <a:spcAft>
                <a:spcPts val="400"/>
              </a:spcAft>
              <a:buNone/>
            </a:pPr>
            <a:r>
              <a:rPr lang="en-US" sz="2000" dirty="0">
                <a:solidFill>
                  <a:srgbClr val="000000"/>
                </a:solidFill>
              </a:rPr>
              <a:t>Grant Forms: </a:t>
            </a:r>
            <a:r>
              <a:rPr lang="en-US" sz="2000" dirty="0">
                <a:solidFill>
                  <a:srgbClr val="05639D"/>
                </a:solidFill>
                <a:hlinkClick r:id="rId3">
                  <a:extLst>
                    <a:ext uri="{A12FA001-AC4F-418D-AE19-62706E023703}">
                      <ahyp:hlinkClr xmlns:ahyp="http://schemas.microsoft.com/office/drawing/2018/hyperlinkcolor" val="tx"/>
                    </a:ext>
                  </a:extLst>
                </a:hlinkClick>
              </a:rPr>
              <a:t>https://www.ncdps.gov/about-dps/boards-and-commissions/governors-crime-commission/criminal-justice-grants/grant-forms</a:t>
            </a:r>
            <a:r>
              <a:rPr lang="en-US" sz="2000" dirty="0">
                <a:solidFill>
                  <a:srgbClr val="05639D"/>
                </a:solidFill>
              </a:rPr>
              <a:t> </a:t>
            </a:r>
          </a:p>
          <a:p>
            <a:pPr marL="0" indent="0">
              <a:spcBef>
                <a:spcPts val="0"/>
              </a:spcBef>
              <a:buNone/>
            </a:pPr>
            <a:endParaRPr lang="en-US" sz="1800" dirty="0"/>
          </a:p>
          <a:p>
            <a:pPr marL="0" indent="0">
              <a:spcBef>
                <a:spcPts val="0"/>
              </a:spcBef>
              <a:buNone/>
            </a:pPr>
            <a:r>
              <a:rPr lang="en-US" sz="2000" dirty="0">
                <a:solidFill>
                  <a:schemeClr val="tx2"/>
                </a:solidFill>
                <a:highlight>
                  <a:srgbClr val="FFFF00"/>
                </a:highlight>
              </a:rPr>
              <a:t>Grants Management Guidelines</a:t>
            </a:r>
            <a:r>
              <a:rPr lang="en-US" sz="2000">
                <a:solidFill>
                  <a:schemeClr val="tx2"/>
                </a:solidFill>
                <a:highlight>
                  <a:srgbClr val="FFFF00"/>
                </a:highlight>
              </a:rPr>
              <a:t>: Insert link</a:t>
            </a:r>
            <a:endParaRPr lang="en-US" sz="2000" dirty="0">
              <a:solidFill>
                <a:schemeClr val="tx2"/>
              </a:solidFill>
              <a:highlight>
                <a:srgbClr val="FFFF00"/>
              </a:highlight>
            </a:endParaRPr>
          </a:p>
          <a:p>
            <a:pPr marL="0" indent="0">
              <a:spcBef>
                <a:spcPts val="0"/>
              </a:spcBef>
              <a:buNone/>
            </a:pPr>
            <a:endParaRPr lang="en-US" sz="1800" dirty="0"/>
          </a:p>
          <a:p>
            <a:pPr marL="0" indent="0">
              <a:spcBef>
                <a:spcPts val="0"/>
              </a:spcBef>
              <a:buNone/>
            </a:pPr>
            <a:r>
              <a:rPr lang="en-US" sz="2000" dirty="0">
                <a:solidFill>
                  <a:srgbClr val="000000"/>
                </a:solidFill>
              </a:rPr>
              <a:t>2 C.F.R. 200: </a:t>
            </a:r>
            <a:r>
              <a:rPr lang="en-US" sz="2000" dirty="0">
                <a:solidFill>
                  <a:srgbClr val="05639D"/>
                </a:solidFill>
                <a:hlinkClick r:id="rId4">
                  <a:extLst>
                    <a:ext uri="{A12FA001-AC4F-418D-AE19-62706E023703}">
                      <ahyp:hlinkClr xmlns:ahyp="http://schemas.microsoft.com/office/drawing/2018/hyperlinkcolor" val="tx"/>
                    </a:ext>
                  </a:extLst>
                </a:hlinkClick>
              </a:rPr>
              <a:t>https://www.ecfr.gov/current/title-2/subtitle-A/chapter-II/part-200?toc=1</a:t>
            </a:r>
            <a:r>
              <a:rPr lang="en-US" sz="2000" dirty="0">
                <a:solidFill>
                  <a:srgbClr val="05639D"/>
                </a:solidFill>
              </a:rPr>
              <a:t> </a:t>
            </a:r>
          </a:p>
          <a:p>
            <a:pPr marL="0" indent="0">
              <a:spcBef>
                <a:spcPts val="0"/>
              </a:spcBef>
              <a:buNone/>
            </a:pPr>
            <a:endParaRPr lang="en-US" sz="1800" dirty="0"/>
          </a:p>
          <a:p>
            <a:pPr marL="0" indent="0">
              <a:spcBef>
                <a:spcPts val="0"/>
              </a:spcBef>
              <a:buNone/>
            </a:pPr>
            <a:r>
              <a:rPr lang="en-US" sz="2000" dirty="0">
                <a:solidFill>
                  <a:srgbClr val="000000"/>
                </a:solidFill>
              </a:rPr>
              <a:t>Request Access to EBS (open with Chrome): </a:t>
            </a:r>
            <a:r>
              <a:rPr lang="en-US" sz="2000" dirty="0">
                <a:solidFill>
                  <a:srgbClr val="05639D"/>
                </a:solidFill>
                <a:hlinkClick r:id="rId5">
                  <a:extLst>
                    <a:ext uri="{A12FA001-AC4F-418D-AE19-62706E023703}">
                      <ahyp:hlinkClr xmlns:ahyp="http://schemas.microsoft.com/office/drawing/2018/hyperlinkcolor" val="tx"/>
                    </a:ext>
                  </a:extLst>
                </a:hlinkClick>
              </a:rPr>
              <a:t>https://www.ebs.nc.gov/sap/crmaccess/</a:t>
            </a:r>
            <a:r>
              <a:rPr lang="en-US" sz="2000" dirty="0">
                <a:solidFill>
                  <a:srgbClr val="05639D"/>
                </a:solidFill>
              </a:rPr>
              <a:t> </a:t>
            </a:r>
          </a:p>
          <a:p>
            <a:pPr marL="0" indent="0">
              <a:spcBef>
                <a:spcPts val="0"/>
              </a:spcBef>
              <a:buNone/>
            </a:pPr>
            <a:endParaRPr lang="en-US" sz="1800" dirty="0">
              <a:solidFill>
                <a:srgbClr val="05639D"/>
              </a:solidFill>
            </a:endParaRPr>
          </a:p>
          <a:p>
            <a:pPr marL="0" indent="0">
              <a:spcBef>
                <a:spcPts val="0"/>
              </a:spcBef>
              <a:buNone/>
            </a:pPr>
            <a:r>
              <a:rPr lang="en-US" sz="2000" dirty="0">
                <a:solidFill>
                  <a:srgbClr val="000000"/>
                </a:solidFill>
              </a:rPr>
              <a:t>U.S. General Services Administration:</a:t>
            </a:r>
          </a:p>
          <a:p>
            <a:pPr marL="0" indent="0">
              <a:spcBef>
                <a:spcPts val="0"/>
              </a:spcBef>
              <a:buNone/>
            </a:pPr>
            <a:r>
              <a:rPr lang="en-US" sz="2000" dirty="0">
                <a:solidFill>
                  <a:srgbClr val="05639D"/>
                </a:solidFill>
                <a:hlinkClick r:id="rId6">
                  <a:extLst>
                    <a:ext uri="{A12FA001-AC4F-418D-AE19-62706E023703}">
                      <ahyp:hlinkClr xmlns:ahyp="http://schemas.microsoft.com/office/drawing/2018/hyperlinkcolor" val="tx"/>
                    </a:ext>
                  </a:extLst>
                </a:hlinkClick>
              </a:rPr>
              <a:t>https://www.gsa.gov/travel/plan-book/per-diem-rates</a:t>
            </a:r>
            <a:r>
              <a:rPr lang="en-US" sz="2000" dirty="0">
                <a:solidFill>
                  <a:srgbClr val="05639D"/>
                </a:solidFill>
              </a:rPr>
              <a:t> </a:t>
            </a:r>
          </a:p>
          <a:p>
            <a:pPr marL="0" indent="0">
              <a:spcBef>
                <a:spcPts val="0"/>
              </a:spcBef>
              <a:buNone/>
            </a:pPr>
            <a:endParaRPr lang="en-US" dirty="0">
              <a:solidFill>
                <a:srgbClr val="05639D"/>
              </a:solidFill>
            </a:endParaRPr>
          </a:p>
        </p:txBody>
      </p:sp>
      <p:sp>
        <p:nvSpPr>
          <p:cNvPr id="3" name="Title 2">
            <a:extLst>
              <a:ext uri="{FF2B5EF4-FFF2-40B4-BE49-F238E27FC236}">
                <a16:creationId xmlns:a16="http://schemas.microsoft.com/office/drawing/2014/main" id="{2DAA2B5A-A08F-4AD2-85D6-259F79B3F5BC}"/>
              </a:ext>
            </a:extLst>
          </p:cNvPr>
          <p:cNvSpPr>
            <a:spLocks noGrp="1"/>
          </p:cNvSpPr>
          <p:nvPr>
            <p:ph type="title"/>
          </p:nvPr>
        </p:nvSpPr>
        <p:spPr/>
        <p:txBody>
          <a:bodyPr anchor="ctr"/>
          <a:lstStyle/>
          <a:p>
            <a:r>
              <a:rPr lang="en-US" b="1" dirty="0"/>
              <a:t>Resources </a:t>
            </a:r>
          </a:p>
        </p:txBody>
      </p:sp>
      <p:sp>
        <p:nvSpPr>
          <p:cNvPr id="4" name="Slide Number Placeholder 2">
            <a:extLst>
              <a:ext uri="{FF2B5EF4-FFF2-40B4-BE49-F238E27FC236}">
                <a16:creationId xmlns:a16="http://schemas.microsoft.com/office/drawing/2014/main" id="{CBE7A86B-6211-4EB1-A13F-D26CE012153B}"/>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87977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7C0189-6334-4B17-B15E-675390ED346E}"/>
              </a:ext>
            </a:extLst>
          </p:cNvPr>
          <p:cNvPicPr>
            <a:picLocks noChangeAspect="1"/>
          </p:cNvPicPr>
          <p:nvPr/>
        </p:nvPicPr>
        <p:blipFill>
          <a:blip r:embed="rId3"/>
          <a:stretch>
            <a:fillRect/>
          </a:stretch>
        </p:blipFill>
        <p:spPr>
          <a:xfrm>
            <a:off x="1573305" y="1676400"/>
            <a:ext cx="5997389" cy="4170434"/>
          </a:xfrm>
          <a:prstGeom prst="rect">
            <a:avLst/>
          </a:prstGeom>
          <a:ln w="38100">
            <a:solidFill>
              <a:srgbClr val="002060"/>
            </a:solidFill>
          </a:ln>
        </p:spPr>
      </p:pic>
      <p:sp>
        <p:nvSpPr>
          <p:cNvPr id="3" name="Title 3">
            <a:extLst>
              <a:ext uri="{FF2B5EF4-FFF2-40B4-BE49-F238E27FC236}">
                <a16:creationId xmlns:a16="http://schemas.microsoft.com/office/drawing/2014/main" id="{07FB83A6-91F2-469A-923E-C78CEBA70497}"/>
              </a:ext>
            </a:extLst>
          </p:cNvPr>
          <p:cNvSpPr txBox="1">
            <a:spLocks/>
          </p:cNvSpPr>
          <p:nvPr/>
        </p:nvSpPr>
        <p:spPr>
          <a:xfrm>
            <a:off x="553065" y="313649"/>
            <a:ext cx="8229600" cy="1325880"/>
          </a:xfrm>
          <a:prstGeom prst="rect">
            <a:avLst/>
          </a:prstGeom>
        </p:spPr>
        <p:txBody>
          <a:bodyPr anchor="ctr" anchorCtr="0">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kumimoji="0" lang="en-US" sz="41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Calibri"/>
                <a:ea typeface="+mj-ea"/>
                <a:cs typeface="Arial" pitchFamily="34" charset="0"/>
              </a:rPr>
              <a:t>www.ncdps.gov/GCC</a:t>
            </a:r>
            <a:endParaRPr lang="en-US" sz="4100" b="1" dirty="0">
              <a:solidFill>
                <a:srgbClr val="464646"/>
              </a:solidFill>
            </a:endParaRPr>
          </a:p>
        </p:txBody>
      </p:sp>
      <p:sp>
        <p:nvSpPr>
          <p:cNvPr id="5" name="TextBox 4">
            <a:extLst>
              <a:ext uri="{FF2B5EF4-FFF2-40B4-BE49-F238E27FC236}">
                <a16:creationId xmlns:a16="http://schemas.microsoft.com/office/drawing/2014/main" id="{F58C7530-51EC-44C4-B25E-4FA646297350}"/>
              </a:ext>
            </a:extLst>
          </p:cNvPr>
          <p:cNvSpPr txBox="1"/>
          <p:nvPr/>
        </p:nvSpPr>
        <p:spPr>
          <a:xfrm>
            <a:off x="8534400" y="63246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82</a:t>
            </a:fld>
            <a:endParaRPr lang="en-US" dirty="0"/>
          </a:p>
        </p:txBody>
      </p:sp>
    </p:spTree>
    <p:extLst>
      <p:ext uri="{BB962C8B-B14F-4D97-AF65-F5344CB8AC3E}">
        <p14:creationId xmlns:p14="http://schemas.microsoft.com/office/powerpoint/2010/main" val="27448238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705E4D-94B6-4AF8-8022-E907CCD14096}"/>
              </a:ext>
            </a:extLst>
          </p:cNvPr>
          <p:cNvSpPr>
            <a:spLocks noGrp="1"/>
          </p:cNvSpPr>
          <p:nvPr>
            <p:ph type="body" sz="quarter" idx="13"/>
          </p:nvPr>
        </p:nvSpPr>
        <p:spPr>
          <a:xfrm>
            <a:off x="457200" y="1752601"/>
            <a:ext cx="8393463" cy="3276600"/>
          </a:xfrm>
        </p:spPr>
        <p:txBody>
          <a:bodyPr anchor="ctr">
            <a:normAutofit/>
          </a:bodyPr>
          <a:lstStyle/>
          <a:p>
            <a:pPr marL="0" indent="0" algn="ctr">
              <a:buNone/>
            </a:pPr>
            <a:r>
              <a:rPr lang="en-US" dirty="0"/>
              <a:t>If you have any questions or concerns do not hesitate to contact your grants administrator. We are here to help!</a:t>
            </a:r>
          </a:p>
        </p:txBody>
      </p:sp>
      <p:sp>
        <p:nvSpPr>
          <p:cNvPr id="3" name="Title 2">
            <a:extLst>
              <a:ext uri="{FF2B5EF4-FFF2-40B4-BE49-F238E27FC236}">
                <a16:creationId xmlns:a16="http://schemas.microsoft.com/office/drawing/2014/main" id="{2DAA2B5A-A08F-4AD2-85D6-259F79B3F5BC}"/>
              </a:ext>
            </a:extLst>
          </p:cNvPr>
          <p:cNvSpPr>
            <a:spLocks noGrp="1"/>
          </p:cNvSpPr>
          <p:nvPr>
            <p:ph type="title"/>
          </p:nvPr>
        </p:nvSpPr>
        <p:spPr/>
        <p:txBody>
          <a:bodyPr anchor="ctr"/>
          <a:lstStyle/>
          <a:p>
            <a:r>
              <a:rPr lang="en-US" b="1" dirty="0"/>
              <a:t>Technical Assistance </a:t>
            </a:r>
          </a:p>
        </p:txBody>
      </p:sp>
      <p:sp>
        <p:nvSpPr>
          <p:cNvPr id="4" name="Slide Number Placeholder 2">
            <a:extLst>
              <a:ext uri="{FF2B5EF4-FFF2-40B4-BE49-F238E27FC236}">
                <a16:creationId xmlns:a16="http://schemas.microsoft.com/office/drawing/2014/main" id="{CBE7A86B-6211-4EB1-A13F-D26CE012153B}"/>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40662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9FCD0EB5-1F8D-46B8-AF48-614B80883149}"/>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17347A7D-2DCA-B028-3C93-BAB68F0388E0}"/>
              </a:ext>
            </a:extLst>
          </p:cNvPr>
          <p:cNvSpPr>
            <a:spLocks noGrp="1"/>
          </p:cNvSpPr>
          <p:nvPr>
            <p:ph type="ctrTitle"/>
          </p:nvPr>
        </p:nvSpPr>
        <p:spPr/>
        <p:txBody>
          <a:bodyPr/>
          <a:lstStyle/>
          <a:p>
            <a:pPr algn="ctr"/>
            <a:r>
              <a:rPr lang="en-US" dirty="0"/>
              <a:t>Thank you! </a:t>
            </a:r>
          </a:p>
        </p:txBody>
      </p:sp>
    </p:spTree>
    <p:extLst>
      <p:ext uri="{BB962C8B-B14F-4D97-AF65-F5344CB8AC3E}">
        <p14:creationId xmlns:p14="http://schemas.microsoft.com/office/powerpoint/2010/main" val="234347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7DDD07-255F-4CCF-8FD0-E8FA1C66141B}"/>
              </a:ext>
            </a:extLst>
          </p:cNvPr>
          <p:cNvSpPr>
            <a:spLocks noGrp="1"/>
          </p:cNvSpPr>
          <p:nvPr>
            <p:ph type="body" sz="quarter" idx="13"/>
          </p:nvPr>
        </p:nvSpPr>
        <p:spPr>
          <a:xfrm>
            <a:off x="430901" y="1577403"/>
            <a:ext cx="8393463" cy="4594797"/>
          </a:xfrm>
        </p:spPr>
        <p:txBody>
          <a:bodyPr>
            <a:normAutofit fontScale="70000" lnSpcReduction="20000"/>
          </a:bodyPr>
          <a:lstStyle/>
          <a:p>
            <a:r>
              <a:rPr lang="en-US" sz="3200" dirty="0"/>
              <a:t>Reimbursements are to be submitted monthly, by the last day of the month, for actual expenses made during the previous month.</a:t>
            </a:r>
          </a:p>
          <a:p>
            <a:endParaRPr lang="en-US" sz="3200" dirty="0"/>
          </a:p>
          <a:p>
            <a:r>
              <a:rPr lang="en-US" sz="3200" dirty="0"/>
              <a:t>If submitted on time, it is the Grants Management Team’s goal to have the first touch of the reimbursement within 10 days of submitting.  This means the reimbursement will be approved, require modifications, or be denied.</a:t>
            </a:r>
          </a:p>
          <a:p>
            <a:endParaRPr lang="en-US" sz="3200" dirty="0"/>
          </a:p>
          <a:p>
            <a:r>
              <a:rPr lang="en-US" sz="3200" dirty="0"/>
              <a:t>If these are submitted after the last day of the month the grant managers will have 30 days to provide the first touch the reimbursement request.</a:t>
            </a:r>
          </a:p>
          <a:p>
            <a:pPr marL="109728" indent="0">
              <a:buNone/>
            </a:pPr>
            <a:endParaRPr lang="en-US" sz="3200" dirty="0"/>
          </a:p>
          <a:p>
            <a:r>
              <a:rPr lang="en-US" sz="3200" dirty="0"/>
              <a:t>Final reimbursement is due 60 days after the end of the period of performance.</a:t>
            </a:r>
          </a:p>
          <a:p>
            <a:endParaRPr lang="en-US" dirty="0"/>
          </a:p>
        </p:txBody>
      </p:sp>
      <p:sp>
        <p:nvSpPr>
          <p:cNvPr id="3" name="Title 2">
            <a:extLst>
              <a:ext uri="{FF2B5EF4-FFF2-40B4-BE49-F238E27FC236}">
                <a16:creationId xmlns:a16="http://schemas.microsoft.com/office/drawing/2014/main" id="{941CFB17-A405-488C-B60D-B37B85A0F6F6}"/>
              </a:ext>
            </a:extLst>
          </p:cNvPr>
          <p:cNvSpPr>
            <a:spLocks noGrp="1"/>
          </p:cNvSpPr>
          <p:nvPr>
            <p:ph type="title"/>
          </p:nvPr>
        </p:nvSpPr>
        <p:spPr>
          <a:xfrm>
            <a:off x="517912" y="251840"/>
            <a:ext cx="8229600" cy="1325563"/>
          </a:xfrm>
        </p:spPr>
        <p:txBody>
          <a:bodyPr/>
          <a:lstStyle/>
          <a:p>
            <a:r>
              <a:rPr lang="en-US" dirty="0"/>
              <a:t>Reimbursement</a:t>
            </a:r>
          </a:p>
        </p:txBody>
      </p:sp>
      <p:sp>
        <p:nvSpPr>
          <p:cNvPr id="5" name="Slide Number Placeholder 2">
            <a:extLst>
              <a:ext uri="{FF2B5EF4-FFF2-40B4-BE49-F238E27FC236}">
                <a16:creationId xmlns:a16="http://schemas.microsoft.com/office/drawing/2014/main" id="{10B5D98F-636E-4939-A2EA-59FAEF81AD8E}"/>
              </a:ext>
            </a:extLst>
          </p:cNvPr>
          <p:cNvSpPr txBox="1">
            <a:spLocks/>
          </p:cNvSpPr>
          <p:nvPr/>
        </p:nvSpPr>
        <p:spPr>
          <a:xfrm>
            <a:off x="8647272" y="6407944"/>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77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Classification xmlns="569fdf3b-a5ab-4773-8812-80fafa3146fc">GCC</TopClassification>
    <Meta4 xmlns="569fdf3b-a5ab-4773-8812-80fafa3146fc">Training</Meta4>
    <Meta5 xmlns="569fdf3b-a5ab-4773-8812-80fafa3146fc">Workshop</Meta5>
    <Meta6 xmlns="569fdf3b-a5ab-4773-8812-80fafa3146fc">2022</Meta6>
    <_x0033_rdClassification xmlns="569fdf3b-a5ab-4773-8812-80fafa3146fc">Administrative</_x0033_rdClassification>
    <_x0032_ndClassification xmlns="569fdf3b-a5ab-4773-8812-80fafa3146fc">Grants Managment</_x0032_nd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4CAC399D014F4FB5E094A2A7E6B779" ma:contentTypeVersion="10" ma:contentTypeDescription="Create a new document." ma:contentTypeScope="" ma:versionID="43195d8632a8ca0752bf2bd2bb853de1">
  <xsd:schema xmlns:xsd="http://www.w3.org/2001/XMLSchema" xmlns:xs="http://www.w3.org/2001/XMLSchema" xmlns:p="http://schemas.microsoft.com/office/2006/metadata/properties" xmlns:ns2="569fdf3b-a5ab-4773-8812-80fafa3146fc" targetNamespace="http://schemas.microsoft.com/office/2006/metadata/properties" ma:root="true" ma:fieldsID="8262178fb53089b9aeda0fefaae0d5ff" ns2:_="">
    <xsd:import namespace="569fdf3b-a5ab-4773-8812-80fafa3146fc"/>
    <xsd:element name="properties">
      <xsd:complexType>
        <xsd:sequence>
          <xsd:element name="documentManagement">
            <xsd:complexType>
              <xsd:all>
                <xsd:element ref="ns2:TopClassification" minOccurs="0"/>
                <xsd:element ref="ns2:MediaServiceMetadata" minOccurs="0"/>
                <xsd:element ref="ns2:MediaServiceFastMetadata" minOccurs="0"/>
                <xsd:element ref="ns2:MediaServiceObjectDetectorVersions" minOccurs="0"/>
                <xsd:element ref="ns2:_x0032_ndClassification" minOccurs="0"/>
                <xsd:element ref="ns2:_x0033_rdClassification" minOccurs="0"/>
                <xsd:element ref="ns2:Meta4" minOccurs="0"/>
                <xsd:element ref="ns2:Meta5" minOccurs="0"/>
                <xsd:element ref="ns2:Meta6"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fdf3b-a5ab-4773-8812-80fafa3146fc" elementFormDefault="qualified">
    <xsd:import namespace="http://schemas.microsoft.com/office/2006/documentManagement/types"/>
    <xsd:import namespace="http://schemas.microsoft.com/office/infopath/2007/PartnerControls"/>
    <xsd:element name="TopClassification" ma:index="8" nillable="true" ma:displayName="Meta 1" ma:description="Top doc classification" ma:format="Dropdown" ma:internalName="TopClassification">
      <xsd:simpleType>
        <xsd:restriction base="dms:Choice">
          <xsd:enumeration value="GCC"/>
          <xsd:enumeration value="SUB"/>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x0032_ndClassification" ma:index="12" nillable="true" ma:displayName="Meta 2" ma:default="Grants Management" ma:description="secondary classification of documents" ma:format="Dropdown" ma:internalName="_x0032_ndClassification">
      <xsd:simpleType>
        <xsd:restriction base="dms:Choice">
          <xsd:enumeration value="Grants Management"/>
          <xsd:enumeration value="Planning"/>
          <xsd:enumeration value="Project Director"/>
        </xsd:restriction>
      </xsd:simpleType>
    </xsd:element>
    <xsd:element name="_x0033_rdClassification" ma:index="13" nillable="true" ma:displayName="Meta 3" ma:format="Dropdown" ma:internalName="_x0033_rdClassification">
      <xsd:simpleType>
        <xsd:restriction base="dms:Choice">
          <xsd:enumeration value="Administrative"/>
          <xsd:enumeration value="VOCA"/>
        </xsd:restriction>
      </xsd:simpleType>
    </xsd:element>
    <xsd:element name="Meta4" ma:index="14" nillable="true" ma:displayName="Meta 4" ma:format="Dropdown" ma:internalName="Meta4">
      <xsd:simpleType>
        <xsd:restriction base="dms:Choice">
          <xsd:enumeration value="Budget"/>
          <xsd:enumeration value="Closing"/>
          <xsd:enumeration value="Contract"/>
          <xsd:enumeration value="Opening"/>
          <xsd:enumeration value="Policy"/>
          <xsd:enumeration value="Process"/>
          <xsd:enumeration value="Site Visit"/>
          <xsd:enumeration value="Training"/>
        </xsd:restriction>
      </xsd:simpleType>
    </xsd:element>
    <xsd:element name="Meta5" ma:index="15" nillable="true" ma:displayName="Meta 5" ma:format="Dropdown" ma:internalName="Meta5">
      <xsd:simpleType>
        <xsd:restriction base="dms:Choice">
          <xsd:enumeration value="Allocation"/>
          <xsd:enumeration value="Checklist"/>
          <xsd:enumeration value="Email Template"/>
          <xsd:enumeration value="FORM"/>
          <xsd:enumeration value="GM Manual"/>
          <xsd:enumeration value="PARA"/>
          <xsd:enumeration value="SOP"/>
          <xsd:enumeration value="Template"/>
          <xsd:enumeration value="Tracking"/>
          <xsd:enumeration value="Workshop"/>
        </xsd:restriction>
      </xsd:simpleType>
    </xsd:element>
    <xsd:element name="Meta6" ma:index="16" nillable="true" ma:displayName="Meta 6" ma:format="Dropdown" ma:internalName="Meta6">
      <xsd:simpleType>
        <xsd:restriction base="dms:Choice">
          <xsd:enumeration value="2018"/>
          <xsd:enumeration value="2019"/>
          <xsd:enumeration value="2020"/>
          <xsd:enumeration value="2021"/>
          <xsd:enumeration value="2022"/>
          <xsd:enumeration value="2023"/>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BC49AB-1ED9-4E94-9F03-9DB88E223D2D}">
  <ds:schemaRefs>
    <ds:schemaRef ds:uri="http://schemas.microsoft.com/sharepoint/v3/contenttype/forms"/>
  </ds:schemaRefs>
</ds:datastoreItem>
</file>

<file path=customXml/itemProps2.xml><?xml version="1.0" encoding="utf-8"?>
<ds:datastoreItem xmlns:ds="http://schemas.openxmlformats.org/officeDocument/2006/customXml" ds:itemID="{AEE0C20C-DA79-41F3-B9AC-A2D49B1CC3FC}">
  <ds:schemaRefs>
    <ds:schemaRef ds:uri="http://schemas.microsoft.com/office/2006/metadata/properties"/>
    <ds:schemaRef ds:uri="http://schemas.microsoft.com/office/infopath/2007/PartnerControls"/>
    <ds:schemaRef ds:uri="569fdf3b-a5ab-4773-8812-80fafa3146fc"/>
  </ds:schemaRefs>
</ds:datastoreItem>
</file>

<file path=customXml/itemProps3.xml><?xml version="1.0" encoding="utf-8"?>
<ds:datastoreItem xmlns:ds="http://schemas.openxmlformats.org/officeDocument/2006/customXml" ds:itemID="{6757B78F-7D26-4D50-8F86-5BC493B22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fdf3b-a5ab-4773-8812-80fafa314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DPStheme</Template>
  <TotalTime>17591</TotalTime>
  <Words>3860</Words>
  <Application>Microsoft Office PowerPoint</Application>
  <PresentationFormat>On-screen Show (4:3)</PresentationFormat>
  <Paragraphs>602</Paragraphs>
  <Slides>84</Slides>
  <Notes>84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84</vt:i4>
      </vt:variant>
    </vt:vector>
  </HeadingPairs>
  <TitlesOfParts>
    <vt:vector size="96" baseType="lpstr">
      <vt:lpstr>Batang</vt:lpstr>
      <vt:lpstr>Arial</vt:lpstr>
      <vt:lpstr>Arial Unicode MS</vt:lpstr>
      <vt:lpstr>Calibri</vt:lpstr>
      <vt:lpstr>Courier New</vt:lpstr>
      <vt:lpstr>Symbol</vt:lpstr>
      <vt:lpstr>Verdana</vt:lpstr>
      <vt:lpstr>Wingdings</vt:lpstr>
      <vt:lpstr>Wingdings 2</vt:lpstr>
      <vt:lpstr>Wingdings 3</vt:lpstr>
      <vt:lpstr>DPStheme</vt:lpstr>
      <vt:lpstr>1_DPStheme</vt:lpstr>
      <vt:lpstr>Governor’s Crime Commission</vt:lpstr>
      <vt:lpstr>PowerPoint Presentation</vt:lpstr>
      <vt:lpstr>Grants Administrators</vt:lpstr>
      <vt:lpstr>How Do I Get Reimbursed? </vt:lpstr>
      <vt:lpstr>How Do I Get Reimbursed? </vt:lpstr>
      <vt:lpstr>PowerPoint Presentation</vt:lpstr>
      <vt:lpstr>Checklist for Reimbursements</vt:lpstr>
      <vt:lpstr>Checklist for Reimbursements</vt:lpstr>
      <vt:lpstr>Reimbursement</vt:lpstr>
      <vt:lpstr> Remaining Funds</vt:lpstr>
      <vt:lpstr>PowerPoint Presentation</vt:lpstr>
      <vt:lpstr>Non-Budgetary Change Requests</vt:lpstr>
      <vt:lpstr>Budgetary Change Requests</vt:lpstr>
      <vt:lpstr>Budgetary Changes</vt:lpstr>
      <vt:lpstr>Budget Change Request Cap - 10% Rule </vt:lpstr>
      <vt:lpstr>Budget Modification Cap 10% rule Continued</vt:lpstr>
      <vt:lpstr>Budget Change Request Denial</vt:lpstr>
      <vt:lpstr>Supporting Documentation</vt:lpstr>
      <vt:lpstr>Payroll Documentation</vt:lpstr>
      <vt:lpstr>Pay Stub Example</vt:lpstr>
      <vt:lpstr>Time &amp; Activity Sheets</vt:lpstr>
      <vt:lpstr>PowerPoint Presentation</vt:lpstr>
      <vt:lpstr>PowerPoint Presentation</vt:lpstr>
      <vt:lpstr>PowerPoint Presentation</vt:lpstr>
      <vt:lpstr>Supporting Documentation</vt:lpstr>
      <vt:lpstr>Supporting Documentation</vt:lpstr>
      <vt:lpstr>PowerPoint Presentation</vt:lpstr>
      <vt:lpstr>Equipment Must Have A Property Tag</vt:lpstr>
      <vt:lpstr>PowerPoint Presentation</vt:lpstr>
      <vt:lpstr>PowerPoint Presentation</vt:lpstr>
      <vt:lpstr>PowerPoint Presentation</vt:lpstr>
      <vt:lpstr>Equipment Updates</vt:lpstr>
      <vt:lpstr>Equipment Updates</vt:lpstr>
      <vt:lpstr>Supporting Documentation</vt:lpstr>
      <vt:lpstr>Consultants/Contractors </vt:lpstr>
      <vt:lpstr>PowerPoint Presentation</vt:lpstr>
      <vt:lpstr>Consultants/Contractors </vt:lpstr>
      <vt:lpstr>PowerPoint Presentation</vt:lpstr>
      <vt:lpstr>PowerPoint Presentation</vt:lpstr>
      <vt:lpstr>Consultants/Contractors </vt:lpstr>
      <vt:lpstr>Supporting Documentation</vt:lpstr>
      <vt:lpstr>Receipts</vt:lpstr>
      <vt:lpstr>PowerPoint Presentation</vt:lpstr>
      <vt:lpstr>PowerPoint Presentation</vt:lpstr>
      <vt:lpstr>Supporting Documentation</vt:lpstr>
      <vt:lpstr>Supplies and Operating Expenses</vt:lpstr>
      <vt:lpstr>Receipts</vt:lpstr>
      <vt:lpstr>Receipts</vt:lpstr>
      <vt:lpstr>Receipts</vt:lpstr>
      <vt:lpstr>Vendor Invoice</vt:lpstr>
      <vt:lpstr>Forms of Proof of Payment </vt:lpstr>
      <vt:lpstr>Forms of Proof of Payment</vt:lpstr>
      <vt:lpstr>Receipts</vt:lpstr>
      <vt:lpstr>Proof of Payment Example</vt:lpstr>
      <vt:lpstr>Proof of Payment Example</vt:lpstr>
      <vt:lpstr>Proof of Payment Example</vt:lpstr>
      <vt:lpstr>Supplies expenses</vt:lpstr>
      <vt:lpstr>PowerPoint Presentation</vt:lpstr>
      <vt:lpstr>Operating Expenses</vt:lpstr>
      <vt:lpstr>PowerPoint Presentation</vt:lpstr>
      <vt:lpstr>Match</vt:lpstr>
      <vt:lpstr>What is Match?</vt:lpstr>
      <vt:lpstr>What is Match?</vt:lpstr>
      <vt:lpstr>Cash Match</vt:lpstr>
      <vt:lpstr>Cash Match</vt:lpstr>
      <vt:lpstr>In-Kind Match</vt:lpstr>
      <vt:lpstr>In-Kind Match</vt:lpstr>
      <vt:lpstr>2 C.F.R. Subpart D, 200.306</vt:lpstr>
      <vt:lpstr>Match</vt:lpstr>
      <vt:lpstr>Year End Match</vt:lpstr>
      <vt:lpstr>PowerPoint Presentation</vt:lpstr>
      <vt:lpstr>Reporting </vt:lpstr>
      <vt:lpstr>Required Reports  Due Dates </vt:lpstr>
      <vt:lpstr>Project Progress Reports</vt:lpstr>
      <vt:lpstr>Audit (Financial) Reporting</vt:lpstr>
      <vt:lpstr>Non-Governmental Entities  Required Reporting </vt:lpstr>
      <vt:lpstr>Non-Governmental Entities  Required Reporting </vt:lpstr>
      <vt:lpstr>Non-Governmental Entities  Required Reporting </vt:lpstr>
      <vt:lpstr>Non-Governmental Entities Required Reporting </vt:lpstr>
      <vt:lpstr> Additional Information</vt:lpstr>
      <vt:lpstr>Resources </vt:lpstr>
      <vt:lpstr>PowerPoint Presentation</vt:lpstr>
      <vt:lpstr>Technical Assistance </vt:lpstr>
      <vt:lpstr>Thank you! </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Smith, Mary Kathryn</cp:lastModifiedBy>
  <cp:revision>281</cp:revision>
  <cp:lastPrinted>2020-09-15T18:23:58Z</cp:lastPrinted>
  <dcterms:created xsi:type="dcterms:W3CDTF">2012-07-26T16:23:26Z</dcterms:created>
  <dcterms:modified xsi:type="dcterms:W3CDTF">2024-09-19T16:15:45Z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0x010100754CAC399D014F4FB5E094A2A7E6B779</vt:lpwstr>
  </property>
</Properties>
</file>