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79" r:id="rId3"/>
    <p:sldId id="303" r:id="rId4"/>
    <p:sldId id="290" r:id="rId5"/>
    <p:sldId id="258" r:id="rId6"/>
    <p:sldId id="293" r:id="rId7"/>
    <p:sldId id="270" r:id="rId8"/>
    <p:sldId id="294" r:id="rId9"/>
    <p:sldId id="295" r:id="rId10"/>
    <p:sldId id="296" r:id="rId11"/>
    <p:sldId id="306" r:id="rId12"/>
    <p:sldId id="259" r:id="rId13"/>
    <p:sldId id="260" r:id="rId14"/>
    <p:sldId id="263" r:id="rId15"/>
    <p:sldId id="261" r:id="rId16"/>
    <p:sldId id="304" r:id="rId17"/>
    <p:sldId id="298" r:id="rId18"/>
    <p:sldId id="300" r:id="rId19"/>
    <p:sldId id="299" r:id="rId20"/>
    <p:sldId id="264" r:id="rId21"/>
    <p:sldId id="265" r:id="rId22"/>
    <p:sldId id="266" r:id="rId23"/>
    <p:sldId id="267" r:id="rId24"/>
    <p:sldId id="268" r:id="rId25"/>
    <p:sldId id="272" r:id="rId26"/>
    <p:sldId id="307" r:id="rId27"/>
    <p:sldId id="269" r:id="rId28"/>
    <p:sldId id="275" r:id="rId29"/>
    <p:sldId id="289" r:id="rId30"/>
    <p:sldId id="301" r:id="rId31"/>
    <p:sldId id="291" r:id="rId32"/>
    <p:sldId id="292" r:id="rId33"/>
    <p:sldId id="305" r:id="rId3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6" autoAdjust="0"/>
  </p:normalViewPr>
  <p:slideViewPr>
    <p:cSldViewPr>
      <p:cViewPr>
        <p:scale>
          <a:sx n="99" d="100"/>
          <a:sy n="99" d="100"/>
        </p:scale>
        <p:origin x="194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A5068-C6BB-4B41-A2B6-9704513F33E8}"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0AEA2592-003E-401F-90D3-6B38FA47DA72}">
      <dgm:prSet phldrT="[Text]"/>
      <dgm:spPr/>
      <dgm:t>
        <a:bodyPr/>
        <a:lstStyle/>
        <a:p>
          <a:r>
            <a:rPr lang="en-US" dirty="0"/>
            <a:t>CAC Basic</a:t>
          </a:r>
        </a:p>
      </dgm:t>
    </dgm:pt>
    <dgm:pt modelId="{303E2768-E39C-4878-989C-0B7A1C2BD19E}" type="parTrans" cxnId="{D964E62B-99A7-465D-8349-F0D819739C71}">
      <dgm:prSet/>
      <dgm:spPr/>
      <dgm:t>
        <a:bodyPr/>
        <a:lstStyle/>
        <a:p>
          <a:endParaRPr lang="en-US"/>
        </a:p>
      </dgm:t>
    </dgm:pt>
    <dgm:pt modelId="{A3EA00D8-26AE-4F29-B6F4-A475778D74CE}" type="sibTrans" cxnId="{D964E62B-99A7-465D-8349-F0D819739C71}">
      <dgm:prSet/>
      <dgm:spPr/>
      <dgm:t>
        <a:bodyPr/>
        <a:lstStyle/>
        <a:p>
          <a:endParaRPr lang="en-US"/>
        </a:p>
      </dgm:t>
    </dgm:pt>
    <dgm:pt modelId="{EE1BC44D-EE54-4ABF-B0EE-B050A2DD8783}">
      <dgm:prSet phldrT="[Text]"/>
      <dgm:spPr/>
      <dgm:t>
        <a:bodyPr/>
        <a:lstStyle/>
        <a:p>
          <a:r>
            <a:rPr lang="en-US" dirty="0"/>
            <a:t>100% goes into Child Abuse priority</a:t>
          </a:r>
        </a:p>
      </dgm:t>
    </dgm:pt>
    <dgm:pt modelId="{7386AABD-7D8F-4C77-8CCB-2BFB2F8A184A}" type="parTrans" cxnId="{E9DA0EA0-DB96-43CB-9190-0DE3211017F3}">
      <dgm:prSet/>
      <dgm:spPr/>
      <dgm:t>
        <a:bodyPr/>
        <a:lstStyle/>
        <a:p>
          <a:endParaRPr lang="en-US"/>
        </a:p>
      </dgm:t>
    </dgm:pt>
    <dgm:pt modelId="{B2678E8B-62C0-415B-9A6C-40F0507EC543}" type="sibTrans" cxnId="{E9DA0EA0-DB96-43CB-9190-0DE3211017F3}">
      <dgm:prSet/>
      <dgm:spPr/>
      <dgm:t>
        <a:bodyPr/>
        <a:lstStyle/>
        <a:p>
          <a:endParaRPr lang="en-US"/>
        </a:p>
      </dgm:t>
    </dgm:pt>
    <dgm:pt modelId="{53F5E582-0201-4D0E-A17D-6BA625124785}">
      <dgm:prSet phldrT="[Text]"/>
      <dgm:spPr/>
      <dgm:t>
        <a:bodyPr/>
        <a:lstStyle/>
        <a:p>
          <a:r>
            <a:rPr lang="en-US" dirty="0"/>
            <a:t>Split between subsections as needed</a:t>
          </a:r>
        </a:p>
      </dgm:t>
    </dgm:pt>
    <dgm:pt modelId="{B960ACF8-7A69-43A2-84E6-9BDB6FFFF32F}" type="parTrans" cxnId="{D4BC86BB-71ED-4598-AF8E-FDB6189D8875}">
      <dgm:prSet/>
      <dgm:spPr/>
      <dgm:t>
        <a:bodyPr/>
        <a:lstStyle/>
        <a:p>
          <a:endParaRPr lang="en-US"/>
        </a:p>
      </dgm:t>
    </dgm:pt>
    <dgm:pt modelId="{3FB0975D-65FE-400F-9DB2-7012B6FA4AE8}" type="sibTrans" cxnId="{D4BC86BB-71ED-4598-AF8E-FDB6189D8875}">
      <dgm:prSet/>
      <dgm:spPr/>
      <dgm:t>
        <a:bodyPr/>
        <a:lstStyle/>
        <a:p>
          <a:endParaRPr lang="en-US"/>
        </a:p>
      </dgm:t>
    </dgm:pt>
    <dgm:pt modelId="{EECDDC24-EAD9-4AA5-A977-CC687FD3A111}">
      <dgm:prSet phldrT="[Text]"/>
      <dgm:spPr/>
      <dgm:t>
        <a:bodyPr/>
        <a:lstStyle/>
        <a:p>
          <a:r>
            <a:rPr lang="en-US" dirty="0"/>
            <a:t>DV/SA Basic</a:t>
          </a:r>
        </a:p>
      </dgm:t>
    </dgm:pt>
    <dgm:pt modelId="{F140D286-AFC5-4070-969C-5DB36D6618BD}" type="parTrans" cxnId="{57B6794B-451F-4275-B477-C3F0A920E0B1}">
      <dgm:prSet/>
      <dgm:spPr/>
      <dgm:t>
        <a:bodyPr/>
        <a:lstStyle/>
        <a:p>
          <a:endParaRPr lang="en-US"/>
        </a:p>
      </dgm:t>
    </dgm:pt>
    <dgm:pt modelId="{86B1AEBD-5445-43C8-A7EB-C927BE23B39C}" type="sibTrans" cxnId="{57B6794B-451F-4275-B477-C3F0A920E0B1}">
      <dgm:prSet/>
      <dgm:spPr/>
      <dgm:t>
        <a:bodyPr/>
        <a:lstStyle/>
        <a:p>
          <a:endParaRPr lang="en-US"/>
        </a:p>
      </dgm:t>
    </dgm:pt>
    <dgm:pt modelId="{E9300942-9EAE-46B1-917E-939D2A3F1C06}">
      <dgm:prSet phldrT="[Text]"/>
      <dgm:spPr/>
      <dgm:t>
        <a:bodyPr/>
        <a:lstStyle/>
        <a:p>
          <a:r>
            <a:rPr lang="en-US" dirty="0"/>
            <a:t>100% goes into designated service area</a:t>
          </a:r>
        </a:p>
      </dgm:t>
    </dgm:pt>
    <dgm:pt modelId="{A0D6FE67-6A7C-4AD0-9F47-75CFB21BCB96}" type="parTrans" cxnId="{046FD561-CD03-47CA-92E6-216954F98338}">
      <dgm:prSet/>
      <dgm:spPr/>
      <dgm:t>
        <a:bodyPr/>
        <a:lstStyle/>
        <a:p>
          <a:endParaRPr lang="en-US"/>
        </a:p>
      </dgm:t>
    </dgm:pt>
    <dgm:pt modelId="{D417D908-9158-4674-A38D-989012E73968}" type="sibTrans" cxnId="{046FD561-CD03-47CA-92E6-216954F98338}">
      <dgm:prSet/>
      <dgm:spPr/>
      <dgm:t>
        <a:bodyPr/>
        <a:lstStyle/>
        <a:p>
          <a:endParaRPr lang="en-US"/>
        </a:p>
      </dgm:t>
    </dgm:pt>
    <dgm:pt modelId="{DECA6A50-43D0-46F8-8EA0-D6E4E4D2A316}">
      <dgm:prSet phldrT="[Text]"/>
      <dgm:spPr/>
      <dgm:t>
        <a:bodyPr/>
        <a:lstStyle/>
        <a:p>
          <a:r>
            <a:rPr lang="en-US" dirty="0"/>
            <a:t>Split between DV and SA sections as needed IF dual agency</a:t>
          </a:r>
        </a:p>
      </dgm:t>
    </dgm:pt>
    <dgm:pt modelId="{1B7FDBA9-3CC1-4333-BAC8-DD82D3A6316D}" type="parTrans" cxnId="{DC109B76-A94C-4D1F-94BC-0847B0DF85E5}">
      <dgm:prSet/>
      <dgm:spPr/>
      <dgm:t>
        <a:bodyPr/>
        <a:lstStyle/>
        <a:p>
          <a:endParaRPr lang="en-US"/>
        </a:p>
      </dgm:t>
    </dgm:pt>
    <dgm:pt modelId="{B467710A-D7E0-4D78-8312-1CE77ADF7E68}" type="sibTrans" cxnId="{DC109B76-A94C-4D1F-94BC-0847B0DF85E5}">
      <dgm:prSet/>
      <dgm:spPr/>
      <dgm:t>
        <a:bodyPr/>
        <a:lstStyle/>
        <a:p>
          <a:endParaRPr lang="en-US"/>
        </a:p>
      </dgm:t>
    </dgm:pt>
    <dgm:pt modelId="{C7BBCD08-FEA0-45E0-9CFD-CE2977A8B2BC}">
      <dgm:prSet phldrT="[Text]"/>
      <dgm:spPr/>
      <dgm:t>
        <a:bodyPr/>
        <a:lstStyle/>
        <a:p>
          <a:r>
            <a:rPr lang="en-US" dirty="0"/>
            <a:t>Underserved</a:t>
          </a:r>
        </a:p>
      </dgm:t>
    </dgm:pt>
    <dgm:pt modelId="{8FFB276F-782C-4131-B11C-C1C1C7FE1A91}" type="parTrans" cxnId="{5F64D7C0-56B6-4772-BB6A-2E2313714CEA}">
      <dgm:prSet/>
      <dgm:spPr/>
      <dgm:t>
        <a:bodyPr/>
        <a:lstStyle/>
        <a:p>
          <a:endParaRPr lang="en-US"/>
        </a:p>
      </dgm:t>
    </dgm:pt>
    <dgm:pt modelId="{6A5F51AA-251E-41BE-B8B6-282F42E23A15}" type="sibTrans" cxnId="{5F64D7C0-56B6-4772-BB6A-2E2313714CEA}">
      <dgm:prSet/>
      <dgm:spPr/>
      <dgm:t>
        <a:bodyPr/>
        <a:lstStyle/>
        <a:p>
          <a:endParaRPr lang="en-US"/>
        </a:p>
      </dgm:t>
    </dgm:pt>
    <dgm:pt modelId="{E8A2AF3C-F967-44D0-934D-57CFAD7B9D01}">
      <dgm:prSet phldrT="[Text]"/>
      <dgm:spPr/>
      <dgm:t>
        <a:bodyPr/>
        <a:lstStyle/>
        <a:p>
          <a:r>
            <a:rPr lang="en-US" dirty="0"/>
            <a:t>100% goes into Underserved Priority ONLY</a:t>
          </a:r>
        </a:p>
      </dgm:t>
    </dgm:pt>
    <dgm:pt modelId="{BE88BB35-2D5F-4ADC-91CA-DC4F80910121}" type="parTrans" cxnId="{AB971628-0637-4301-939F-F8C94F9B0F2D}">
      <dgm:prSet/>
      <dgm:spPr/>
      <dgm:t>
        <a:bodyPr/>
        <a:lstStyle/>
        <a:p>
          <a:endParaRPr lang="en-US"/>
        </a:p>
      </dgm:t>
    </dgm:pt>
    <dgm:pt modelId="{AAE6147E-9AE8-4FAD-9599-EC51C1CB050F}" type="sibTrans" cxnId="{AB971628-0637-4301-939F-F8C94F9B0F2D}">
      <dgm:prSet/>
      <dgm:spPr/>
      <dgm:t>
        <a:bodyPr/>
        <a:lstStyle/>
        <a:p>
          <a:endParaRPr lang="en-US"/>
        </a:p>
      </dgm:t>
    </dgm:pt>
    <dgm:pt modelId="{3523E64B-47D8-4286-9E7B-545C7540ECFA}">
      <dgm:prSet phldrT="[Text]"/>
      <dgm:spPr/>
      <dgm:t>
        <a:bodyPr/>
        <a:lstStyle/>
        <a:p>
          <a:r>
            <a:rPr lang="en-US" dirty="0"/>
            <a:t>Split between subsections to align with funded award</a:t>
          </a:r>
        </a:p>
      </dgm:t>
    </dgm:pt>
    <dgm:pt modelId="{2C0DB3FB-1FE9-4F2F-9ADD-A41DD0EC075E}" type="parTrans" cxnId="{BA2EFDA8-1FE1-4053-83C7-F5D382A48ADA}">
      <dgm:prSet/>
      <dgm:spPr/>
      <dgm:t>
        <a:bodyPr/>
        <a:lstStyle/>
        <a:p>
          <a:endParaRPr lang="en-US"/>
        </a:p>
      </dgm:t>
    </dgm:pt>
    <dgm:pt modelId="{E1EA7D84-FD18-40E6-8AA7-4DA967F2A7D1}" type="sibTrans" cxnId="{BA2EFDA8-1FE1-4053-83C7-F5D382A48ADA}">
      <dgm:prSet/>
      <dgm:spPr/>
      <dgm:t>
        <a:bodyPr/>
        <a:lstStyle/>
        <a:p>
          <a:endParaRPr lang="en-US"/>
        </a:p>
      </dgm:t>
    </dgm:pt>
    <dgm:pt modelId="{F9F56EF5-76DF-43D4-B193-FA3A7746287B}">
      <dgm:prSet/>
      <dgm:spPr/>
      <dgm:t>
        <a:bodyPr/>
        <a:lstStyle/>
        <a:p>
          <a:r>
            <a:rPr lang="en-US" dirty="0"/>
            <a:t>All Other Competitive Priorities</a:t>
          </a:r>
        </a:p>
      </dgm:t>
    </dgm:pt>
    <dgm:pt modelId="{3A1EF77B-8946-4C42-B225-2D75C9837061}" type="parTrans" cxnId="{4BFA5E3F-1147-4444-91A3-F59B6855077F}">
      <dgm:prSet/>
      <dgm:spPr/>
      <dgm:t>
        <a:bodyPr/>
        <a:lstStyle/>
        <a:p>
          <a:endParaRPr lang="en-US"/>
        </a:p>
      </dgm:t>
    </dgm:pt>
    <dgm:pt modelId="{DC740611-DCA1-4578-A5DC-922C4725F762}" type="sibTrans" cxnId="{4BFA5E3F-1147-4444-91A3-F59B6855077F}">
      <dgm:prSet/>
      <dgm:spPr/>
      <dgm:t>
        <a:bodyPr/>
        <a:lstStyle/>
        <a:p>
          <a:endParaRPr lang="en-US"/>
        </a:p>
      </dgm:t>
    </dgm:pt>
    <dgm:pt modelId="{9E59EDBD-8B53-4DE2-AC5C-8A34ED410EB8}">
      <dgm:prSet/>
      <dgm:spPr/>
      <dgm:t>
        <a:bodyPr/>
        <a:lstStyle/>
        <a:p>
          <a:r>
            <a:rPr lang="en-US" dirty="0"/>
            <a:t>Split between program priorities aligning with funded award as needed. </a:t>
          </a:r>
        </a:p>
      </dgm:t>
    </dgm:pt>
    <dgm:pt modelId="{707C500B-2EA6-4854-B357-50FDA07D9477}" type="parTrans" cxnId="{2CF79E44-93D2-4AA8-A667-6AF6073D64B7}">
      <dgm:prSet/>
      <dgm:spPr/>
      <dgm:t>
        <a:bodyPr/>
        <a:lstStyle/>
        <a:p>
          <a:endParaRPr lang="en-US"/>
        </a:p>
      </dgm:t>
    </dgm:pt>
    <dgm:pt modelId="{0A65091B-5187-4DF6-90E2-9A76A7380F07}" type="sibTrans" cxnId="{2CF79E44-93D2-4AA8-A667-6AF6073D64B7}">
      <dgm:prSet/>
      <dgm:spPr/>
      <dgm:t>
        <a:bodyPr/>
        <a:lstStyle/>
        <a:p>
          <a:endParaRPr lang="en-US"/>
        </a:p>
      </dgm:t>
    </dgm:pt>
    <dgm:pt modelId="{6A6250C6-296D-4A47-8854-3318634E5CF8}" type="pres">
      <dgm:prSet presAssocID="{89EA5068-C6BB-4B41-A2B6-9704513F33E8}" presName="Name0" presStyleCnt="0">
        <dgm:presLayoutVars>
          <dgm:chMax val="7"/>
          <dgm:dir/>
          <dgm:animLvl val="lvl"/>
          <dgm:resizeHandles val="exact"/>
        </dgm:presLayoutVars>
      </dgm:prSet>
      <dgm:spPr/>
    </dgm:pt>
    <dgm:pt modelId="{571B4093-D446-40FD-948C-943211F29315}" type="pres">
      <dgm:prSet presAssocID="{0AEA2592-003E-401F-90D3-6B38FA47DA72}" presName="circle1" presStyleLbl="node1" presStyleIdx="0" presStyleCnt="4" custLinFactNeighborY="1101"/>
      <dgm:spPr/>
    </dgm:pt>
    <dgm:pt modelId="{C98A92E7-F275-4CE3-87F2-8517917C6FAE}" type="pres">
      <dgm:prSet presAssocID="{0AEA2592-003E-401F-90D3-6B38FA47DA72}" presName="space" presStyleCnt="0"/>
      <dgm:spPr/>
    </dgm:pt>
    <dgm:pt modelId="{9CB05D00-A57D-4A70-87F1-CF672C0CC8F9}" type="pres">
      <dgm:prSet presAssocID="{0AEA2592-003E-401F-90D3-6B38FA47DA72}" presName="rect1" presStyleLbl="alignAcc1" presStyleIdx="0" presStyleCnt="4" custLinFactNeighborY="694"/>
      <dgm:spPr/>
    </dgm:pt>
    <dgm:pt modelId="{149CD89A-9B64-4BE8-8205-DA2A3A63EBCC}" type="pres">
      <dgm:prSet presAssocID="{EECDDC24-EAD9-4AA5-A977-CC687FD3A111}" presName="vertSpace2" presStyleLbl="node1" presStyleIdx="0" presStyleCnt="4"/>
      <dgm:spPr/>
    </dgm:pt>
    <dgm:pt modelId="{EA9AAB72-5CB9-45A9-9E1A-506B5582765D}" type="pres">
      <dgm:prSet presAssocID="{EECDDC24-EAD9-4AA5-A977-CC687FD3A111}" presName="circle2" presStyleLbl="node1" presStyleIdx="1" presStyleCnt="4"/>
      <dgm:spPr/>
    </dgm:pt>
    <dgm:pt modelId="{9F023A06-40E6-4807-B03C-C9960150B8FA}" type="pres">
      <dgm:prSet presAssocID="{EECDDC24-EAD9-4AA5-A977-CC687FD3A111}" presName="rect2" presStyleLbl="alignAcc1" presStyleIdx="1" presStyleCnt="4"/>
      <dgm:spPr/>
    </dgm:pt>
    <dgm:pt modelId="{082EE2FD-B909-4FEC-8078-B257BDF8DE81}" type="pres">
      <dgm:prSet presAssocID="{C7BBCD08-FEA0-45E0-9CFD-CE2977A8B2BC}" presName="vertSpace3" presStyleLbl="node1" presStyleIdx="1" presStyleCnt="4"/>
      <dgm:spPr/>
    </dgm:pt>
    <dgm:pt modelId="{9D9637F5-EC70-4AA9-B5CB-15A057B74C38}" type="pres">
      <dgm:prSet presAssocID="{C7BBCD08-FEA0-45E0-9CFD-CE2977A8B2BC}" presName="circle3" presStyleLbl="node1" presStyleIdx="2" presStyleCnt="4"/>
      <dgm:spPr/>
    </dgm:pt>
    <dgm:pt modelId="{11C61128-69E4-427E-AA94-1D73391351EC}" type="pres">
      <dgm:prSet presAssocID="{C7BBCD08-FEA0-45E0-9CFD-CE2977A8B2BC}" presName="rect3" presStyleLbl="alignAcc1" presStyleIdx="2" presStyleCnt="4"/>
      <dgm:spPr/>
    </dgm:pt>
    <dgm:pt modelId="{7816A220-2CEA-406F-BEBF-5003D50A5A0A}" type="pres">
      <dgm:prSet presAssocID="{F9F56EF5-76DF-43D4-B193-FA3A7746287B}" presName="vertSpace4" presStyleLbl="node1" presStyleIdx="2" presStyleCnt="4"/>
      <dgm:spPr/>
    </dgm:pt>
    <dgm:pt modelId="{71B956E1-6032-43CD-B148-0808006F088C}" type="pres">
      <dgm:prSet presAssocID="{F9F56EF5-76DF-43D4-B193-FA3A7746287B}" presName="circle4" presStyleLbl="node1" presStyleIdx="3" presStyleCnt="4"/>
      <dgm:spPr/>
    </dgm:pt>
    <dgm:pt modelId="{79A677F0-7D86-4E2A-9890-9B0E89EAD8D1}" type="pres">
      <dgm:prSet presAssocID="{F9F56EF5-76DF-43D4-B193-FA3A7746287B}" presName="rect4" presStyleLbl="alignAcc1" presStyleIdx="3" presStyleCnt="4"/>
      <dgm:spPr/>
    </dgm:pt>
    <dgm:pt modelId="{6360DF62-9E6E-4AC1-87FA-2C31F32DF664}" type="pres">
      <dgm:prSet presAssocID="{0AEA2592-003E-401F-90D3-6B38FA47DA72}" presName="rect1ParTx" presStyleLbl="alignAcc1" presStyleIdx="3" presStyleCnt="4">
        <dgm:presLayoutVars>
          <dgm:chMax val="1"/>
          <dgm:bulletEnabled val="1"/>
        </dgm:presLayoutVars>
      </dgm:prSet>
      <dgm:spPr/>
    </dgm:pt>
    <dgm:pt modelId="{A971B22A-C7B3-41DD-B334-4595BD071BF4}" type="pres">
      <dgm:prSet presAssocID="{0AEA2592-003E-401F-90D3-6B38FA47DA72}" presName="rect1ChTx" presStyleLbl="alignAcc1" presStyleIdx="3" presStyleCnt="4">
        <dgm:presLayoutVars>
          <dgm:bulletEnabled val="1"/>
        </dgm:presLayoutVars>
      </dgm:prSet>
      <dgm:spPr/>
    </dgm:pt>
    <dgm:pt modelId="{591D447F-960A-480F-88EE-B090D16745D7}" type="pres">
      <dgm:prSet presAssocID="{EECDDC24-EAD9-4AA5-A977-CC687FD3A111}" presName="rect2ParTx" presStyleLbl="alignAcc1" presStyleIdx="3" presStyleCnt="4">
        <dgm:presLayoutVars>
          <dgm:chMax val="1"/>
          <dgm:bulletEnabled val="1"/>
        </dgm:presLayoutVars>
      </dgm:prSet>
      <dgm:spPr/>
    </dgm:pt>
    <dgm:pt modelId="{617A7004-911C-455D-BE8E-444DB9EE9AAC}" type="pres">
      <dgm:prSet presAssocID="{EECDDC24-EAD9-4AA5-A977-CC687FD3A111}" presName="rect2ChTx" presStyleLbl="alignAcc1" presStyleIdx="3" presStyleCnt="4">
        <dgm:presLayoutVars>
          <dgm:bulletEnabled val="1"/>
        </dgm:presLayoutVars>
      </dgm:prSet>
      <dgm:spPr/>
    </dgm:pt>
    <dgm:pt modelId="{7AC26E60-6824-45B3-BEA5-0475C2071929}" type="pres">
      <dgm:prSet presAssocID="{C7BBCD08-FEA0-45E0-9CFD-CE2977A8B2BC}" presName="rect3ParTx" presStyleLbl="alignAcc1" presStyleIdx="3" presStyleCnt="4">
        <dgm:presLayoutVars>
          <dgm:chMax val="1"/>
          <dgm:bulletEnabled val="1"/>
        </dgm:presLayoutVars>
      </dgm:prSet>
      <dgm:spPr/>
    </dgm:pt>
    <dgm:pt modelId="{1B5CC382-5F80-45E4-9526-DCFE56B0B3EE}" type="pres">
      <dgm:prSet presAssocID="{C7BBCD08-FEA0-45E0-9CFD-CE2977A8B2BC}" presName="rect3ChTx" presStyleLbl="alignAcc1" presStyleIdx="3" presStyleCnt="4">
        <dgm:presLayoutVars>
          <dgm:bulletEnabled val="1"/>
        </dgm:presLayoutVars>
      </dgm:prSet>
      <dgm:spPr/>
    </dgm:pt>
    <dgm:pt modelId="{F7192410-EAA0-4E16-BD31-412D0C513237}" type="pres">
      <dgm:prSet presAssocID="{F9F56EF5-76DF-43D4-B193-FA3A7746287B}" presName="rect4ParTx" presStyleLbl="alignAcc1" presStyleIdx="3" presStyleCnt="4">
        <dgm:presLayoutVars>
          <dgm:chMax val="1"/>
          <dgm:bulletEnabled val="1"/>
        </dgm:presLayoutVars>
      </dgm:prSet>
      <dgm:spPr/>
    </dgm:pt>
    <dgm:pt modelId="{AFDB1688-3B80-4A14-AF9F-E1938D1C009B}" type="pres">
      <dgm:prSet presAssocID="{F9F56EF5-76DF-43D4-B193-FA3A7746287B}" presName="rect4ChTx" presStyleLbl="alignAcc1" presStyleIdx="3" presStyleCnt="4">
        <dgm:presLayoutVars>
          <dgm:bulletEnabled val="1"/>
        </dgm:presLayoutVars>
      </dgm:prSet>
      <dgm:spPr/>
    </dgm:pt>
  </dgm:ptLst>
  <dgm:cxnLst>
    <dgm:cxn modelId="{DF54EF1B-2629-474F-9001-759A8F49A462}" type="presOf" srcId="{89EA5068-C6BB-4B41-A2B6-9704513F33E8}" destId="{6A6250C6-296D-4A47-8854-3318634E5CF8}" srcOrd="0" destOrd="0" presId="urn:microsoft.com/office/officeart/2005/8/layout/target3"/>
    <dgm:cxn modelId="{8C2C5624-3AB2-4B8F-ABA1-13B0050A5B96}" type="presOf" srcId="{0AEA2592-003E-401F-90D3-6B38FA47DA72}" destId="{6360DF62-9E6E-4AC1-87FA-2C31F32DF664}" srcOrd="1" destOrd="0" presId="urn:microsoft.com/office/officeart/2005/8/layout/target3"/>
    <dgm:cxn modelId="{AB971628-0637-4301-939F-F8C94F9B0F2D}" srcId="{C7BBCD08-FEA0-45E0-9CFD-CE2977A8B2BC}" destId="{E8A2AF3C-F967-44D0-934D-57CFAD7B9D01}" srcOrd="0" destOrd="0" parTransId="{BE88BB35-2D5F-4ADC-91CA-DC4F80910121}" sibTransId="{AAE6147E-9AE8-4FAD-9599-EC51C1CB050F}"/>
    <dgm:cxn modelId="{D964E62B-99A7-465D-8349-F0D819739C71}" srcId="{89EA5068-C6BB-4B41-A2B6-9704513F33E8}" destId="{0AEA2592-003E-401F-90D3-6B38FA47DA72}" srcOrd="0" destOrd="0" parTransId="{303E2768-E39C-4878-989C-0B7A1C2BD19E}" sibTransId="{A3EA00D8-26AE-4F29-B6F4-A475778D74CE}"/>
    <dgm:cxn modelId="{0B43462D-A975-42FC-90DF-7F5B3DCDDFDE}" type="presOf" srcId="{EECDDC24-EAD9-4AA5-A977-CC687FD3A111}" destId="{591D447F-960A-480F-88EE-B090D16745D7}" srcOrd="1" destOrd="0" presId="urn:microsoft.com/office/officeart/2005/8/layout/target3"/>
    <dgm:cxn modelId="{2C91B339-1DDC-4DC7-B477-870354A39142}" type="presOf" srcId="{EE1BC44D-EE54-4ABF-B0EE-B050A2DD8783}" destId="{A971B22A-C7B3-41DD-B334-4595BD071BF4}" srcOrd="0" destOrd="0" presId="urn:microsoft.com/office/officeart/2005/8/layout/target3"/>
    <dgm:cxn modelId="{4BFA5E3F-1147-4444-91A3-F59B6855077F}" srcId="{89EA5068-C6BB-4B41-A2B6-9704513F33E8}" destId="{F9F56EF5-76DF-43D4-B193-FA3A7746287B}" srcOrd="3" destOrd="0" parTransId="{3A1EF77B-8946-4C42-B225-2D75C9837061}" sibTransId="{DC740611-DCA1-4578-A5DC-922C4725F762}"/>
    <dgm:cxn modelId="{046FD561-CD03-47CA-92E6-216954F98338}" srcId="{EECDDC24-EAD9-4AA5-A977-CC687FD3A111}" destId="{E9300942-9EAE-46B1-917E-939D2A3F1C06}" srcOrd="0" destOrd="0" parTransId="{A0D6FE67-6A7C-4AD0-9F47-75CFB21BCB96}" sibTransId="{D417D908-9158-4674-A38D-989012E73968}"/>
    <dgm:cxn modelId="{2CF79E44-93D2-4AA8-A667-6AF6073D64B7}" srcId="{F9F56EF5-76DF-43D4-B193-FA3A7746287B}" destId="{9E59EDBD-8B53-4DE2-AC5C-8A34ED410EB8}" srcOrd="0" destOrd="0" parTransId="{707C500B-2EA6-4854-B357-50FDA07D9477}" sibTransId="{0A65091B-5187-4DF6-90E2-9A76A7380F07}"/>
    <dgm:cxn modelId="{57B6794B-451F-4275-B477-C3F0A920E0B1}" srcId="{89EA5068-C6BB-4B41-A2B6-9704513F33E8}" destId="{EECDDC24-EAD9-4AA5-A977-CC687FD3A111}" srcOrd="1" destOrd="0" parTransId="{F140D286-AFC5-4070-969C-5DB36D6618BD}" sibTransId="{86B1AEBD-5445-43C8-A7EB-C927BE23B39C}"/>
    <dgm:cxn modelId="{39F9EA4D-5DDA-463C-B86A-D6E928924B7F}" type="presOf" srcId="{F9F56EF5-76DF-43D4-B193-FA3A7746287B}" destId="{F7192410-EAA0-4E16-BD31-412D0C513237}" srcOrd="1" destOrd="0" presId="urn:microsoft.com/office/officeart/2005/8/layout/target3"/>
    <dgm:cxn modelId="{F04D8351-C9E8-460C-B096-2798C01C40C8}" type="presOf" srcId="{EECDDC24-EAD9-4AA5-A977-CC687FD3A111}" destId="{9F023A06-40E6-4807-B03C-C9960150B8FA}" srcOrd="0" destOrd="0" presId="urn:microsoft.com/office/officeart/2005/8/layout/target3"/>
    <dgm:cxn modelId="{DC109B76-A94C-4D1F-94BC-0847B0DF85E5}" srcId="{EECDDC24-EAD9-4AA5-A977-CC687FD3A111}" destId="{DECA6A50-43D0-46F8-8EA0-D6E4E4D2A316}" srcOrd="1" destOrd="0" parTransId="{1B7FDBA9-3CC1-4333-BAC8-DD82D3A6316D}" sibTransId="{B467710A-D7E0-4D78-8312-1CE77ADF7E68}"/>
    <dgm:cxn modelId="{A90EF17D-1133-46C5-892F-E8EDCAB559FB}" type="presOf" srcId="{53F5E582-0201-4D0E-A17D-6BA625124785}" destId="{A971B22A-C7B3-41DD-B334-4595BD071BF4}" srcOrd="0" destOrd="1" presId="urn:microsoft.com/office/officeart/2005/8/layout/target3"/>
    <dgm:cxn modelId="{C509F280-C4B5-43A0-9B3E-4138DC3B37FE}" type="presOf" srcId="{C7BBCD08-FEA0-45E0-9CFD-CE2977A8B2BC}" destId="{11C61128-69E4-427E-AA94-1D73391351EC}" srcOrd="0" destOrd="0" presId="urn:microsoft.com/office/officeart/2005/8/layout/target3"/>
    <dgm:cxn modelId="{676CD38B-7519-48A8-94F5-EB7C72971E29}" type="presOf" srcId="{DECA6A50-43D0-46F8-8EA0-D6E4E4D2A316}" destId="{617A7004-911C-455D-BE8E-444DB9EE9AAC}" srcOrd="0" destOrd="1" presId="urn:microsoft.com/office/officeart/2005/8/layout/target3"/>
    <dgm:cxn modelId="{6F506F9E-95FE-4103-BE62-1F54DECBCCDC}" type="presOf" srcId="{F9F56EF5-76DF-43D4-B193-FA3A7746287B}" destId="{79A677F0-7D86-4E2A-9890-9B0E89EAD8D1}" srcOrd="0" destOrd="0" presId="urn:microsoft.com/office/officeart/2005/8/layout/target3"/>
    <dgm:cxn modelId="{E9DA0EA0-DB96-43CB-9190-0DE3211017F3}" srcId="{0AEA2592-003E-401F-90D3-6B38FA47DA72}" destId="{EE1BC44D-EE54-4ABF-B0EE-B050A2DD8783}" srcOrd="0" destOrd="0" parTransId="{7386AABD-7D8F-4C77-8CCB-2BFB2F8A184A}" sibTransId="{B2678E8B-62C0-415B-9A6C-40F0507EC543}"/>
    <dgm:cxn modelId="{6F6C8FA0-384E-4EC7-8D16-B0DC03863D33}" type="presOf" srcId="{3523E64B-47D8-4286-9E7B-545C7540ECFA}" destId="{1B5CC382-5F80-45E4-9526-DCFE56B0B3EE}" srcOrd="0" destOrd="1" presId="urn:microsoft.com/office/officeart/2005/8/layout/target3"/>
    <dgm:cxn modelId="{1C5A36A7-4D43-423B-8FD0-5D9B2DD688BB}" type="presOf" srcId="{E9300942-9EAE-46B1-917E-939D2A3F1C06}" destId="{617A7004-911C-455D-BE8E-444DB9EE9AAC}" srcOrd="0" destOrd="0" presId="urn:microsoft.com/office/officeart/2005/8/layout/target3"/>
    <dgm:cxn modelId="{BA2EFDA8-1FE1-4053-83C7-F5D382A48ADA}" srcId="{C7BBCD08-FEA0-45E0-9CFD-CE2977A8B2BC}" destId="{3523E64B-47D8-4286-9E7B-545C7540ECFA}" srcOrd="1" destOrd="0" parTransId="{2C0DB3FB-1FE9-4F2F-9ADD-A41DD0EC075E}" sibTransId="{E1EA7D84-FD18-40E6-8AA7-4DA967F2A7D1}"/>
    <dgm:cxn modelId="{D4BC86BB-71ED-4598-AF8E-FDB6189D8875}" srcId="{0AEA2592-003E-401F-90D3-6B38FA47DA72}" destId="{53F5E582-0201-4D0E-A17D-6BA625124785}" srcOrd="1" destOrd="0" parTransId="{B960ACF8-7A69-43A2-84E6-9BDB6FFFF32F}" sibTransId="{3FB0975D-65FE-400F-9DB2-7012B6FA4AE8}"/>
    <dgm:cxn modelId="{5F64D7C0-56B6-4772-BB6A-2E2313714CEA}" srcId="{89EA5068-C6BB-4B41-A2B6-9704513F33E8}" destId="{C7BBCD08-FEA0-45E0-9CFD-CE2977A8B2BC}" srcOrd="2" destOrd="0" parTransId="{8FFB276F-782C-4131-B11C-C1C1C7FE1A91}" sibTransId="{6A5F51AA-251E-41BE-B8B6-282F42E23A15}"/>
    <dgm:cxn modelId="{057BE8C3-CDBE-435B-9356-BB62D8756CE2}" type="presOf" srcId="{9E59EDBD-8B53-4DE2-AC5C-8A34ED410EB8}" destId="{AFDB1688-3B80-4A14-AF9F-E1938D1C009B}" srcOrd="0" destOrd="0" presId="urn:microsoft.com/office/officeart/2005/8/layout/target3"/>
    <dgm:cxn modelId="{01704DE4-936D-4E7E-9898-9071ADB5606E}" type="presOf" srcId="{C7BBCD08-FEA0-45E0-9CFD-CE2977A8B2BC}" destId="{7AC26E60-6824-45B3-BEA5-0475C2071929}" srcOrd="1" destOrd="0" presId="urn:microsoft.com/office/officeart/2005/8/layout/target3"/>
    <dgm:cxn modelId="{E6E519F3-3647-4EAC-8608-880E7F0135C3}" type="presOf" srcId="{E8A2AF3C-F967-44D0-934D-57CFAD7B9D01}" destId="{1B5CC382-5F80-45E4-9526-DCFE56B0B3EE}" srcOrd="0" destOrd="0" presId="urn:microsoft.com/office/officeart/2005/8/layout/target3"/>
    <dgm:cxn modelId="{260BA4F8-FBA4-46F6-8520-DC28001D2351}" type="presOf" srcId="{0AEA2592-003E-401F-90D3-6B38FA47DA72}" destId="{9CB05D00-A57D-4A70-87F1-CF672C0CC8F9}" srcOrd="0" destOrd="0" presId="urn:microsoft.com/office/officeart/2005/8/layout/target3"/>
    <dgm:cxn modelId="{138B4AF7-B6CB-4238-B771-03301DED1444}" type="presParOf" srcId="{6A6250C6-296D-4A47-8854-3318634E5CF8}" destId="{571B4093-D446-40FD-948C-943211F29315}" srcOrd="0" destOrd="0" presId="urn:microsoft.com/office/officeart/2005/8/layout/target3"/>
    <dgm:cxn modelId="{4B671453-6E73-4D1C-846F-953391074E57}" type="presParOf" srcId="{6A6250C6-296D-4A47-8854-3318634E5CF8}" destId="{C98A92E7-F275-4CE3-87F2-8517917C6FAE}" srcOrd="1" destOrd="0" presId="urn:microsoft.com/office/officeart/2005/8/layout/target3"/>
    <dgm:cxn modelId="{7A2EEFD2-1826-4EF8-80D2-E9206136B9BF}" type="presParOf" srcId="{6A6250C6-296D-4A47-8854-3318634E5CF8}" destId="{9CB05D00-A57D-4A70-87F1-CF672C0CC8F9}" srcOrd="2" destOrd="0" presId="urn:microsoft.com/office/officeart/2005/8/layout/target3"/>
    <dgm:cxn modelId="{0FB49AC2-2ECB-42AB-A90F-AA1735B41C09}" type="presParOf" srcId="{6A6250C6-296D-4A47-8854-3318634E5CF8}" destId="{149CD89A-9B64-4BE8-8205-DA2A3A63EBCC}" srcOrd="3" destOrd="0" presId="urn:microsoft.com/office/officeart/2005/8/layout/target3"/>
    <dgm:cxn modelId="{99DC0F9C-5C7C-43B2-926E-DE6369166A55}" type="presParOf" srcId="{6A6250C6-296D-4A47-8854-3318634E5CF8}" destId="{EA9AAB72-5CB9-45A9-9E1A-506B5582765D}" srcOrd="4" destOrd="0" presId="urn:microsoft.com/office/officeart/2005/8/layout/target3"/>
    <dgm:cxn modelId="{10151CCD-7EB4-4B87-8D21-4BD3D91ECC8A}" type="presParOf" srcId="{6A6250C6-296D-4A47-8854-3318634E5CF8}" destId="{9F023A06-40E6-4807-B03C-C9960150B8FA}" srcOrd="5" destOrd="0" presId="urn:microsoft.com/office/officeart/2005/8/layout/target3"/>
    <dgm:cxn modelId="{534FB476-FCBD-4F5A-A531-801789B0D25E}" type="presParOf" srcId="{6A6250C6-296D-4A47-8854-3318634E5CF8}" destId="{082EE2FD-B909-4FEC-8078-B257BDF8DE81}" srcOrd="6" destOrd="0" presId="urn:microsoft.com/office/officeart/2005/8/layout/target3"/>
    <dgm:cxn modelId="{003CB47B-BA4B-4A85-9D60-E9C91EAED925}" type="presParOf" srcId="{6A6250C6-296D-4A47-8854-3318634E5CF8}" destId="{9D9637F5-EC70-4AA9-B5CB-15A057B74C38}" srcOrd="7" destOrd="0" presId="urn:microsoft.com/office/officeart/2005/8/layout/target3"/>
    <dgm:cxn modelId="{22EA5D2A-AB2D-4B09-B4CA-62B1292D2C6B}" type="presParOf" srcId="{6A6250C6-296D-4A47-8854-3318634E5CF8}" destId="{11C61128-69E4-427E-AA94-1D73391351EC}" srcOrd="8" destOrd="0" presId="urn:microsoft.com/office/officeart/2005/8/layout/target3"/>
    <dgm:cxn modelId="{75272F73-03B6-46D9-BB4A-F7D7264CEB18}" type="presParOf" srcId="{6A6250C6-296D-4A47-8854-3318634E5CF8}" destId="{7816A220-2CEA-406F-BEBF-5003D50A5A0A}" srcOrd="9" destOrd="0" presId="urn:microsoft.com/office/officeart/2005/8/layout/target3"/>
    <dgm:cxn modelId="{65B0ACB6-6D56-4EEC-86A4-B913BFB5F390}" type="presParOf" srcId="{6A6250C6-296D-4A47-8854-3318634E5CF8}" destId="{71B956E1-6032-43CD-B148-0808006F088C}" srcOrd="10" destOrd="0" presId="urn:microsoft.com/office/officeart/2005/8/layout/target3"/>
    <dgm:cxn modelId="{607B8CA4-2749-4F3C-96FE-F2C2717DBCBC}" type="presParOf" srcId="{6A6250C6-296D-4A47-8854-3318634E5CF8}" destId="{79A677F0-7D86-4E2A-9890-9B0E89EAD8D1}" srcOrd="11" destOrd="0" presId="urn:microsoft.com/office/officeart/2005/8/layout/target3"/>
    <dgm:cxn modelId="{67163267-44E1-4DA9-B6E7-649984C79973}" type="presParOf" srcId="{6A6250C6-296D-4A47-8854-3318634E5CF8}" destId="{6360DF62-9E6E-4AC1-87FA-2C31F32DF664}" srcOrd="12" destOrd="0" presId="urn:microsoft.com/office/officeart/2005/8/layout/target3"/>
    <dgm:cxn modelId="{87D807E2-0198-46C2-A2CD-51C61C461D50}" type="presParOf" srcId="{6A6250C6-296D-4A47-8854-3318634E5CF8}" destId="{A971B22A-C7B3-41DD-B334-4595BD071BF4}" srcOrd="13" destOrd="0" presId="urn:microsoft.com/office/officeart/2005/8/layout/target3"/>
    <dgm:cxn modelId="{874F381D-D72B-4047-9E83-D5C663998D0B}" type="presParOf" srcId="{6A6250C6-296D-4A47-8854-3318634E5CF8}" destId="{591D447F-960A-480F-88EE-B090D16745D7}" srcOrd="14" destOrd="0" presId="urn:microsoft.com/office/officeart/2005/8/layout/target3"/>
    <dgm:cxn modelId="{C0B78CBB-CF33-4230-80A8-778977A79158}" type="presParOf" srcId="{6A6250C6-296D-4A47-8854-3318634E5CF8}" destId="{617A7004-911C-455D-BE8E-444DB9EE9AAC}" srcOrd="15" destOrd="0" presId="urn:microsoft.com/office/officeart/2005/8/layout/target3"/>
    <dgm:cxn modelId="{A756DDAA-7482-4515-8863-23C8C71DAFCB}" type="presParOf" srcId="{6A6250C6-296D-4A47-8854-3318634E5CF8}" destId="{7AC26E60-6824-45B3-BEA5-0475C2071929}" srcOrd="16" destOrd="0" presId="urn:microsoft.com/office/officeart/2005/8/layout/target3"/>
    <dgm:cxn modelId="{905C18E3-11B5-41C1-909E-BF9BCE4FB60C}" type="presParOf" srcId="{6A6250C6-296D-4A47-8854-3318634E5CF8}" destId="{1B5CC382-5F80-45E4-9526-DCFE56B0B3EE}" srcOrd="17" destOrd="0" presId="urn:microsoft.com/office/officeart/2005/8/layout/target3"/>
    <dgm:cxn modelId="{48FC047E-3536-407D-BB41-BA55B32A967D}" type="presParOf" srcId="{6A6250C6-296D-4A47-8854-3318634E5CF8}" destId="{F7192410-EAA0-4E16-BD31-412D0C513237}" srcOrd="18" destOrd="0" presId="urn:microsoft.com/office/officeart/2005/8/layout/target3"/>
    <dgm:cxn modelId="{A289C8D5-7D39-4889-A29F-C106DCA708A2}" type="presParOf" srcId="{6A6250C6-296D-4A47-8854-3318634E5CF8}" destId="{AFDB1688-3B80-4A14-AF9F-E1938D1C009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B4093-D446-40FD-948C-943211F29315}">
      <dsp:nvSpPr>
        <dsp:cNvPr id="0" name=""/>
        <dsp:cNvSpPr/>
      </dsp:nvSpPr>
      <dsp:spPr>
        <a:xfrm>
          <a:off x="0" y="52429"/>
          <a:ext cx="4761993" cy="476199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B05D00-A57D-4A70-87F1-CF672C0CC8F9}">
      <dsp:nvSpPr>
        <dsp:cNvPr id="0" name=""/>
        <dsp:cNvSpPr/>
      </dsp:nvSpPr>
      <dsp:spPr>
        <a:xfrm>
          <a:off x="2380996" y="0"/>
          <a:ext cx="6140384" cy="476199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CAC Basic</a:t>
          </a:r>
        </a:p>
      </dsp:txBody>
      <dsp:txXfrm>
        <a:off x="2380996" y="0"/>
        <a:ext cx="3070192" cy="1011923"/>
      </dsp:txXfrm>
    </dsp:sp>
    <dsp:sp modelId="{EA9AAB72-5CB9-45A9-9E1A-506B5582765D}">
      <dsp:nvSpPr>
        <dsp:cNvPr id="0" name=""/>
        <dsp:cNvSpPr/>
      </dsp:nvSpPr>
      <dsp:spPr>
        <a:xfrm>
          <a:off x="625011" y="1011923"/>
          <a:ext cx="3511970" cy="351197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F023A06-40E6-4807-B03C-C9960150B8FA}">
      <dsp:nvSpPr>
        <dsp:cNvPr id="0" name=""/>
        <dsp:cNvSpPr/>
      </dsp:nvSpPr>
      <dsp:spPr>
        <a:xfrm>
          <a:off x="2380996" y="1011923"/>
          <a:ext cx="6140384" cy="351197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DV/SA Basic</a:t>
          </a:r>
        </a:p>
      </dsp:txBody>
      <dsp:txXfrm>
        <a:off x="2380996" y="1011923"/>
        <a:ext cx="3070192" cy="1011923"/>
      </dsp:txXfrm>
    </dsp:sp>
    <dsp:sp modelId="{9D9637F5-EC70-4AA9-B5CB-15A057B74C38}">
      <dsp:nvSpPr>
        <dsp:cNvPr id="0" name=""/>
        <dsp:cNvSpPr/>
      </dsp:nvSpPr>
      <dsp:spPr>
        <a:xfrm>
          <a:off x="1250023" y="2023847"/>
          <a:ext cx="2261947" cy="2261947"/>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C61128-69E4-427E-AA94-1D73391351EC}">
      <dsp:nvSpPr>
        <dsp:cNvPr id="0" name=""/>
        <dsp:cNvSpPr/>
      </dsp:nvSpPr>
      <dsp:spPr>
        <a:xfrm>
          <a:off x="2380996" y="2023847"/>
          <a:ext cx="6140384" cy="226194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Underserved</a:t>
          </a:r>
        </a:p>
      </dsp:txBody>
      <dsp:txXfrm>
        <a:off x="2380996" y="2023847"/>
        <a:ext cx="3070192" cy="1011923"/>
      </dsp:txXfrm>
    </dsp:sp>
    <dsp:sp modelId="{71B956E1-6032-43CD-B148-0808006F088C}">
      <dsp:nvSpPr>
        <dsp:cNvPr id="0" name=""/>
        <dsp:cNvSpPr/>
      </dsp:nvSpPr>
      <dsp:spPr>
        <a:xfrm>
          <a:off x="1875035" y="3035771"/>
          <a:ext cx="1011923" cy="101192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A677F0-7D86-4E2A-9890-9B0E89EAD8D1}">
      <dsp:nvSpPr>
        <dsp:cNvPr id="0" name=""/>
        <dsp:cNvSpPr/>
      </dsp:nvSpPr>
      <dsp:spPr>
        <a:xfrm>
          <a:off x="2380996" y="3035771"/>
          <a:ext cx="6140384" cy="101192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All Other Competitive Priorities</a:t>
          </a:r>
        </a:p>
      </dsp:txBody>
      <dsp:txXfrm>
        <a:off x="2380996" y="3035771"/>
        <a:ext cx="3070192" cy="1011923"/>
      </dsp:txXfrm>
    </dsp:sp>
    <dsp:sp modelId="{A971B22A-C7B3-41DD-B334-4595BD071BF4}">
      <dsp:nvSpPr>
        <dsp:cNvPr id="0" name=""/>
        <dsp:cNvSpPr/>
      </dsp:nvSpPr>
      <dsp:spPr>
        <a:xfrm>
          <a:off x="5451189" y="0"/>
          <a:ext cx="3070192" cy="101192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100% goes into Child Abuse priority</a:t>
          </a:r>
        </a:p>
        <a:p>
          <a:pPr marL="114300" lvl="1" indent="-114300" algn="l" defTabSz="666750">
            <a:lnSpc>
              <a:spcPct val="90000"/>
            </a:lnSpc>
            <a:spcBef>
              <a:spcPct val="0"/>
            </a:spcBef>
            <a:spcAft>
              <a:spcPct val="15000"/>
            </a:spcAft>
            <a:buChar char="•"/>
          </a:pPr>
          <a:r>
            <a:rPr lang="en-US" sz="1500" kern="1200" dirty="0"/>
            <a:t>Split between subsections as needed</a:t>
          </a:r>
        </a:p>
      </dsp:txBody>
      <dsp:txXfrm>
        <a:off x="5451189" y="0"/>
        <a:ext cx="3070192" cy="1011923"/>
      </dsp:txXfrm>
    </dsp:sp>
    <dsp:sp modelId="{617A7004-911C-455D-BE8E-444DB9EE9AAC}">
      <dsp:nvSpPr>
        <dsp:cNvPr id="0" name=""/>
        <dsp:cNvSpPr/>
      </dsp:nvSpPr>
      <dsp:spPr>
        <a:xfrm>
          <a:off x="5451189" y="1011923"/>
          <a:ext cx="3070192" cy="101192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100% goes into designated service area</a:t>
          </a:r>
        </a:p>
        <a:p>
          <a:pPr marL="114300" lvl="1" indent="-114300" algn="l" defTabSz="666750">
            <a:lnSpc>
              <a:spcPct val="90000"/>
            </a:lnSpc>
            <a:spcBef>
              <a:spcPct val="0"/>
            </a:spcBef>
            <a:spcAft>
              <a:spcPct val="15000"/>
            </a:spcAft>
            <a:buChar char="•"/>
          </a:pPr>
          <a:r>
            <a:rPr lang="en-US" sz="1500" kern="1200" dirty="0"/>
            <a:t>Split between DV and SA sections as needed IF dual agency</a:t>
          </a:r>
        </a:p>
      </dsp:txBody>
      <dsp:txXfrm>
        <a:off x="5451189" y="1011923"/>
        <a:ext cx="3070192" cy="1011923"/>
      </dsp:txXfrm>
    </dsp:sp>
    <dsp:sp modelId="{1B5CC382-5F80-45E4-9526-DCFE56B0B3EE}">
      <dsp:nvSpPr>
        <dsp:cNvPr id="0" name=""/>
        <dsp:cNvSpPr/>
      </dsp:nvSpPr>
      <dsp:spPr>
        <a:xfrm>
          <a:off x="5451189" y="2023847"/>
          <a:ext cx="3070192" cy="101192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100% goes into Underserved Priority ONLY</a:t>
          </a:r>
        </a:p>
        <a:p>
          <a:pPr marL="114300" lvl="1" indent="-114300" algn="l" defTabSz="666750">
            <a:lnSpc>
              <a:spcPct val="90000"/>
            </a:lnSpc>
            <a:spcBef>
              <a:spcPct val="0"/>
            </a:spcBef>
            <a:spcAft>
              <a:spcPct val="15000"/>
            </a:spcAft>
            <a:buChar char="•"/>
          </a:pPr>
          <a:r>
            <a:rPr lang="en-US" sz="1500" kern="1200" dirty="0"/>
            <a:t>Split between subsections to align with funded award</a:t>
          </a:r>
        </a:p>
      </dsp:txBody>
      <dsp:txXfrm>
        <a:off x="5451189" y="2023847"/>
        <a:ext cx="3070192" cy="1011923"/>
      </dsp:txXfrm>
    </dsp:sp>
    <dsp:sp modelId="{AFDB1688-3B80-4A14-AF9F-E1938D1C009B}">
      <dsp:nvSpPr>
        <dsp:cNvPr id="0" name=""/>
        <dsp:cNvSpPr/>
      </dsp:nvSpPr>
      <dsp:spPr>
        <a:xfrm>
          <a:off x="5451189" y="3035771"/>
          <a:ext cx="3070192" cy="1011923"/>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Split between program priorities aligning with funded award as needed. </a:t>
          </a:r>
        </a:p>
      </dsp:txBody>
      <dsp:txXfrm>
        <a:off x="5451189" y="3035771"/>
        <a:ext cx="3070192" cy="101192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B8A4F2A-C0DB-492F-8F8F-2B5040ABAF18}" type="datetimeFigureOut">
              <a:rPr lang="en-US" smtClean="0"/>
              <a:t>9/17/2024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319AD8B-648F-4A03-8C89-AA9F2325C900}" type="slidenum">
              <a:rPr lang="en-US" smtClean="0"/>
              <a:t>‹#›</a:t>
            </a:fld>
            <a:endParaRPr lang="en-US"/>
          </a:p>
        </p:txBody>
      </p:sp>
    </p:spTree>
    <p:extLst>
      <p:ext uri="{BB962C8B-B14F-4D97-AF65-F5344CB8AC3E}">
        <p14:creationId xmlns:p14="http://schemas.microsoft.com/office/powerpoint/2010/main" val="97624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OVC *demonstrate the value and specific benefits of the program to government agencies, the victim services field, the general public, and other stakeholders</a:t>
            </a:r>
          </a:p>
          <a:p>
            <a:r>
              <a:rPr lang="en-US" dirty="0"/>
              <a:t>GCC*use data to monitor progress and determine whether the organization is on track to meet the project goals and objectives.</a:t>
            </a:r>
          </a:p>
          <a:p>
            <a:r>
              <a:rPr lang="en-US" dirty="0"/>
              <a:t>GCC*use data for strategic planning by evaluating past performance and setting reasonable goals, objectives, and targets for future awards.</a:t>
            </a:r>
          </a:p>
        </p:txBody>
      </p:sp>
      <p:sp>
        <p:nvSpPr>
          <p:cNvPr id="4" name="Slide Number Placeholder 3"/>
          <p:cNvSpPr>
            <a:spLocks noGrp="1"/>
          </p:cNvSpPr>
          <p:nvPr>
            <p:ph type="sldNum" sz="quarter" idx="5"/>
          </p:nvPr>
        </p:nvSpPr>
        <p:spPr/>
        <p:txBody>
          <a:bodyPr/>
          <a:lstStyle/>
          <a:p>
            <a:fld id="{0319AD8B-648F-4A03-8C89-AA9F2325C900}" type="slidenum">
              <a:rPr lang="en-US" smtClean="0"/>
              <a:t>2</a:t>
            </a:fld>
            <a:endParaRPr lang="en-US"/>
          </a:p>
        </p:txBody>
      </p:sp>
    </p:spTree>
    <p:extLst>
      <p:ext uri="{BB962C8B-B14F-4D97-AF65-F5344CB8AC3E}">
        <p14:creationId xmlns:p14="http://schemas.microsoft.com/office/powerpoint/2010/main" val="240216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21</a:t>
            </a:fld>
            <a:endParaRPr lang="en-US"/>
          </a:p>
        </p:txBody>
      </p:sp>
    </p:spTree>
    <p:extLst>
      <p:ext uri="{BB962C8B-B14F-4D97-AF65-F5344CB8AC3E}">
        <p14:creationId xmlns:p14="http://schemas.microsoft.com/office/powerpoint/2010/main" val="163031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a:cs typeface="Arial"/>
              </a:rPr>
              <a:t>The</a:t>
            </a:r>
            <a:r>
              <a:rPr lang="en-US" sz="1200" spc="-20" dirty="0">
                <a:solidFill>
                  <a:srgbClr val="FFFFFF"/>
                </a:solidFill>
                <a:latin typeface="Arial"/>
                <a:cs typeface="Arial"/>
              </a:rPr>
              <a:t> </a:t>
            </a:r>
            <a:r>
              <a:rPr lang="en-US" sz="1200" dirty="0">
                <a:solidFill>
                  <a:srgbClr val="FFFFFF"/>
                </a:solidFill>
                <a:latin typeface="Arial"/>
                <a:cs typeface="Arial"/>
              </a:rPr>
              <a:t>Project</a:t>
            </a:r>
            <a:r>
              <a:rPr lang="en-US" sz="1200" spc="-30" dirty="0">
                <a:solidFill>
                  <a:srgbClr val="FFFFFF"/>
                </a:solidFill>
                <a:latin typeface="Arial"/>
                <a:cs typeface="Arial"/>
              </a:rPr>
              <a:t> </a:t>
            </a:r>
            <a:r>
              <a:rPr lang="en-US" sz="1200" dirty="0">
                <a:solidFill>
                  <a:srgbClr val="FFFFFF"/>
                </a:solidFill>
                <a:latin typeface="Arial"/>
                <a:cs typeface="Arial"/>
              </a:rPr>
              <a:t>Director</a:t>
            </a:r>
            <a:r>
              <a:rPr lang="en-US" sz="1200" spc="-40" dirty="0">
                <a:solidFill>
                  <a:srgbClr val="FFFFFF"/>
                </a:solidFill>
                <a:latin typeface="Arial"/>
                <a:cs typeface="Arial"/>
              </a:rPr>
              <a:t> </a:t>
            </a:r>
            <a:r>
              <a:rPr lang="en-US" sz="1200" dirty="0">
                <a:solidFill>
                  <a:srgbClr val="FFFFFF"/>
                </a:solidFill>
                <a:latin typeface="Arial"/>
                <a:cs typeface="Arial"/>
              </a:rPr>
              <a:t>is</a:t>
            </a:r>
            <a:r>
              <a:rPr lang="en-US" sz="1200" spc="-10" dirty="0">
                <a:solidFill>
                  <a:srgbClr val="FFFFFF"/>
                </a:solidFill>
                <a:latin typeface="Arial"/>
                <a:cs typeface="Arial"/>
              </a:rPr>
              <a:t> </a:t>
            </a:r>
            <a:r>
              <a:rPr lang="en-US" sz="1200" dirty="0">
                <a:solidFill>
                  <a:srgbClr val="FFFFFF"/>
                </a:solidFill>
                <a:latin typeface="Arial"/>
                <a:cs typeface="Arial"/>
              </a:rPr>
              <a:t>responsible</a:t>
            </a:r>
            <a:r>
              <a:rPr lang="en-US" sz="1200" spc="-30" dirty="0">
                <a:solidFill>
                  <a:srgbClr val="FFFFFF"/>
                </a:solidFill>
                <a:latin typeface="Arial"/>
                <a:cs typeface="Arial"/>
              </a:rPr>
              <a:t> </a:t>
            </a:r>
            <a:r>
              <a:rPr lang="en-US" sz="1200" dirty="0">
                <a:solidFill>
                  <a:srgbClr val="FFFFFF"/>
                </a:solidFill>
                <a:latin typeface="Arial"/>
                <a:cs typeface="Arial"/>
              </a:rPr>
              <a:t>for</a:t>
            </a:r>
            <a:r>
              <a:rPr lang="en-US" sz="1200" spc="-30" dirty="0">
                <a:solidFill>
                  <a:srgbClr val="FFFFFF"/>
                </a:solidFill>
                <a:latin typeface="Arial"/>
                <a:cs typeface="Arial"/>
              </a:rPr>
              <a:t> </a:t>
            </a:r>
            <a:r>
              <a:rPr lang="en-US" sz="1200" dirty="0">
                <a:solidFill>
                  <a:srgbClr val="FFFFFF"/>
                </a:solidFill>
                <a:latin typeface="Arial"/>
                <a:cs typeface="Arial"/>
              </a:rPr>
              <a:t>informing</a:t>
            </a:r>
            <a:r>
              <a:rPr lang="en-US" sz="1200" spc="-15" dirty="0">
                <a:solidFill>
                  <a:srgbClr val="FFFFFF"/>
                </a:solidFill>
                <a:latin typeface="Arial"/>
                <a:cs typeface="Arial"/>
              </a:rPr>
              <a:t> </a:t>
            </a:r>
            <a:r>
              <a:rPr lang="en-US" sz="1200" dirty="0">
                <a:solidFill>
                  <a:srgbClr val="FFFFFF"/>
                </a:solidFill>
                <a:latin typeface="Arial"/>
                <a:cs typeface="Arial"/>
              </a:rPr>
              <a:t>staff</a:t>
            </a:r>
            <a:r>
              <a:rPr lang="en-US" sz="1200" spc="-40" dirty="0">
                <a:solidFill>
                  <a:srgbClr val="FFFFFF"/>
                </a:solidFill>
                <a:latin typeface="Arial"/>
                <a:cs typeface="Arial"/>
              </a:rPr>
              <a:t> </a:t>
            </a:r>
            <a:r>
              <a:rPr lang="en-US" sz="1200" dirty="0">
                <a:solidFill>
                  <a:srgbClr val="FFFFFF"/>
                </a:solidFill>
                <a:latin typeface="Arial"/>
                <a:cs typeface="Arial"/>
              </a:rPr>
              <a:t>of</a:t>
            </a:r>
            <a:r>
              <a:rPr lang="en-US" sz="1200" spc="-25" dirty="0">
                <a:solidFill>
                  <a:srgbClr val="FFFFFF"/>
                </a:solidFill>
                <a:latin typeface="Arial"/>
                <a:cs typeface="Arial"/>
              </a:rPr>
              <a:t> </a:t>
            </a:r>
            <a:r>
              <a:rPr lang="en-US" sz="1200" dirty="0">
                <a:solidFill>
                  <a:srgbClr val="FFFFFF"/>
                </a:solidFill>
                <a:latin typeface="Arial"/>
                <a:cs typeface="Arial"/>
              </a:rPr>
              <a:t>due</a:t>
            </a:r>
            <a:r>
              <a:rPr lang="en-US" sz="1200" spc="-20" dirty="0">
                <a:solidFill>
                  <a:srgbClr val="FFFFFF"/>
                </a:solidFill>
                <a:latin typeface="Arial"/>
                <a:cs typeface="Arial"/>
              </a:rPr>
              <a:t> </a:t>
            </a:r>
            <a:r>
              <a:rPr lang="en-US" sz="1200" spc="-10" dirty="0">
                <a:solidFill>
                  <a:srgbClr val="FFFFFF"/>
                </a:solidFill>
                <a:latin typeface="Arial"/>
                <a:cs typeface="Arial"/>
              </a:rPr>
              <a:t>dates </a:t>
            </a:r>
            <a:r>
              <a:rPr lang="en-US" sz="1200" dirty="0">
                <a:solidFill>
                  <a:srgbClr val="FFFFFF"/>
                </a:solidFill>
                <a:latin typeface="Arial"/>
                <a:cs typeface="Arial"/>
              </a:rPr>
              <a:t>and</a:t>
            </a:r>
            <a:r>
              <a:rPr lang="en-US" sz="1200" spc="-15" dirty="0">
                <a:solidFill>
                  <a:srgbClr val="FFFFFF"/>
                </a:solidFill>
                <a:latin typeface="Arial"/>
                <a:cs typeface="Arial"/>
              </a:rPr>
              <a:t> </a:t>
            </a:r>
            <a:r>
              <a:rPr lang="en-US" sz="1200" dirty="0">
                <a:solidFill>
                  <a:srgbClr val="FFFFFF"/>
                </a:solidFill>
                <a:latin typeface="Arial"/>
                <a:cs typeface="Arial"/>
              </a:rPr>
              <a:t>ensuring</a:t>
            </a:r>
            <a:r>
              <a:rPr lang="en-US" sz="1200" spc="-40" dirty="0">
                <a:solidFill>
                  <a:srgbClr val="FFFFFF"/>
                </a:solidFill>
                <a:latin typeface="Arial"/>
                <a:cs typeface="Arial"/>
              </a:rPr>
              <a:t> </a:t>
            </a:r>
            <a:r>
              <a:rPr lang="en-US" sz="1200" dirty="0">
                <a:solidFill>
                  <a:srgbClr val="FFFFFF"/>
                </a:solidFill>
                <a:latin typeface="Arial"/>
                <a:cs typeface="Arial"/>
              </a:rPr>
              <a:t>that</a:t>
            </a:r>
            <a:r>
              <a:rPr lang="en-US" sz="1200" spc="-25" dirty="0">
                <a:solidFill>
                  <a:srgbClr val="FFFFFF"/>
                </a:solidFill>
                <a:latin typeface="Arial"/>
                <a:cs typeface="Arial"/>
              </a:rPr>
              <a:t> </a:t>
            </a:r>
            <a:r>
              <a:rPr lang="en-US" sz="1200" dirty="0">
                <a:solidFill>
                  <a:srgbClr val="FFFFFF"/>
                </a:solidFill>
                <a:latin typeface="Arial"/>
                <a:cs typeface="Arial"/>
              </a:rPr>
              <a:t>the</a:t>
            </a:r>
            <a:r>
              <a:rPr lang="en-US" sz="1200" spc="-15" dirty="0">
                <a:solidFill>
                  <a:srgbClr val="FFFFFF"/>
                </a:solidFill>
                <a:latin typeface="Arial"/>
                <a:cs typeface="Arial"/>
              </a:rPr>
              <a:t> </a:t>
            </a:r>
            <a:r>
              <a:rPr lang="en-US" sz="1200" dirty="0">
                <a:solidFill>
                  <a:srgbClr val="FFFFFF"/>
                </a:solidFill>
                <a:latin typeface="Arial"/>
                <a:cs typeface="Arial"/>
              </a:rPr>
              <a:t>reports</a:t>
            </a:r>
            <a:r>
              <a:rPr lang="en-US" sz="1200" spc="-30" dirty="0">
                <a:solidFill>
                  <a:srgbClr val="FFFFFF"/>
                </a:solidFill>
                <a:latin typeface="Arial"/>
                <a:cs typeface="Arial"/>
              </a:rPr>
              <a:t> </a:t>
            </a:r>
            <a:r>
              <a:rPr lang="en-US" sz="1200" dirty="0">
                <a:solidFill>
                  <a:srgbClr val="FFFFFF"/>
                </a:solidFill>
                <a:latin typeface="Arial"/>
                <a:cs typeface="Arial"/>
              </a:rPr>
              <a:t>are</a:t>
            </a:r>
            <a:r>
              <a:rPr lang="en-US" sz="1200" spc="-30" dirty="0">
                <a:solidFill>
                  <a:srgbClr val="FFFFFF"/>
                </a:solidFill>
                <a:latin typeface="Arial"/>
                <a:cs typeface="Arial"/>
              </a:rPr>
              <a:t> </a:t>
            </a:r>
            <a:r>
              <a:rPr lang="en-US" sz="1200" dirty="0">
                <a:solidFill>
                  <a:srgbClr val="FFFFFF"/>
                </a:solidFill>
                <a:latin typeface="Arial"/>
                <a:cs typeface="Arial"/>
              </a:rPr>
              <a:t>submitted</a:t>
            </a:r>
            <a:r>
              <a:rPr lang="en-US" sz="1200" spc="-30" dirty="0">
                <a:solidFill>
                  <a:srgbClr val="FFFFFF"/>
                </a:solidFill>
                <a:latin typeface="Arial"/>
                <a:cs typeface="Arial"/>
              </a:rPr>
              <a:t> </a:t>
            </a:r>
            <a:r>
              <a:rPr lang="en-US" sz="1200" dirty="0">
                <a:solidFill>
                  <a:srgbClr val="FFFFFF"/>
                </a:solidFill>
                <a:latin typeface="Arial"/>
                <a:cs typeface="Arial"/>
              </a:rPr>
              <a:t>by</a:t>
            </a:r>
            <a:r>
              <a:rPr lang="en-US" sz="1200" spc="-10" dirty="0">
                <a:solidFill>
                  <a:srgbClr val="FFFFFF"/>
                </a:solidFill>
                <a:latin typeface="Arial"/>
                <a:cs typeface="Arial"/>
              </a:rPr>
              <a:t> </a:t>
            </a:r>
            <a:r>
              <a:rPr lang="en-US" sz="1200" dirty="0">
                <a:solidFill>
                  <a:srgbClr val="FFFFFF"/>
                </a:solidFill>
                <a:latin typeface="Arial"/>
                <a:cs typeface="Arial"/>
              </a:rPr>
              <a:t>the</a:t>
            </a:r>
            <a:r>
              <a:rPr lang="en-US" sz="1200" spc="-10" dirty="0">
                <a:solidFill>
                  <a:srgbClr val="FFFFFF"/>
                </a:solidFill>
                <a:latin typeface="Arial"/>
                <a:cs typeface="Arial"/>
              </a:rPr>
              <a:t> respective deadlines</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24</a:t>
            </a:fld>
            <a:endParaRPr lang="en-US"/>
          </a:p>
        </p:txBody>
      </p:sp>
    </p:spTree>
    <p:extLst>
      <p:ext uri="{BB962C8B-B14F-4D97-AF65-F5344CB8AC3E}">
        <p14:creationId xmlns:p14="http://schemas.microsoft.com/office/powerpoint/2010/main" val="129134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receive report from OVC regarding possible errors. </a:t>
            </a:r>
          </a:p>
        </p:txBody>
      </p:sp>
      <p:sp>
        <p:nvSpPr>
          <p:cNvPr id="4" name="Slide Number Placeholder 3"/>
          <p:cNvSpPr>
            <a:spLocks noGrp="1"/>
          </p:cNvSpPr>
          <p:nvPr>
            <p:ph type="sldNum" sz="quarter" idx="5"/>
          </p:nvPr>
        </p:nvSpPr>
        <p:spPr/>
        <p:txBody>
          <a:bodyPr/>
          <a:lstStyle/>
          <a:p>
            <a:fld id="{0319AD8B-648F-4A03-8C89-AA9F2325C900}" type="slidenum">
              <a:rPr lang="en-US" smtClean="0"/>
              <a:t>28</a:t>
            </a:fld>
            <a:endParaRPr lang="en-US"/>
          </a:p>
        </p:txBody>
      </p:sp>
    </p:spTree>
    <p:extLst>
      <p:ext uri="{BB962C8B-B14F-4D97-AF65-F5344CB8AC3E}">
        <p14:creationId xmlns:p14="http://schemas.microsoft.com/office/powerpoint/2010/main" val="121548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3</a:t>
            </a:fld>
            <a:endParaRPr lang="en-US"/>
          </a:p>
        </p:txBody>
      </p:sp>
    </p:spTree>
    <p:extLst>
      <p:ext uri="{BB962C8B-B14F-4D97-AF65-F5344CB8AC3E}">
        <p14:creationId xmlns:p14="http://schemas.microsoft.com/office/powerpoint/2010/main" val="322630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is being updated and updated instructions will be provided. </a:t>
            </a:r>
          </a:p>
        </p:txBody>
      </p:sp>
      <p:sp>
        <p:nvSpPr>
          <p:cNvPr id="4" name="Slide Number Placeholder 3"/>
          <p:cNvSpPr>
            <a:spLocks noGrp="1"/>
          </p:cNvSpPr>
          <p:nvPr>
            <p:ph type="sldNum" sz="quarter" idx="5"/>
          </p:nvPr>
        </p:nvSpPr>
        <p:spPr/>
        <p:txBody>
          <a:bodyPr/>
          <a:lstStyle/>
          <a:p>
            <a:fld id="{0319AD8B-648F-4A03-8C89-AA9F2325C900}" type="slidenum">
              <a:rPr lang="en-US" smtClean="0"/>
              <a:t>5</a:t>
            </a:fld>
            <a:endParaRPr lang="en-US"/>
          </a:p>
        </p:txBody>
      </p:sp>
    </p:spTree>
    <p:extLst>
      <p:ext uri="{BB962C8B-B14F-4D97-AF65-F5344CB8AC3E}">
        <p14:creationId xmlns:p14="http://schemas.microsoft.com/office/powerpoint/2010/main" val="194030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new grantee point of contact (POC), the OVC PMT Helpdesk or the existing grantee POC for your organization can add you to the PMT</a:t>
            </a:r>
          </a:p>
        </p:txBody>
      </p:sp>
      <p:sp>
        <p:nvSpPr>
          <p:cNvPr id="4" name="Slide Number Placeholder 3"/>
          <p:cNvSpPr>
            <a:spLocks noGrp="1"/>
          </p:cNvSpPr>
          <p:nvPr>
            <p:ph type="sldNum" sz="quarter" idx="5"/>
          </p:nvPr>
        </p:nvSpPr>
        <p:spPr/>
        <p:txBody>
          <a:bodyPr/>
          <a:lstStyle/>
          <a:p>
            <a:fld id="{0319AD8B-648F-4A03-8C89-AA9F2325C900}" type="slidenum">
              <a:rPr lang="en-US" smtClean="0"/>
              <a:t>6</a:t>
            </a:fld>
            <a:endParaRPr lang="en-US"/>
          </a:p>
        </p:txBody>
      </p:sp>
    </p:spTree>
    <p:extLst>
      <p:ext uri="{BB962C8B-B14F-4D97-AF65-F5344CB8AC3E}">
        <p14:creationId xmlns:p14="http://schemas.microsoft.com/office/powerpoint/2010/main" val="366469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should only be accessing the platform via their own accounts and not other staff members. </a:t>
            </a:r>
          </a:p>
        </p:txBody>
      </p:sp>
      <p:sp>
        <p:nvSpPr>
          <p:cNvPr id="4" name="Slide Number Placeholder 3"/>
          <p:cNvSpPr>
            <a:spLocks noGrp="1"/>
          </p:cNvSpPr>
          <p:nvPr>
            <p:ph type="sldNum" sz="quarter" idx="5"/>
          </p:nvPr>
        </p:nvSpPr>
        <p:spPr/>
        <p:txBody>
          <a:bodyPr/>
          <a:lstStyle/>
          <a:p>
            <a:fld id="{0319AD8B-648F-4A03-8C89-AA9F2325C900}" type="slidenum">
              <a:rPr lang="en-US" smtClean="0"/>
              <a:t>8</a:t>
            </a:fld>
            <a:endParaRPr lang="en-US"/>
          </a:p>
        </p:txBody>
      </p:sp>
    </p:spTree>
    <p:extLst>
      <p:ext uri="{BB962C8B-B14F-4D97-AF65-F5344CB8AC3E}">
        <p14:creationId xmlns:p14="http://schemas.microsoft.com/office/powerpoint/2010/main" val="88690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9</a:t>
            </a:fld>
            <a:endParaRPr lang="en-US"/>
          </a:p>
        </p:txBody>
      </p:sp>
    </p:spTree>
    <p:extLst>
      <p:ext uri="{BB962C8B-B14F-4D97-AF65-F5344CB8AC3E}">
        <p14:creationId xmlns:p14="http://schemas.microsoft.com/office/powerpoint/2010/main" val="298412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11</a:t>
            </a:fld>
            <a:endParaRPr lang="en-US"/>
          </a:p>
        </p:txBody>
      </p:sp>
    </p:spTree>
    <p:extLst>
      <p:ext uri="{BB962C8B-B14F-4D97-AF65-F5344CB8AC3E}">
        <p14:creationId xmlns:p14="http://schemas.microsoft.com/office/powerpoint/2010/main" val="129780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14</a:t>
            </a:fld>
            <a:endParaRPr lang="en-US"/>
          </a:p>
        </p:txBody>
      </p:sp>
    </p:spTree>
    <p:extLst>
      <p:ext uri="{BB962C8B-B14F-4D97-AF65-F5344CB8AC3E}">
        <p14:creationId xmlns:p14="http://schemas.microsoft.com/office/powerpoint/2010/main" val="27335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a:t>
            </a:r>
            <a:r>
              <a:rPr lang="en-US" sz="1200" kern="1200" spc="-35" dirty="0">
                <a:solidFill>
                  <a:schemeClr val="tx1"/>
                </a:solidFill>
                <a:latin typeface="+mn-lt"/>
                <a:ea typeface="+mn-ea"/>
                <a:cs typeface="+mn-cs"/>
              </a:rPr>
              <a:t> </a:t>
            </a:r>
            <a:r>
              <a:rPr lang="en-US" sz="1200" kern="1200" dirty="0">
                <a:solidFill>
                  <a:schemeClr val="tx1"/>
                </a:solidFill>
                <a:latin typeface="+mn-lt"/>
                <a:ea typeface="+mn-ea"/>
                <a:cs typeface="+mn-cs"/>
              </a:rPr>
              <a:t>report</a:t>
            </a:r>
            <a:r>
              <a:rPr lang="en-US" sz="1200" kern="1200" spc="-25" dirty="0">
                <a:solidFill>
                  <a:schemeClr val="tx1"/>
                </a:solidFill>
                <a:latin typeface="+mn-lt"/>
                <a:ea typeface="+mn-ea"/>
                <a:cs typeface="+mn-cs"/>
              </a:rPr>
              <a:t> i</a:t>
            </a:r>
            <a:r>
              <a:rPr lang="en-US" sz="1200" kern="1200" dirty="0">
                <a:solidFill>
                  <a:schemeClr val="tx1"/>
                </a:solidFill>
                <a:latin typeface="+mn-lt"/>
                <a:ea typeface="+mn-ea"/>
                <a:cs typeface="+mn-cs"/>
              </a:rPr>
              <a:t>s</a:t>
            </a:r>
            <a:r>
              <a:rPr lang="en-US" sz="1200" kern="1200" spc="-35" dirty="0">
                <a:solidFill>
                  <a:schemeClr val="tx1"/>
                </a:solidFill>
                <a:latin typeface="+mn-lt"/>
                <a:ea typeface="+mn-ea"/>
                <a:cs typeface="+mn-cs"/>
              </a:rPr>
              <a:t> then reviewed and </a:t>
            </a:r>
            <a:r>
              <a:rPr lang="en-US" sz="1200" kern="1200" spc="-10" dirty="0">
                <a:solidFill>
                  <a:schemeClr val="tx1"/>
                </a:solidFill>
                <a:latin typeface="+mn-lt"/>
                <a:ea typeface="+mn-ea"/>
                <a:cs typeface="+mn-cs"/>
              </a:rPr>
              <a:t>entered </a:t>
            </a:r>
            <a:r>
              <a:rPr lang="en-US" sz="1200" kern="1200" dirty="0">
                <a:solidFill>
                  <a:schemeClr val="tx1"/>
                </a:solidFill>
                <a:latin typeface="+mn-lt"/>
                <a:ea typeface="+mn-ea"/>
                <a:cs typeface="+mn-cs"/>
              </a:rPr>
              <a:t>directly</a:t>
            </a:r>
            <a:r>
              <a:rPr lang="en-US" sz="1200" kern="1200" spc="-50" dirty="0">
                <a:solidFill>
                  <a:schemeClr val="tx1"/>
                </a:solidFill>
                <a:latin typeface="+mn-lt"/>
                <a:ea typeface="+mn-ea"/>
                <a:cs typeface="+mn-cs"/>
              </a:rPr>
              <a:t> </a:t>
            </a:r>
            <a:r>
              <a:rPr lang="en-US" sz="1200" kern="1200" dirty="0">
                <a:solidFill>
                  <a:schemeClr val="tx1"/>
                </a:solidFill>
                <a:latin typeface="+mn-lt"/>
                <a:ea typeface="+mn-ea"/>
                <a:cs typeface="+mn-cs"/>
              </a:rPr>
              <a:t>into</a:t>
            </a:r>
            <a:r>
              <a:rPr lang="en-US" sz="1200" kern="1200" spc="-45" dirty="0">
                <a:solidFill>
                  <a:schemeClr val="tx1"/>
                </a:solidFill>
                <a:latin typeface="+mn-lt"/>
                <a:ea typeface="+mn-ea"/>
                <a:cs typeface="+mn-cs"/>
              </a:rPr>
              <a:t> </a:t>
            </a:r>
            <a:r>
              <a:rPr lang="en-US" sz="1200" kern="1200" dirty="0">
                <a:solidFill>
                  <a:schemeClr val="tx1"/>
                </a:solidFill>
                <a:latin typeface="+mn-lt"/>
                <a:ea typeface="+mn-ea"/>
                <a:cs typeface="+mn-cs"/>
              </a:rPr>
              <a:t>the Performance Measurement Platform by your Grant Planner (check with Kevin, can Part I be uploaded prior to being in Ready for Reimbursement, ideally Pending Award status)</a:t>
            </a:r>
          </a:p>
          <a:p>
            <a:endParaRPr lang="en-US" dirty="0"/>
          </a:p>
        </p:txBody>
      </p:sp>
      <p:sp>
        <p:nvSpPr>
          <p:cNvPr id="4" name="Slide Number Placeholder 3"/>
          <p:cNvSpPr>
            <a:spLocks noGrp="1"/>
          </p:cNvSpPr>
          <p:nvPr>
            <p:ph type="sldNum" sz="quarter" idx="5"/>
          </p:nvPr>
        </p:nvSpPr>
        <p:spPr/>
        <p:txBody>
          <a:bodyPr/>
          <a:lstStyle/>
          <a:p>
            <a:fld id="{0319AD8B-648F-4A03-8C89-AA9F2325C900}" type="slidenum">
              <a:rPr lang="en-US" smtClean="0"/>
              <a:t>16</a:t>
            </a:fld>
            <a:endParaRPr lang="en-US"/>
          </a:p>
        </p:txBody>
      </p:sp>
    </p:spTree>
    <p:extLst>
      <p:ext uri="{BB962C8B-B14F-4D97-AF65-F5344CB8AC3E}">
        <p14:creationId xmlns:p14="http://schemas.microsoft.com/office/powerpoint/2010/main" val="83065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9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9"/>
          </a:xfrm>
          <a:prstGeom prst="rect">
            <a:avLst/>
          </a:prstGeom>
        </p:spPr>
      </p:pic>
      <p:pic>
        <p:nvPicPr>
          <p:cNvPr id="17" name="bg object 17"/>
          <p:cNvPicPr/>
          <p:nvPr/>
        </p:nvPicPr>
        <p:blipFill>
          <a:blip r:embed="rId3" cstate="print"/>
          <a:stretch>
            <a:fillRect/>
          </a:stretch>
        </p:blipFill>
        <p:spPr>
          <a:xfrm>
            <a:off x="524256" y="652272"/>
            <a:ext cx="6597395" cy="539495"/>
          </a:xfrm>
          <a:prstGeom prst="rect">
            <a:avLst/>
          </a:prstGeom>
        </p:spPr>
      </p:pic>
      <p:sp>
        <p:nvSpPr>
          <p:cNvPr id="2" name="Holder 2"/>
          <p:cNvSpPr>
            <a:spLocks noGrp="1"/>
          </p:cNvSpPr>
          <p:nvPr>
            <p:ph type="title"/>
          </p:nvPr>
        </p:nvSpPr>
        <p:spPr/>
        <p:txBody>
          <a:bodyPr lIns="0" tIns="0" rIns="0" bIns="0"/>
          <a:lstStyle>
            <a:lvl1pPr>
              <a:defRPr sz="29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97535"/>
            <a:ext cx="9143999" cy="6760463"/>
          </a:xfrm>
          <a:prstGeom prst="rect">
            <a:avLst/>
          </a:prstGeom>
        </p:spPr>
      </p:pic>
      <p:sp>
        <p:nvSpPr>
          <p:cNvPr id="2" name="Holder 2"/>
          <p:cNvSpPr>
            <a:spLocks noGrp="1"/>
          </p:cNvSpPr>
          <p:nvPr>
            <p:ph type="title"/>
          </p:nvPr>
        </p:nvSpPr>
        <p:spPr/>
        <p:txBody>
          <a:bodyPr lIns="0" tIns="0" rIns="0" bIns="0"/>
          <a:lstStyle>
            <a:lvl1pPr>
              <a:defRPr sz="29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857999"/>
          </a:xfrm>
          <a:prstGeom prst="rect">
            <a:avLst/>
          </a:prstGeom>
        </p:spPr>
      </p:pic>
      <p:sp>
        <p:nvSpPr>
          <p:cNvPr id="2" name="Holder 2"/>
          <p:cNvSpPr>
            <a:spLocks noGrp="1"/>
          </p:cNvSpPr>
          <p:nvPr>
            <p:ph type="title"/>
          </p:nvPr>
        </p:nvSpPr>
        <p:spPr>
          <a:xfrm>
            <a:off x="208279" y="296892"/>
            <a:ext cx="8660765" cy="788925"/>
          </a:xfrm>
          <a:prstGeom prst="rect">
            <a:avLst/>
          </a:prstGeom>
        </p:spPr>
        <p:txBody>
          <a:bodyPr wrap="square" lIns="0" tIns="0" rIns="0" bIns="0">
            <a:spAutoFit/>
          </a:bodyPr>
          <a:lstStyle>
            <a:lvl1pPr>
              <a:defRPr sz="2900" b="1" i="0">
                <a:solidFill>
                  <a:schemeClr val="bg1"/>
                </a:solidFill>
                <a:latin typeface="Arial"/>
                <a:cs typeface="Arial"/>
              </a:defRPr>
            </a:lvl1pPr>
          </a:lstStyle>
          <a:p>
            <a:endParaRPr/>
          </a:p>
        </p:txBody>
      </p:sp>
      <p:sp>
        <p:nvSpPr>
          <p:cNvPr id="3" name="Holder 3"/>
          <p:cNvSpPr>
            <a:spLocks noGrp="1"/>
          </p:cNvSpPr>
          <p:nvPr>
            <p:ph type="body" idx="1"/>
          </p:nvPr>
        </p:nvSpPr>
        <p:spPr>
          <a:xfrm>
            <a:off x="682928" y="1253426"/>
            <a:ext cx="7992745" cy="3378200"/>
          </a:xfrm>
          <a:prstGeom prst="rect">
            <a:avLst/>
          </a:prstGeom>
        </p:spPr>
        <p:txBody>
          <a:bodyPr wrap="square" lIns="0" tIns="0" rIns="0" bIns="0">
            <a:spAutoFit/>
          </a:bodyPr>
          <a:lstStyle>
            <a:lvl1pPr>
              <a:defRPr sz="22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9/17/2024</a:t>
            </a:fld>
            <a:endParaRPr lang="en-US"/>
          </a:p>
        </p:txBody>
      </p:sp>
      <p:sp>
        <p:nvSpPr>
          <p:cNvPr id="6" name="Holder 6"/>
          <p:cNvSpPr>
            <a:spLocks noGrp="1"/>
          </p:cNvSpPr>
          <p:nvPr>
            <p:ph type="sldNum" sz="quarter" idx="7"/>
          </p:nvPr>
        </p:nvSpPr>
        <p:spPr>
          <a:xfrm>
            <a:off x="8743284" y="6571182"/>
            <a:ext cx="229488" cy="167004"/>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07950">
              <a:lnSpc>
                <a:spcPct val="100000"/>
              </a:lnSpc>
            </a:pPr>
            <a:fld id="{81D60167-4931-47E6-BA6A-407CBD079E47}" type="slidenum">
              <a:rPr spc="-50" dirty="0">
                <a:latin typeface="Arial"/>
                <a:cs typeface="Arial"/>
              </a:rPr>
              <a:t>‹#›</a:t>
            </a:fld>
            <a:endParaRPr spc="-5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s://ovcpmt.ojp.gov/documents/VOCA_Victim_Assistance_PMT_User_Guide_FINAL_508_Fall2019.pdf" TargetMode="External"/><Relationship Id="rId4" Type="http://schemas.openxmlformats.org/officeDocument/2006/relationships/hyperlink" Target="https://www.ncdps.gov/about-dps/boards-and-commissions/governors-crime-commission/grant-proce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ovcpmt@usdoj.gov"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ovcpmt@usdoj.gov"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mailto:grace.clougherty@ncdps.gov" TargetMode="External"/><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hyperlink" Target="mailto:Lindsay.Bohan@ncdps.gov" TargetMode="External"/><Relationship Id="rId4" Type="http://schemas.openxmlformats.org/officeDocument/2006/relationships/hyperlink" Target="mailto:Sandy.Dixon@ncdp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ojpsso.ojp.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ebs.nc.gov/irj/porta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9143967" cy="6870617"/>
          </a:xfrm>
          <a:prstGeom prst="rect">
            <a:avLst/>
          </a:prstGeom>
        </p:spPr>
      </p:pic>
      <p:sp>
        <p:nvSpPr>
          <p:cNvPr id="6" name="object 6"/>
          <p:cNvSpPr txBox="1"/>
          <p:nvPr/>
        </p:nvSpPr>
        <p:spPr>
          <a:xfrm>
            <a:off x="8838787" y="6559200"/>
            <a:ext cx="9588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FFFFFF"/>
                </a:solidFill>
                <a:latin typeface="Arial"/>
                <a:cs typeface="Arial"/>
              </a:rPr>
              <a:t>1</a:t>
            </a:r>
            <a:endParaRPr sz="1000" dirty="0">
              <a:latin typeface="Arial"/>
              <a:cs typeface="Arial"/>
            </a:endParaRPr>
          </a:p>
        </p:txBody>
      </p:sp>
      <p:sp>
        <p:nvSpPr>
          <p:cNvPr id="7" name="Rectangle 6">
            <a:extLst>
              <a:ext uri="{FF2B5EF4-FFF2-40B4-BE49-F238E27FC236}">
                <a16:creationId xmlns:a16="http://schemas.microsoft.com/office/drawing/2014/main" id="{08455C35-935F-07C7-FA6A-D9C217880891}"/>
              </a:ext>
            </a:extLst>
          </p:cNvPr>
          <p:cNvSpPr/>
          <p:nvPr/>
        </p:nvSpPr>
        <p:spPr>
          <a:xfrm>
            <a:off x="1557319" y="2109627"/>
            <a:ext cx="6301725"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Victims of Crime Act </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mn-lt"/>
            </a:endParaRPr>
          </a:p>
        </p:txBody>
      </p:sp>
      <p:sp>
        <p:nvSpPr>
          <p:cNvPr id="8" name="Rectangle 7">
            <a:extLst>
              <a:ext uri="{FF2B5EF4-FFF2-40B4-BE49-F238E27FC236}">
                <a16:creationId xmlns:a16="http://schemas.microsoft.com/office/drawing/2014/main" id="{90D75CFC-794E-34CA-2CF4-D405CD76C209}"/>
              </a:ext>
            </a:extLst>
          </p:cNvPr>
          <p:cNvSpPr/>
          <p:nvPr/>
        </p:nvSpPr>
        <p:spPr>
          <a:xfrm>
            <a:off x="1431581" y="2890391"/>
            <a:ext cx="6553200" cy="584775"/>
          </a:xfrm>
          <a:prstGeom prst="rect">
            <a:avLst/>
          </a:prstGeom>
          <a:noFill/>
        </p:spPr>
        <p:txBody>
          <a:bodyPr wrap="square" lIns="91440" tIns="45720" rIns="91440" bIns="45720">
            <a:spAutoFit/>
          </a:bodyPr>
          <a:lstStyle/>
          <a:p>
            <a:pPr algn="ctr"/>
            <a:r>
              <a:rPr lang="en-US" sz="3200" b="1" dirty="0">
                <a:ln w="10160">
                  <a:solidFill>
                    <a:schemeClr val="accent5"/>
                  </a:solidFill>
                  <a:prstDash val="solid"/>
                </a:ln>
                <a:solidFill>
                  <a:srgbClr val="FFFFFF"/>
                </a:solidFill>
                <a:latin typeface="+mn-lt"/>
                <a:cs typeface="Arial"/>
              </a:rPr>
              <a:t>Subrecipient Performance Reporting</a:t>
            </a:r>
          </a:p>
        </p:txBody>
      </p:sp>
      <p:sp>
        <p:nvSpPr>
          <p:cNvPr id="9" name="Rectangle 8">
            <a:extLst>
              <a:ext uri="{FF2B5EF4-FFF2-40B4-BE49-F238E27FC236}">
                <a16:creationId xmlns:a16="http://schemas.microsoft.com/office/drawing/2014/main" id="{5EF951E9-4D96-A9EC-8922-5102F77C83F8}"/>
              </a:ext>
            </a:extLst>
          </p:cNvPr>
          <p:cNvSpPr/>
          <p:nvPr/>
        </p:nvSpPr>
        <p:spPr>
          <a:xfrm>
            <a:off x="6705600" y="6398446"/>
            <a:ext cx="1420582" cy="338554"/>
          </a:xfrm>
          <a:prstGeom prst="rect">
            <a:avLst/>
          </a:prstGeom>
          <a:noFill/>
        </p:spPr>
        <p:txBody>
          <a:bodyPr wrap="none" lIns="91440" tIns="45720" rIns="91440" bIns="45720">
            <a:spAutoFit/>
          </a:bodyPr>
          <a:lstStyle/>
          <a:p>
            <a:pPr algn="ct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Sept 19, 2024</a:t>
            </a:r>
          </a:p>
        </p:txBody>
      </p:sp>
      <p:sp>
        <p:nvSpPr>
          <p:cNvPr id="2" name="TextBox 1">
            <a:extLst>
              <a:ext uri="{FF2B5EF4-FFF2-40B4-BE49-F238E27FC236}">
                <a16:creationId xmlns:a16="http://schemas.microsoft.com/office/drawing/2014/main" id="{12BA4364-2128-DCB1-9D04-6D83E1D45070}"/>
              </a:ext>
            </a:extLst>
          </p:cNvPr>
          <p:cNvSpPr txBox="1"/>
          <p:nvPr/>
        </p:nvSpPr>
        <p:spPr>
          <a:xfrm>
            <a:off x="1409683" y="4047519"/>
            <a:ext cx="6324600" cy="1477328"/>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mn-lt"/>
              </a:rPr>
              <a:t>Presented by:</a:t>
            </a:r>
          </a:p>
          <a:p>
            <a:endParaRPr lang="en-US" b="1" dirty="0">
              <a:solidFill>
                <a:schemeClr val="bg1"/>
              </a:solidFill>
              <a:effectLst>
                <a:outerShdw blurRad="38100" dist="38100" dir="2700000" algn="tl">
                  <a:srgbClr val="000000">
                    <a:alpha val="43137"/>
                  </a:srgbClr>
                </a:outerShdw>
              </a:effectLst>
              <a:latin typeface="+mn-lt"/>
            </a:endParaRPr>
          </a:p>
          <a:p>
            <a:pPr algn="ctr"/>
            <a:r>
              <a:rPr lang="en-US" b="1" dirty="0">
                <a:solidFill>
                  <a:schemeClr val="bg1"/>
                </a:solidFill>
                <a:effectLst>
                  <a:outerShdw blurRad="38100" dist="38100" dir="2700000" algn="tl">
                    <a:srgbClr val="000000">
                      <a:alpha val="43137"/>
                    </a:srgbClr>
                  </a:outerShdw>
                </a:effectLst>
                <a:latin typeface="+mn-lt"/>
              </a:rPr>
              <a:t>Lindsay Bohan</a:t>
            </a:r>
          </a:p>
          <a:p>
            <a:pPr algn="ctr"/>
            <a:r>
              <a:rPr lang="en-US" b="1" dirty="0">
                <a:solidFill>
                  <a:schemeClr val="bg1"/>
                </a:solidFill>
                <a:effectLst>
                  <a:outerShdw blurRad="38100" dist="38100" dir="2700000" algn="tl">
                    <a:srgbClr val="000000">
                      <a:alpha val="43137"/>
                    </a:srgbClr>
                  </a:outerShdw>
                </a:effectLst>
                <a:latin typeface="+mn-lt"/>
              </a:rPr>
              <a:t>Jordan Mayer</a:t>
            </a:r>
          </a:p>
          <a:p>
            <a:pPr algn="ctr"/>
            <a:r>
              <a:rPr lang="en-US" b="1" dirty="0">
                <a:solidFill>
                  <a:schemeClr val="bg1"/>
                </a:solidFill>
                <a:effectLst>
                  <a:outerShdw blurRad="38100" dist="38100" dir="2700000" algn="tl">
                    <a:srgbClr val="000000">
                      <a:alpha val="43137"/>
                    </a:srgbClr>
                  </a:outerShdw>
                </a:effectLst>
                <a:latin typeface="+mn-lt"/>
              </a:rPr>
              <a:t>Grace Clougherty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1915-5795-6DA4-EF19-BBAE02DC4B90}"/>
              </a:ext>
            </a:extLst>
          </p:cNvPr>
          <p:cNvSpPr>
            <a:spLocks noGrp="1"/>
          </p:cNvSpPr>
          <p:nvPr>
            <p:ph type="ctrTitle"/>
          </p:nvPr>
        </p:nvSpPr>
        <p:spPr>
          <a:xfrm>
            <a:off x="19050" y="2057400"/>
            <a:ext cx="9124950" cy="492443"/>
          </a:xfrm>
        </p:spPr>
        <p:txBody>
          <a:bodyPr/>
          <a:lstStyle/>
          <a:p>
            <a:pPr algn="ctr"/>
            <a:r>
              <a:rPr lang="en-US" sz="3200" u="sng" dirty="0">
                <a:latin typeface="+mn-lt"/>
              </a:rPr>
              <a:t>EBS and the OVC PMT System are NOT connected</a:t>
            </a:r>
            <a:r>
              <a:rPr lang="en-US" sz="3200" u="sng" dirty="0">
                <a:solidFill>
                  <a:schemeClr val="tx1"/>
                </a:solidFill>
                <a:latin typeface="+mn-lt"/>
              </a:rPr>
              <a:t>. </a:t>
            </a:r>
          </a:p>
        </p:txBody>
      </p:sp>
      <p:sp>
        <p:nvSpPr>
          <p:cNvPr id="3" name="Subtitle 2">
            <a:extLst>
              <a:ext uri="{FF2B5EF4-FFF2-40B4-BE49-F238E27FC236}">
                <a16:creationId xmlns:a16="http://schemas.microsoft.com/office/drawing/2014/main" id="{3A0E71F2-7F86-B223-515A-462CFA13A0DB}"/>
              </a:ext>
            </a:extLst>
          </p:cNvPr>
          <p:cNvSpPr>
            <a:spLocks noGrp="1"/>
          </p:cNvSpPr>
          <p:nvPr>
            <p:ph type="subTitle" idx="4"/>
          </p:nvPr>
        </p:nvSpPr>
        <p:spPr>
          <a:xfrm>
            <a:off x="200025" y="2813954"/>
            <a:ext cx="8763000" cy="3046988"/>
          </a:xfrm>
        </p:spPr>
        <p:txBody>
          <a:bodyPr/>
          <a:lstStyle/>
          <a:p>
            <a:pPr marL="342900" indent="-342900">
              <a:buFont typeface="Wingdings" panose="05000000000000000000" pitchFamily="2" charset="2"/>
              <a:buChar char="Ø"/>
            </a:pPr>
            <a:r>
              <a:rPr lang="en-US" dirty="0">
                <a:latin typeface="+mn-lt"/>
              </a:rPr>
              <a:t>Subrecipients must ensure each individual necessary to access agreements and/or reporting, have access to appropriate systems.</a:t>
            </a:r>
          </a:p>
          <a:p>
            <a:endParaRPr lang="en-US" dirty="0">
              <a:latin typeface="+mn-lt"/>
            </a:endParaRPr>
          </a:p>
          <a:p>
            <a:pPr marL="342900" indent="-342900">
              <a:buFont typeface="Wingdings" panose="05000000000000000000" pitchFamily="2" charset="2"/>
              <a:buChar char="Ø"/>
            </a:pPr>
            <a:r>
              <a:rPr lang="en-US" dirty="0">
                <a:latin typeface="+mn-lt"/>
              </a:rPr>
              <a:t>Subrecipients MUST submit required reports in BOTH platforms as instructed. </a:t>
            </a:r>
          </a:p>
          <a:p>
            <a:endParaRPr lang="en-US" dirty="0">
              <a:latin typeface="+mn-lt"/>
            </a:endParaRPr>
          </a:p>
          <a:p>
            <a:pPr marL="342900" indent="-342900">
              <a:buFont typeface="Wingdings" panose="05000000000000000000" pitchFamily="2" charset="2"/>
              <a:buChar char="Ø"/>
            </a:pPr>
            <a:r>
              <a:rPr lang="en-US" dirty="0">
                <a:latin typeface="+mn-lt"/>
              </a:rPr>
              <a:t>If you are unsure, feel free to reach out to your Grant Planner or Grant Administrator</a:t>
            </a:r>
            <a:endParaRPr lang="en-US" dirty="0"/>
          </a:p>
          <a:p>
            <a:endParaRPr lang="en-US" dirty="0">
              <a:solidFill>
                <a:schemeClr val="tx1"/>
              </a:solidFill>
            </a:endParaRPr>
          </a:p>
        </p:txBody>
      </p:sp>
      <p:pic>
        <p:nvPicPr>
          <p:cNvPr id="5" name="Picture 4">
            <a:extLst>
              <a:ext uri="{FF2B5EF4-FFF2-40B4-BE49-F238E27FC236}">
                <a16:creationId xmlns:a16="http://schemas.microsoft.com/office/drawing/2014/main" id="{A48D495A-6E19-7FB3-27FF-6B230F60FB81}"/>
              </a:ext>
            </a:extLst>
          </p:cNvPr>
          <p:cNvPicPr>
            <a:picLocks noChangeAspect="1"/>
          </p:cNvPicPr>
          <p:nvPr/>
        </p:nvPicPr>
        <p:blipFill>
          <a:blip r:embed="rId2"/>
          <a:stretch>
            <a:fillRect/>
          </a:stretch>
        </p:blipFill>
        <p:spPr>
          <a:xfrm>
            <a:off x="1676400" y="-7620"/>
            <a:ext cx="5600700" cy="1827228"/>
          </a:xfrm>
          <a:prstGeom prst="rect">
            <a:avLst/>
          </a:prstGeom>
        </p:spPr>
      </p:pic>
      <p:sp>
        <p:nvSpPr>
          <p:cNvPr id="4" name="object 5">
            <a:extLst>
              <a:ext uri="{FF2B5EF4-FFF2-40B4-BE49-F238E27FC236}">
                <a16:creationId xmlns:a16="http://schemas.microsoft.com/office/drawing/2014/main" id="{E384F892-7F79-0F2D-2348-C56E91A4D773}"/>
              </a:ext>
            </a:extLst>
          </p:cNvPr>
          <p:cNvSpPr txBox="1"/>
          <p:nvPr/>
        </p:nvSpPr>
        <p:spPr>
          <a:xfrm>
            <a:off x="876867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10</a:t>
            </a:r>
            <a:endParaRPr sz="1000" dirty="0">
              <a:latin typeface="Arial"/>
              <a:cs typeface="Arial"/>
            </a:endParaRPr>
          </a:p>
        </p:txBody>
      </p:sp>
    </p:spTree>
    <p:extLst>
      <p:ext uri="{BB962C8B-B14F-4D97-AF65-F5344CB8AC3E}">
        <p14:creationId xmlns:p14="http://schemas.microsoft.com/office/powerpoint/2010/main" val="145820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 y="1"/>
            <a:ext cx="9143999" cy="6857999"/>
          </a:xfrm>
          <a:prstGeom prst="rect">
            <a:avLst/>
          </a:prstGeom>
        </p:spPr>
      </p:pic>
      <p:sp>
        <p:nvSpPr>
          <p:cNvPr id="14" name="object 14"/>
          <p:cNvSpPr txBox="1">
            <a:spLocks noGrp="1"/>
          </p:cNvSpPr>
          <p:nvPr>
            <p:ph type="sldNum" sz="quarter" idx="7"/>
          </p:nvPr>
        </p:nvSpPr>
        <p:spPr/>
        <p:txBody>
          <a:bodyPr/>
          <a:lstStyle/>
          <a:p>
            <a:fld id="{81D60167-4931-47E6-BA6A-407CBD079E47}" type="slidenum">
              <a:rPr lang="en-US" dirty="0"/>
              <a:pPr/>
              <a:t>11</a:t>
            </a:fld>
            <a:endParaRPr lang="en-US" dirty="0"/>
          </a:p>
        </p:txBody>
      </p:sp>
      <p:sp>
        <p:nvSpPr>
          <p:cNvPr id="19" name="object 2">
            <a:extLst>
              <a:ext uri="{FF2B5EF4-FFF2-40B4-BE49-F238E27FC236}">
                <a16:creationId xmlns:a16="http://schemas.microsoft.com/office/drawing/2014/main" id="{533CF88B-4B03-3E97-D3DF-3CF43276D734}"/>
              </a:ext>
            </a:extLst>
          </p:cNvPr>
          <p:cNvSpPr txBox="1"/>
          <p:nvPr/>
        </p:nvSpPr>
        <p:spPr>
          <a:xfrm>
            <a:off x="381000" y="1045720"/>
            <a:ext cx="7933055" cy="2010166"/>
          </a:xfrm>
          <a:prstGeom prst="rect">
            <a:avLst/>
          </a:prstGeom>
        </p:spPr>
        <p:txBody>
          <a:bodyPr vert="horz" wrap="square" lIns="0" tIns="62865" rIns="0" bIns="0" rtlCol="0">
            <a:spAutoFit/>
          </a:bodyPr>
          <a:lstStyle/>
          <a:p>
            <a:pPr marL="268605" indent="-255904">
              <a:lnSpc>
                <a:spcPct val="100000"/>
              </a:lnSpc>
              <a:spcBef>
                <a:spcPts val="495"/>
              </a:spcBef>
              <a:buClr>
                <a:srgbClr val="DA1F28"/>
              </a:buClr>
              <a:buSzPct val="66666"/>
              <a:buFont typeface="Wingdings 3"/>
              <a:buChar char=""/>
              <a:tabLst>
                <a:tab pos="268605" algn="l"/>
              </a:tabLst>
            </a:pPr>
            <a:r>
              <a:rPr lang="en-US" sz="2700" dirty="0">
                <a:solidFill>
                  <a:schemeClr val="tx2"/>
                </a:solidFill>
                <a:latin typeface="+mn-lt"/>
                <a:cs typeface="Arial"/>
              </a:rPr>
              <a:t>GCC Website</a:t>
            </a:r>
          </a:p>
          <a:p>
            <a:pPr marL="12701">
              <a:spcBef>
                <a:spcPts val="495"/>
              </a:spcBef>
              <a:buClr>
                <a:srgbClr val="DA1F28"/>
              </a:buClr>
              <a:buSzPct val="66666"/>
              <a:tabLst>
                <a:tab pos="268605" algn="l"/>
              </a:tabLst>
            </a:pPr>
            <a:r>
              <a:rPr lang="en-US" sz="2000" dirty="0">
                <a:solidFill>
                  <a:srgbClr val="FF0000"/>
                </a:solidFill>
                <a:hlinkClick r:id="rId4">
                  <a:extLst>
                    <a:ext uri="{A12FA001-AC4F-418D-AE19-62706E023703}">
                      <ahyp:hlinkClr xmlns:ahyp="http://schemas.microsoft.com/office/drawing/2018/hyperlinkcolor" val="tx"/>
                    </a:ext>
                  </a:extLst>
                </a:hlinkClick>
              </a:rPr>
              <a:t>The Grant Process | NC DPS</a:t>
            </a:r>
            <a:endParaRPr lang="en-US" sz="2700" dirty="0">
              <a:solidFill>
                <a:schemeClr val="tx2"/>
              </a:solidFill>
              <a:latin typeface="+mn-lt"/>
              <a:cs typeface="Arial"/>
            </a:endParaRPr>
          </a:p>
          <a:p>
            <a:pPr marL="268605" indent="-255904">
              <a:lnSpc>
                <a:spcPct val="100000"/>
              </a:lnSpc>
              <a:spcBef>
                <a:spcPts val="495"/>
              </a:spcBef>
              <a:buClr>
                <a:srgbClr val="DA1F28"/>
              </a:buClr>
              <a:buSzPct val="66666"/>
              <a:buFont typeface="Wingdings 3"/>
              <a:buChar char=""/>
              <a:tabLst>
                <a:tab pos="268605" algn="l"/>
              </a:tabLst>
            </a:pPr>
            <a:r>
              <a:rPr lang="en-US" sz="2700" dirty="0">
                <a:solidFill>
                  <a:schemeClr val="tx2"/>
                </a:solidFill>
                <a:latin typeface="+mn-lt"/>
                <a:cs typeface="Arial"/>
              </a:rPr>
              <a:t>OVC Performance Measurement Platform </a:t>
            </a:r>
            <a:endParaRPr sz="2700" dirty="0">
              <a:solidFill>
                <a:schemeClr val="tx2"/>
              </a:solidFill>
              <a:latin typeface="Arial"/>
              <a:cs typeface="Arial"/>
            </a:endParaRPr>
          </a:p>
          <a:p>
            <a:pPr marL="12701" marR="899160">
              <a:spcBef>
                <a:spcPts val="495"/>
              </a:spcBef>
              <a:buClr>
                <a:srgbClr val="DA1F28"/>
              </a:buClr>
              <a:buSzPct val="66666"/>
              <a:tabLst>
                <a:tab pos="268605" algn="l"/>
              </a:tabLst>
            </a:pPr>
            <a:r>
              <a:rPr lang="en-US" sz="2000" dirty="0">
                <a:solidFill>
                  <a:srgbClr val="FF0000"/>
                </a:solidFill>
                <a:hlinkClick r:id="rId5">
                  <a:extLst>
                    <a:ext uri="{A12FA001-AC4F-418D-AE19-62706E023703}">
                      <ahyp:hlinkClr xmlns:ahyp="http://schemas.microsoft.com/office/drawing/2018/hyperlinkcolor" val="tx"/>
                    </a:ext>
                  </a:extLst>
                </a:hlinkClick>
              </a:rPr>
              <a:t>Victims of Crime Act Victim Assistance Performance Measurement Tool Resource User Guide (ojp.gov)</a:t>
            </a:r>
            <a:endParaRPr lang="en-US" sz="2000" dirty="0">
              <a:solidFill>
                <a:srgbClr val="FF0000"/>
              </a:solidFill>
            </a:endParaRPr>
          </a:p>
        </p:txBody>
      </p:sp>
      <p:sp>
        <p:nvSpPr>
          <p:cNvPr id="4" name="TextBox 3">
            <a:extLst>
              <a:ext uri="{FF2B5EF4-FFF2-40B4-BE49-F238E27FC236}">
                <a16:creationId xmlns:a16="http://schemas.microsoft.com/office/drawing/2014/main" id="{E941622E-2573-118D-693E-6C0AB9D61119}"/>
              </a:ext>
            </a:extLst>
          </p:cNvPr>
          <p:cNvSpPr txBox="1"/>
          <p:nvPr/>
        </p:nvSpPr>
        <p:spPr>
          <a:xfrm>
            <a:off x="1267157" y="214723"/>
            <a:ext cx="6609684" cy="830997"/>
          </a:xfrm>
          <a:prstGeom prst="rect">
            <a:avLst/>
          </a:prstGeom>
          <a:noFill/>
        </p:spPr>
        <p:txBody>
          <a:bodyPr wrap="square">
            <a:spAutoFit/>
          </a:bodyPr>
          <a:lstStyle/>
          <a:p>
            <a:pPr algn="ctr"/>
            <a:r>
              <a:rPr lang="en-US" sz="4800" b="1" dirty="0">
                <a:solidFill>
                  <a:srgbClr val="4D4D4D"/>
                </a:solidFill>
                <a:effectLst>
                  <a:outerShdw blurRad="38100" dist="38100" dir="2700000" algn="tl">
                    <a:srgbClr val="000000">
                      <a:alpha val="43137"/>
                    </a:srgbClr>
                  </a:outerShdw>
                </a:effectLst>
                <a:latin typeface="+mn-lt"/>
                <a:cs typeface="Arial"/>
              </a:rPr>
              <a:t>Subrecipient User Guides</a:t>
            </a:r>
          </a:p>
        </p:txBody>
      </p:sp>
      <p:pic>
        <p:nvPicPr>
          <p:cNvPr id="5" name="Picture 4">
            <a:extLst>
              <a:ext uri="{FF2B5EF4-FFF2-40B4-BE49-F238E27FC236}">
                <a16:creationId xmlns:a16="http://schemas.microsoft.com/office/drawing/2014/main" id="{91BF674E-2A7B-FD64-E19F-8BE775FA2566}"/>
              </a:ext>
            </a:extLst>
          </p:cNvPr>
          <p:cNvPicPr>
            <a:picLocks noChangeAspect="1"/>
          </p:cNvPicPr>
          <p:nvPr/>
        </p:nvPicPr>
        <p:blipFill>
          <a:blip r:embed="rId6"/>
          <a:stretch>
            <a:fillRect/>
          </a:stretch>
        </p:blipFill>
        <p:spPr>
          <a:xfrm>
            <a:off x="0" y="3200401"/>
            <a:ext cx="9143999" cy="2842770"/>
          </a:xfrm>
          <a:prstGeom prst="rect">
            <a:avLst/>
          </a:prstGeom>
        </p:spPr>
      </p:pic>
    </p:spTree>
    <p:extLst>
      <p:ext uri="{BB962C8B-B14F-4D97-AF65-F5344CB8AC3E}">
        <p14:creationId xmlns:p14="http://schemas.microsoft.com/office/powerpoint/2010/main" val="109105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7535"/>
            <a:ext cx="9144000" cy="6760845"/>
            <a:chOff x="0" y="97535"/>
            <a:chExt cx="9144000" cy="6760845"/>
          </a:xfrm>
        </p:grpSpPr>
        <p:pic>
          <p:nvPicPr>
            <p:cNvPr id="3" name="object 3"/>
            <p:cNvPicPr/>
            <p:nvPr/>
          </p:nvPicPr>
          <p:blipFill>
            <a:blip r:embed="rId2" cstate="print"/>
            <a:stretch>
              <a:fillRect/>
            </a:stretch>
          </p:blipFill>
          <p:spPr>
            <a:xfrm>
              <a:off x="0" y="97535"/>
              <a:ext cx="9144000" cy="6760463"/>
            </a:xfrm>
            <a:prstGeom prst="rect">
              <a:avLst/>
            </a:prstGeom>
          </p:spPr>
        </p:pic>
        <p:pic>
          <p:nvPicPr>
            <p:cNvPr id="4" name="object 4"/>
            <p:cNvPicPr/>
            <p:nvPr/>
          </p:nvPicPr>
          <p:blipFill>
            <a:blip r:embed="rId3" cstate="print"/>
            <a:stretch>
              <a:fillRect/>
            </a:stretch>
          </p:blipFill>
          <p:spPr>
            <a:xfrm>
              <a:off x="1212894" y="2413661"/>
              <a:ext cx="6719423" cy="1110619"/>
            </a:xfrm>
            <a:prstGeom prst="rect">
              <a:avLst/>
            </a:prstGeom>
          </p:spPr>
        </p:pic>
      </p:grpSp>
      <p:sp>
        <p:nvSpPr>
          <p:cNvPr id="5" name="object 5"/>
          <p:cNvSpPr txBox="1"/>
          <p:nvPr/>
        </p:nvSpPr>
        <p:spPr>
          <a:xfrm>
            <a:off x="6476276" y="3584143"/>
            <a:ext cx="1275080"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39619D"/>
                </a:solidFill>
                <a:latin typeface="Trebuchet MS"/>
                <a:cs typeface="Trebuchet MS"/>
              </a:rPr>
              <a:t>SAR-Part</a:t>
            </a:r>
            <a:r>
              <a:rPr sz="2200" spc="40" dirty="0">
                <a:solidFill>
                  <a:srgbClr val="39619D"/>
                </a:solidFill>
                <a:latin typeface="Trebuchet MS"/>
                <a:cs typeface="Trebuchet MS"/>
              </a:rPr>
              <a:t> </a:t>
            </a:r>
            <a:r>
              <a:rPr sz="2200" spc="-50" dirty="0">
                <a:solidFill>
                  <a:srgbClr val="39619D"/>
                </a:solidFill>
                <a:latin typeface="Trebuchet MS"/>
                <a:cs typeface="Trebuchet MS"/>
              </a:rPr>
              <a:t>I</a:t>
            </a:r>
            <a:endParaRPr sz="2200">
              <a:latin typeface="Trebuchet MS"/>
              <a:cs typeface="Trebuchet MS"/>
            </a:endParaRPr>
          </a:p>
        </p:txBody>
      </p:sp>
      <p:sp>
        <p:nvSpPr>
          <p:cNvPr id="7" name="object 7"/>
          <p:cNvSpPr txBox="1">
            <a:spLocks noGrp="1"/>
          </p:cNvSpPr>
          <p:nvPr>
            <p:ph type="sldNum" sz="quarter" idx="7"/>
          </p:nvPr>
        </p:nvSpPr>
        <p:spPr>
          <a:xfrm>
            <a:off x="8534400" y="6571181"/>
            <a:ext cx="438372"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12</a:t>
            </a:fld>
            <a:endParaRPr spc="-5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sp>
        <p:nvSpPr>
          <p:cNvPr id="3" name="object 3"/>
          <p:cNvSpPr txBox="1"/>
          <p:nvPr/>
        </p:nvSpPr>
        <p:spPr>
          <a:xfrm>
            <a:off x="534923" y="1017828"/>
            <a:ext cx="8074154" cy="4777590"/>
          </a:xfrm>
          <a:prstGeom prst="rect">
            <a:avLst/>
          </a:prstGeom>
        </p:spPr>
        <p:txBody>
          <a:bodyPr vert="horz" wrap="square" lIns="0" tIns="52705" rIns="0" bIns="0" rtlCol="0">
            <a:spAutoFit/>
          </a:bodyPr>
          <a:lstStyle/>
          <a:p>
            <a:pPr>
              <a:lnSpc>
                <a:spcPct val="100000"/>
              </a:lnSpc>
              <a:spcBef>
                <a:spcPts val="1395"/>
              </a:spcBef>
              <a:buClr>
                <a:srgbClr val="DA1F28"/>
              </a:buClr>
            </a:pPr>
            <a:endParaRPr sz="2700" dirty="0">
              <a:latin typeface="+mn-lt"/>
              <a:cs typeface="Arial"/>
            </a:endParaRPr>
          </a:p>
          <a:p>
            <a:pPr marL="268605" marR="36830" indent="-256540">
              <a:lnSpc>
                <a:spcPts val="2730"/>
              </a:lnSpc>
              <a:buClr>
                <a:srgbClr val="DA1F28"/>
              </a:buClr>
              <a:buSzPct val="66666"/>
              <a:buFont typeface="Wingdings 3"/>
              <a:buChar char=""/>
              <a:tabLst>
                <a:tab pos="268605" algn="l"/>
              </a:tabLst>
            </a:pPr>
            <a:r>
              <a:rPr sz="2700" dirty="0">
                <a:solidFill>
                  <a:srgbClr val="39639D"/>
                </a:solidFill>
                <a:latin typeface="+mn-lt"/>
                <a:cs typeface="Arial"/>
              </a:rPr>
              <a:t>Th</a:t>
            </a:r>
            <a:r>
              <a:rPr sz="2700" dirty="0">
                <a:solidFill>
                  <a:srgbClr val="39639D"/>
                </a:solidFill>
                <a:latin typeface="+mn-lt"/>
                <a:cs typeface="Trebuchet MS"/>
              </a:rPr>
              <a:t>is</a:t>
            </a:r>
            <a:r>
              <a:rPr sz="2700" spc="-40" dirty="0">
                <a:solidFill>
                  <a:srgbClr val="39639D"/>
                </a:solidFill>
                <a:latin typeface="+mn-lt"/>
                <a:cs typeface="Trebuchet MS"/>
              </a:rPr>
              <a:t> </a:t>
            </a:r>
            <a:r>
              <a:rPr sz="2700" spc="-150" dirty="0">
                <a:solidFill>
                  <a:srgbClr val="39639D"/>
                </a:solidFill>
                <a:latin typeface="+mn-lt"/>
                <a:cs typeface="Trebuchet MS"/>
              </a:rPr>
              <a:t>intial</a:t>
            </a:r>
            <a:r>
              <a:rPr sz="2700" spc="-35" dirty="0">
                <a:solidFill>
                  <a:srgbClr val="39639D"/>
                </a:solidFill>
                <a:latin typeface="+mn-lt"/>
                <a:cs typeface="Trebuchet MS"/>
              </a:rPr>
              <a:t> </a:t>
            </a:r>
            <a:r>
              <a:rPr sz="2700" spc="-105" dirty="0">
                <a:solidFill>
                  <a:srgbClr val="39639D"/>
                </a:solidFill>
                <a:latin typeface="+mn-lt"/>
                <a:cs typeface="Trebuchet MS"/>
              </a:rPr>
              <a:t>report</a:t>
            </a:r>
            <a:r>
              <a:rPr sz="2700" spc="-80" dirty="0">
                <a:solidFill>
                  <a:srgbClr val="39639D"/>
                </a:solidFill>
                <a:latin typeface="+mn-lt"/>
                <a:cs typeface="Trebuchet MS"/>
              </a:rPr>
              <a:t> </a:t>
            </a:r>
            <a:r>
              <a:rPr sz="2700" dirty="0">
                <a:solidFill>
                  <a:srgbClr val="39639D"/>
                </a:solidFill>
                <a:latin typeface="+mn-lt"/>
                <a:cs typeface="Arial"/>
              </a:rPr>
              <a:t>is</a:t>
            </a:r>
            <a:r>
              <a:rPr sz="2700" spc="-10" dirty="0">
                <a:solidFill>
                  <a:srgbClr val="39639D"/>
                </a:solidFill>
                <a:latin typeface="+mn-lt"/>
                <a:cs typeface="Arial"/>
              </a:rPr>
              <a:t> </a:t>
            </a:r>
            <a:r>
              <a:rPr sz="2700" dirty="0">
                <a:solidFill>
                  <a:srgbClr val="39639D"/>
                </a:solidFill>
                <a:latin typeface="+mn-lt"/>
                <a:cs typeface="Arial"/>
              </a:rPr>
              <a:t>the</a:t>
            </a:r>
            <a:r>
              <a:rPr sz="2700" spc="-20" dirty="0">
                <a:solidFill>
                  <a:srgbClr val="39639D"/>
                </a:solidFill>
                <a:latin typeface="+mn-lt"/>
                <a:cs typeface="Arial"/>
              </a:rPr>
              <a:t> </a:t>
            </a:r>
            <a:r>
              <a:rPr sz="2700" dirty="0">
                <a:solidFill>
                  <a:srgbClr val="39639D"/>
                </a:solidFill>
                <a:latin typeface="+mn-lt"/>
                <a:cs typeface="Arial"/>
              </a:rPr>
              <a:t>first</a:t>
            </a:r>
            <a:r>
              <a:rPr sz="2700" spc="-30" dirty="0">
                <a:solidFill>
                  <a:srgbClr val="39639D"/>
                </a:solidFill>
                <a:latin typeface="+mn-lt"/>
                <a:cs typeface="Arial"/>
              </a:rPr>
              <a:t> </a:t>
            </a:r>
            <a:r>
              <a:rPr lang="en-US" sz="2700" spc="-30" dirty="0">
                <a:solidFill>
                  <a:srgbClr val="39639D"/>
                </a:solidFill>
                <a:latin typeface="+mn-lt"/>
                <a:cs typeface="Arial"/>
              </a:rPr>
              <a:t>reporting </a:t>
            </a:r>
            <a:r>
              <a:rPr sz="2700" dirty="0">
                <a:solidFill>
                  <a:srgbClr val="39639D"/>
                </a:solidFill>
                <a:latin typeface="+mn-lt"/>
                <a:cs typeface="Arial"/>
              </a:rPr>
              <a:t>step</a:t>
            </a:r>
            <a:r>
              <a:rPr sz="2700" spc="-30" dirty="0">
                <a:solidFill>
                  <a:srgbClr val="39639D"/>
                </a:solidFill>
                <a:latin typeface="+mn-lt"/>
                <a:cs typeface="Arial"/>
              </a:rPr>
              <a:t> </a:t>
            </a:r>
            <a:r>
              <a:rPr sz="2700" dirty="0">
                <a:solidFill>
                  <a:srgbClr val="39639D"/>
                </a:solidFill>
                <a:latin typeface="+mn-lt"/>
                <a:cs typeface="Arial"/>
              </a:rPr>
              <a:t>in</a:t>
            </a:r>
            <a:r>
              <a:rPr sz="2700" spc="-10" dirty="0">
                <a:solidFill>
                  <a:srgbClr val="39639D"/>
                </a:solidFill>
                <a:latin typeface="+mn-lt"/>
                <a:cs typeface="Arial"/>
              </a:rPr>
              <a:t> </a:t>
            </a:r>
            <a:r>
              <a:rPr sz="2700" dirty="0">
                <a:solidFill>
                  <a:srgbClr val="39639D"/>
                </a:solidFill>
                <a:latin typeface="+mn-lt"/>
                <a:cs typeface="Arial"/>
              </a:rPr>
              <a:t>gaining</a:t>
            </a:r>
            <a:r>
              <a:rPr sz="2700" spc="-25" dirty="0">
                <a:solidFill>
                  <a:srgbClr val="39639D"/>
                </a:solidFill>
                <a:latin typeface="+mn-lt"/>
                <a:cs typeface="Arial"/>
              </a:rPr>
              <a:t> </a:t>
            </a:r>
            <a:r>
              <a:rPr sz="2700" spc="-10" dirty="0">
                <a:solidFill>
                  <a:srgbClr val="39639D"/>
                </a:solidFill>
                <a:latin typeface="+mn-lt"/>
                <a:cs typeface="Arial"/>
              </a:rPr>
              <a:t>access </a:t>
            </a:r>
            <a:r>
              <a:rPr sz="2700" dirty="0">
                <a:solidFill>
                  <a:srgbClr val="39639D"/>
                </a:solidFill>
                <a:latin typeface="+mn-lt"/>
                <a:cs typeface="Arial"/>
              </a:rPr>
              <a:t>to</a:t>
            </a:r>
            <a:r>
              <a:rPr sz="2700" spc="15" dirty="0">
                <a:solidFill>
                  <a:srgbClr val="39639D"/>
                </a:solidFill>
                <a:latin typeface="+mn-lt"/>
                <a:cs typeface="Arial"/>
              </a:rPr>
              <a:t> </a:t>
            </a:r>
            <a:r>
              <a:rPr sz="2700" dirty="0">
                <a:solidFill>
                  <a:srgbClr val="39639D"/>
                </a:solidFill>
                <a:latin typeface="+mn-lt"/>
                <a:cs typeface="Arial"/>
              </a:rPr>
              <a:t>required</a:t>
            </a:r>
            <a:r>
              <a:rPr sz="2700" spc="-25" dirty="0">
                <a:solidFill>
                  <a:srgbClr val="39639D"/>
                </a:solidFill>
                <a:latin typeface="+mn-lt"/>
                <a:cs typeface="Arial"/>
              </a:rPr>
              <a:t> </a:t>
            </a:r>
            <a:r>
              <a:rPr sz="2700" dirty="0">
                <a:solidFill>
                  <a:srgbClr val="39639D"/>
                </a:solidFill>
                <a:latin typeface="+mn-lt"/>
                <a:cs typeface="Arial"/>
              </a:rPr>
              <a:t>VOCA</a:t>
            </a:r>
            <a:r>
              <a:rPr sz="2700" spc="-155" dirty="0">
                <a:solidFill>
                  <a:srgbClr val="39639D"/>
                </a:solidFill>
                <a:latin typeface="+mn-lt"/>
                <a:cs typeface="Arial"/>
              </a:rPr>
              <a:t> </a:t>
            </a:r>
            <a:r>
              <a:rPr lang="en-US" sz="2700" spc="-155" dirty="0">
                <a:solidFill>
                  <a:srgbClr val="39639D"/>
                </a:solidFill>
                <a:latin typeface="+mn-lt"/>
                <a:cs typeface="Arial"/>
              </a:rPr>
              <a:t>Quarterly Reports</a:t>
            </a:r>
            <a:r>
              <a:rPr sz="2700" spc="-20" dirty="0">
                <a:solidFill>
                  <a:srgbClr val="39639D"/>
                </a:solidFill>
                <a:latin typeface="+mn-lt"/>
                <a:cs typeface="Arial"/>
              </a:rPr>
              <a:t> </a:t>
            </a:r>
            <a:r>
              <a:rPr sz="2700" dirty="0">
                <a:solidFill>
                  <a:srgbClr val="39639D"/>
                </a:solidFill>
                <a:latin typeface="+mn-lt"/>
                <a:cs typeface="Arial"/>
              </a:rPr>
              <a:t>in</a:t>
            </a:r>
            <a:r>
              <a:rPr sz="2700" spc="-25" dirty="0">
                <a:solidFill>
                  <a:srgbClr val="39639D"/>
                </a:solidFill>
                <a:latin typeface="+mn-lt"/>
                <a:cs typeface="Arial"/>
              </a:rPr>
              <a:t> </a:t>
            </a:r>
            <a:r>
              <a:rPr sz="2700" dirty="0">
                <a:solidFill>
                  <a:srgbClr val="39639D"/>
                </a:solidFill>
                <a:latin typeface="+mn-lt"/>
                <a:cs typeface="Arial"/>
              </a:rPr>
              <a:t>the</a:t>
            </a:r>
            <a:r>
              <a:rPr sz="2700" spc="-25" dirty="0">
                <a:solidFill>
                  <a:srgbClr val="39639D"/>
                </a:solidFill>
                <a:latin typeface="+mn-lt"/>
                <a:cs typeface="Arial"/>
              </a:rPr>
              <a:t> </a:t>
            </a:r>
            <a:r>
              <a:rPr sz="2700" dirty="0">
                <a:solidFill>
                  <a:srgbClr val="39639D"/>
                </a:solidFill>
                <a:latin typeface="+mn-lt"/>
                <a:cs typeface="Arial"/>
              </a:rPr>
              <a:t>PMT</a:t>
            </a:r>
            <a:r>
              <a:rPr sz="2700" spc="-60" dirty="0">
                <a:solidFill>
                  <a:srgbClr val="39639D"/>
                </a:solidFill>
                <a:latin typeface="+mn-lt"/>
                <a:cs typeface="Arial"/>
              </a:rPr>
              <a:t> </a:t>
            </a:r>
            <a:r>
              <a:rPr sz="2700" spc="-10" dirty="0">
                <a:solidFill>
                  <a:srgbClr val="39639D"/>
                </a:solidFill>
                <a:latin typeface="+mn-lt"/>
                <a:cs typeface="Arial"/>
              </a:rPr>
              <a:t>system</a:t>
            </a:r>
            <a:endParaRPr lang="en-US" sz="2700" spc="-10" dirty="0">
              <a:solidFill>
                <a:srgbClr val="39639D"/>
              </a:solidFill>
              <a:latin typeface="+mn-lt"/>
              <a:cs typeface="Arial"/>
            </a:endParaRPr>
          </a:p>
          <a:p>
            <a:pPr marL="12065" marR="36830">
              <a:lnSpc>
                <a:spcPts val="2730"/>
              </a:lnSpc>
              <a:buClr>
                <a:srgbClr val="DA1F28"/>
              </a:buClr>
              <a:buSzPct val="66666"/>
              <a:tabLst>
                <a:tab pos="268605" algn="l"/>
              </a:tabLst>
            </a:pPr>
            <a:endParaRPr lang="en-US" sz="2700" spc="-10" dirty="0">
              <a:solidFill>
                <a:srgbClr val="39639D"/>
              </a:solidFill>
              <a:latin typeface="+mn-lt"/>
              <a:cs typeface="Arial"/>
            </a:endParaRPr>
          </a:p>
          <a:p>
            <a:pPr marL="268605" marR="36830" indent="-256540" algn="l">
              <a:lnSpc>
                <a:spcPts val="2730"/>
              </a:lnSpc>
              <a:buClr>
                <a:srgbClr val="DA1F28"/>
              </a:buClr>
              <a:buSzPct val="66666"/>
              <a:buFont typeface="Wingdings 3"/>
              <a:buChar char=""/>
              <a:tabLst>
                <a:tab pos="268605" algn="l"/>
              </a:tabLst>
            </a:pPr>
            <a:r>
              <a:rPr lang="en-US" sz="2700" spc="-10" dirty="0">
                <a:solidFill>
                  <a:srgbClr val="39639D"/>
                </a:solidFill>
                <a:latin typeface="+mn-lt"/>
                <a:cs typeface="Arial"/>
              </a:rPr>
              <a:t>Provided to you in spreadsheet form by </a:t>
            </a:r>
            <a:r>
              <a:rPr lang="en-US" sz="2700" b="1" u="sng" spc="-10" dirty="0">
                <a:solidFill>
                  <a:srgbClr val="39639D"/>
                </a:solidFill>
                <a:highlight>
                  <a:srgbClr val="FFFF00"/>
                </a:highlight>
                <a:latin typeface="+mn-lt"/>
                <a:cs typeface="Arial"/>
              </a:rPr>
              <a:t>Grant Planner </a:t>
            </a:r>
            <a:r>
              <a:rPr lang="en-US" sz="2700" spc="-10" dirty="0">
                <a:solidFill>
                  <a:srgbClr val="39639D"/>
                </a:solidFill>
                <a:latin typeface="+mn-lt"/>
                <a:cs typeface="Arial"/>
              </a:rPr>
              <a:t>during Modifications process (previously done with GA Welcome Letter)</a:t>
            </a:r>
          </a:p>
          <a:p>
            <a:pPr marL="12065" marR="36830">
              <a:lnSpc>
                <a:spcPts val="2730"/>
              </a:lnSpc>
              <a:buClr>
                <a:srgbClr val="DA1F28"/>
              </a:buClr>
              <a:buSzPct val="66666"/>
              <a:tabLst>
                <a:tab pos="268605" algn="l"/>
              </a:tabLst>
            </a:pPr>
            <a:endParaRPr sz="2700" dirty="0">
              <a:latin typeface="+mn-lt"/>
              <a:cs typeface="Arial"/>
            </a:endParaRPr>
          </a:p>
          <a:p>
            <a:pPr marL="268605" marR="5080" indent="-256540">
              <a:lnSpc>
                <a:spcPts val="2950"/>
              </a:lnSpc>
              <a:buClr>
                <a:srgbClr val="DA1F28"/>
              </a:buClr>
              <a:buSzPct val="66666"/>
              <a:buFont typeface="Wingdings 3"/>
              <a:buChar char=""/>
              <a:tabLst>
                <a:tab pos="268605" algn="l"/>
              </a:tabLst>
            </a:pPr>
            <a:r>
              <a:rPr sz="2700" spc="-25" dirty="0">
                <a:solidFill>
                  <a:srgbClr val="39639D"/>
                </a:solidFill>
                <a:latin typeface="+mn-lt"/>
                <a:cs typeface="Trebuchet MS"/>
              </a:rPr>
              <a:t>The</a:t>
            </a:r>
            <a:r>
              <a:rPr sz="2700" spc="-60" dirty="0">
                <a:solidFill>
                  <a:srgbClr val="39639D"/>
                </a:solidFill>
                <a:latin typeface="+mn-lt"/>
                <a:cs typeface="Trebuchet MS"/>
              </a:rPr>
              <a:t> </a:t>
            </a:r>
            <a:r>
              <a:rPr lang="en-US" sz="2700" spc="-35" dirty="0">
                <a:solidFill>
                  <a:srgbClr val="39639D"/>
                </a:solidFill>
                <a:latin typeface="+mn-lt"/>
                <a:cs typeface="Trebuchet MS"/>
              </a:rPr>
              <a:t>ISAR</a:t>
            </a:r>
            <a:r>
              <a:rPr sz="2700" spc="-55" dirty="0">
                <a:solidFill>
                  <a:srgbClr val="39639D"/>
                </a:solidFill>
                <a:latin typeface="+mn-lt"/>
                <a:cs typeface="Trebuchet MS"/>
              </a:rPr>
              <a:t> </a:t>
            </a:r>
            <a:r>
              <a:rPr sz="2700" dirty="0">
                <a:solidFill>
                  <a:srgbClr val="39639D"/>
                </a:solidFill>
                <a:latin typeface="+mn-lt"/>
                <a:cs typeface="Trebuchet MS"/>
              </a:rPr>
              <a:t>is</a:t>
            </a:r>
            <a:r>
              <a:rPr sz="2700" spc="-55" dirty="0">
                <a:solidFill>
                  <a:srgbClr val="39639D"/>
                </a:solidFill>
                <a:latin typeface="+mn-lt"/>
                <a:cs typeface="Trebuchet MS"/>
              </a:rPr>
              <a:t> </a:t>
            </a:r>
            <a:r>
              <a:rPr sz="2700" dirty="0">
                <a:solidFill>
                  <a:srgbClr val="39639D"/>
                </a:solidFill>
                <a:latin typeface="+mn-lt"/>
                <a:cs typeface="Trebuchet MS"/>
              </a:rPr>
              <a:t>d</a:t>
            </a:r>
            <a:r>
              <a:rPr sz="2700" dirty="0">
                <a:solidFill>
                  <a:srgbClr val="39639D"/>
                </a:solidFill>
                <a:latin typeface="+mn-lt"/>
                <a:cs typeface="Arial"/>
              </a:rPr>
              <a:t>ue</a:t>
            </a:r>
            <a:r>
              <a:rPr sz="2700" spc="-40" dirty="0">
                <a:solidFill>
                  <a:srgbClr val="39639D"/>
                </a:solidFill>
                <a:latin typeface="+mn-lt"/>
                <a:cs typeface="Arial"/>
              </a:rPr>
              <a:t> </a:t>
            </a:r>
            <a:r>
              <a:rPr sz="2700" dirty="0">
                <a:solidFill>
                  <a:srgbClr val="39639D"/>
                </a:solidFill>
                <a:latin typeface="+mn-lt"/>
                <a:cs typeface="Arial"/>
              </a:rPr>
              <a:t>to</a:t>
            </a:r>
            <a:r>
              <a:rPr sz="2700" spc="-45" dirty="0">
                <a:solidFill>
                  <a:srgbClr val="39639D"/>
                </a:solidFill>
                <a:latin typeface="+mn-lt"/>
                <a:cs typeface="Arial"/>
              </a:rPr>
              <a:t> </a:t>
            </a:r>
            <a:r>
              <a:rPr sz="2700" dirty="0">
                <a:solidFill>
                  <a:srgbClr val="39639D"/>
                </a:solidFill>
                <a:latin typeface="+mn-lt"/>
                <a:cs typeface="Arial"/>
              </a:rPr>
              <a:t>GCC</a:t>
            </a:r>
            <a:r>
              <a:rPr sz="2700" spc="-30" dirty="0">
                <a:solidFill>
                  <a:srgbClr val="39639D"/>
                </a:solidFill>
                <a:latin typeface="+mn-lt"/>
                <a:cs typeface="Arial"/>
              </a:rPr>
              <a:t> </a:t>
            </a:r>
            <a:r>
              <a:rPr sz="2700" dirty="0">
                <a:solidFill>
                  <a:srgbClr val="39639D"/>
                </a:solidFill>
                <a:latin typeface="+mn-lt"/>
                <a:cs typeface="Arial"/>
              </a:rPr>
              <a:t>at</a:t>
            </a:r>
            <a:r>
              <a:rPr sz="2700" spc="-40" dirty="0">
                <a:solidFill>
                  <a:srgbClr val="39639D"/>
                </a:solidFill>
                <a:latin typeface="+mn-lt"/>
                <a:cs typeface="Arial"/>
              </a:rPr>
              <a:t> </a:t>
            </a:r>
            <a:r>
              <a:rPr sz="2700" dirty="0">
                <a:solidFill>
                  <a:srgbClr val="39639D"/>
                </a:solidFill>
                <a:latin typeface="+mn-lt"/>
                <a:cs typeface="Arial"/>
              </a:rPr>
              <a:t>the</a:t>
            </a:r>
            <a:r>
              <a:rPr sz="2700" spc="-45" dirty="0">
                <a:solidFill>
                  <a:srgbClr val="39639D"/>
                </a:solidFill>
                <a:latin typeface="+mn-lt"/>
                <a:cs typeface="Arial"/>
              </a:rPr>
              <a:t> </a:t>
            </a:r>
            <a:r>
              <a:rPr sz="2700" b="1" spc="-10" dirty="0">
                <a:solidFill>
                  <a:srgbClr val="39639D"/>
                </a:solidFill>
                <a:latin typeface="+mn-lt"/>
                <a:cs typeface="Arial"/>
              </a:rPr>
              <a:t>implementation </a:t>
            </a:r>
            <a:r>
              <a:rPr sz="2700" b="1" dirty="0">
                <a:solidFill>
                  <a:srgbClr val="39639D"/>
                </a:solidFill>
                <a:latin typeface="+mn-lt"/>
                <a:cs typeface="Arial"/>
              </a:rPr>
              <a:t>of</a:t>
            </a:r>
            <a:r>
              <a:rPr sz="2700" b="1" spc="-90" dirty="0">
                <a:solidFill>
                  <a:srgbClr val="39639D"/>
                </a:solidFill>
                <a:latin typeface="+mn-lt"/>
                <a:cs typeface="Arial"/>
              </a:rPr>
              <a:t> </a:t>
            </a:r>
            <a:r>
              <a:rPr sz="2700" b="1" dirty="0">
                <a:solidFill>
                  <a:srgbClr val="39639D"/>
                </a:solidFill>
                <a:latin typeface="+mn-lt"/>
                <a:cs typeface="Arial"/>
              </a:rPr>
              <a:t>the</a:t>
            </a:r>
            <a:r>
              <a:rPr sz="2700" b="1" spc="-90" dirty="0">
                <a:solidFill>
                  <a:srgbClr val="39639D"/>
                </a:solidFill>
                <a:latin typeface="+mn-lt"/>
                <a:cs typeface="Arial"/>
              </a:rPr>
              <a:t> </a:t>
            </a:r>
            <a:r>
              <a:rPr sz="2700" b="1" dirty="0">
                <a:solidFill>
                  <a:srgbClr val="39639D"/>
                </a:solidFill>
                <a:latin typeface="+mn-lt"/>
                <a:cs typeface="Arial"/>
              </a:rPr>
              <a:t>grant</a:t>
            </a:r>
            <a:r>
              <a:rPr sz="2700" b="1" spc="-40" dirty="0">
                <a:solidFill>
                  <a:srgbClr val="39639D"/>
                </a:solidFill>
                <a:latin typeface="+mn-lt"/>
                <a:cs typeface="Arial"/>
              </a:rPr>
              <a:t> </a:t>
            </a:r>
            <a:r>
              <a:rPr sz="2700" b="1" spc="-45" dirty="0">
                <a:solidFill>
                  <a:srgbClr val="39639D"/>
                </a:solidFill>
                <a:latin typeface="+mn-lt"/>
                <a:cs typeface="Gill Sans MT"/>
              </a:rPr>
              <a:t>(</a:t>
            </a:r>
            <a:r>
              <a:rPr lang="en-US" sz="2700" b="1" spc="-45" dirty="0">
                <a:solidFill>
                  <a:srgbClr val="39639D"/>
                </a:solidFill>
                <a:latin typeface="+mn-lt"/>
                <a:cs typeface="Gill Sans MT"/>
              </a:rPr>
              <a:t>before</a:t>
            </a:r>
            <a:r>
              <a:rPr sz="2700" b="1" spc="-40" dirty="0">
                <a:solidFill>
                  <a:srgbClr val="39639D"/>
                </a:solidFill>
                <a:latin typeface="+mn-lt"/>
                <a:cs typeface="Gill Sans MT"/>
              </a:rPr>
              <a:t> </a:t>
            </a:r>
            <a:r>
              <a:rPr sz="2700" b="1" spc="-20" dirty="0">
                <a:solidFill>
                  <a:srgbClr val="39639D"/>
                </a:solidFill>
                <a:latin typeface="+mn-lt"/>
                <a:cs typeface="Gill Sans MT"/>
              </a:rPr>
              <a:t>grant</a:t>
            </a:r>
            <a:r>
              <a:rPr sz="2700" b="1" spc="-45" dirty="0">
                <a:solidFill>
                  <a:srgbClr val="39639D"/>
                </a:solidFill>
                <a:latin typeface="+mn-lt"/>
                <a:cs typeface="Gill Sans MT"/>
              </a:rPr>
              <a:t> </a:t>
            </a:r>
            <a:r>
              <a:rPr sz="2700" b="1" spc="-10" dirty="0">
                <a:solidFill>
                  <a:srgbClr val="39639D"/>
                </a:solidFill>
                <a:latin typeface="+mn-lt"/>
                <a:cs typeface="Gill Sans MT"/>
              </a:rPr>
              <a:t>opens).</a:t>
            </a:r>
            <a:endParaRPr lang="en-US" sz="2700" b="1" spc="-10" dirty="0">
              <a:solidFill>
                <a:srgbClr val="39639D"/>
              </a:solidFill>
              <a:latin typeface="+mn-lt"/>
              <a:cs typeface="Gill Sans MT"/>
            </a:endParaRPr>
          </a:p>
          <a:p>
            <a:pPr marL="12065" marR="5080">
              <a:lnSpc>
                <a:spcPts val="2950"/>
              </a:lnSpc>
              <a:buClr>
                <a:srgbClr val="DA1F28"/>
              </a:buClr>
              <a:buSzPct val="66666"/>
              <a:tabLst>
                <a:tab pos="268605" algn="l"/>
              </a:tabLst>
            </a:pPr>
            <a:endParaRPr lang="en-US" sz="2700" b="1" spc="-10" dirty="0">
              <a:solidFill>
                <a:srgbClr val="39639D"/>
              </a:solidFill>
              <a:latin typeface="+mn-lt"/>
              <a:cs typeface="Gill Sans MT"/>
            </a:endParaRPr>
          </a:p>
          <a:p>
            <a:pPr marL="12065" marR="5080">
              <a:lnSpc>
                <a:spcPts val="2950"/>
              </a:lnSpc>
              <a:buClr>
                <a:srgbClr val="DA1F28"/>
              </a:buClr>
              <a:buSzPct val="66666"/>
              <a:tabLst>
                <a:tab pos="268605" algn="l"/>
              </a:tabLst>
            </a:pPr>
            <a:r>
              <a:rPr lang="en-US" sz="2700" spc="-10" dirty="0">
                <a:solidFill>
                  <a:srgbClr val="39639D"/>
                </a:solidFill>
                <a:highlight>
                  <a:srgbClr val="FFFF00"/>
                </a:highlight>
                <a:latin typeface="+mn-lt"/>
                <a:cs typeface="Gill Sans MT"/>
              </a:rPr>
              <a:t> </a:t>
            </a:r>
          </a:p>
        </p:txBody>
      </p:sp>
      <p:pic>
        <p:nvPicPr>
          <p:cNvPr id="4" name="object 4"/>
          <p:cNvPicPr/>
          <p:nvPr/>
        </p:nvPicPr>
        <p:blipFill>
          <a:blip r:embed="rId3" cstate="print"/>
          <a:stretch>
            <a:fillRect/>
          </a:stretch>
        </p:blipFill>
        <p:spPr>
          <a:xfrm>
            <a:off x="534923" y="675131"/>
            <a:ext cx="6894575" cy="515111"/>
          </a:xfrm>
          <a:prstGeom prst="rect">
            <a:avLst/>
          </a:prstGeom>
        </p:spPr>
      </p:pic>
      <p:sp>
        <p:nvSpPr>
          <p:cNvPr id="6" name="object 6"/>
          <p:cNvSpPr txBox="1">
            <a:spLocks noGrp="1"/>
          </p:cNvSpPr>
          <p:nvPr>
            <p:ph type="sldNum" sz="quarter" idx="7"/>
          </p:nvPr>
        </p:nvSpPr>
        <p:spPr>
          <a:xfrm>
            <a:off x="8609077" y="6571182"/>
            <a:ext cx="363695"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13</a:t>
            </a:fld>
            <a:endParaRPr spc="-5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6205727"/>
            <a:ext cx="9144000" cy="652271"/>
          </a:xfrm>
          <a:prstGeom prst="rect">
            <a:avLst/>
          </a:prstGeom>
        </p:spPr>
      </p:pic>
      <p:sp>
        <p:nvSpPr>
          <p:cNvPr id="3" name="object 3"/>
          <p:cNvSpPr txBox="1"/>
          <p:nvPr/>
        </p:nvSpPr>
        <p:spPr>
          <a:xfrm>
            <a:off x="542544" y="1447800"/>
            <a:ext cx="7885176" cy="3741921"/>
          </a:xfrm>
          <a:prstGeom prst="rect">
            <a:avLst/>
          </a:prstGeom>
        </p:spPr>
        <p:txBody>
          <a:bodyPr vert="horz" wrap="square" lIns="0" tIns="32384" rIns="0" bIns="0" rtlCol="0">
            <a:spAutoFit/>
          </a:bodyPr>
          <a:lstStyle/>
          <a:p>
            <a:pPr marL="268605" marR="154305" indent="-256540">
              <a:lnSpc>
                <a:spcPts val="2310"/>
              </a:lnSpc>
              <a:spcBef>
                <a:spcPts val="254"/>
              </a:spcBef>
              <a:buClr>
                <a:srgbClr val="DA1F28"/>
              </a:buClr>
              <a:buSzPct val="67500"/>
              <a:buFont typeface="Wingdings 3"/>
              <a:buChar char=""/>
              <a:tabLst>
                <a:tab pos="268605" algn="l"/>
              </a:tabLst>
            </a:pPr>
            <a:r>
              <a:rPr sz="2800" spc="-140" dirty="0">
                <a:solidFill>
                  <a:srgbClr val="39639D"/>
                </a:solidFill>
                <a:latin typeface="+mn-lt"/>
                <a:cs typeface="Lucida Sans"/>
              </a:rPr>
              <a:t>The</a:t>
            </a:r>
            <a:r>
              <a:rPr sz="2800" spc="-30" dirty="0">
                <a:solidFill>
                  <a:srgbClr val="39639D"/>
                </a:solidFill>
                <a:latin typeface="+mn-lt"/>
                <a:cs typeface="Lucida Sans"/>
              </a:rPr>
              <a:t> </a:t>
            </a:r>
            <a:r>
              <a:rPr sz="2800" spc="-114" dirty="0">
                <a:solidFill>
                  <a:srgbClr val="39639D"/>
                </a:solidFill>
                <a:latin typeface="+mn-lt"/>
                <a:cs typeface="Lucida Sans"/>
              </a:rPr>
              <a:t>data</a:t>
            </a:r>
            <a:r>
              <a:rPr sz="2800" spc="-30" dirty="0">
                <a:solidFill>
                  <a:srgbClr val="39639D"/>
                </a:solidFill>
                <a:latin typeface="+mn-lt"/>
                <a:cs typeface="Lucida Sans"/>
              </a:rPr>
              <a:t> </a:t>
            </a:r>
            <a:r>
              <a:rPr sz="2800" spc="-160" dirty="0">
                <a:solidFill>
                  <a:srgbClr val="39639D"/>
                </a:solidFill>
                <a:latin typeface="+mn-lt"/>
                <a:cs typeface="Lucida Sans"/>
              </a:rPr>
              <a:t>submitted</a:t>
            </a:r>
            <a:r>
              <a:rPr sz="2800" spc="-40" dirty="0">
                <a:solidFill>
                  <a:srgbClr val="39639D"/>
                </a:solidFill>
                <a:latin typeface="+mn-lt"/>
                <a:cs typeface="Lucida Sans"/>
              </a:rPr>
              <a:t> </a:t>
            </a:r>
            <a:r>
              <a:rPr sz="2800" spc="-114" dirty="0">
                <a:solidFill>
                  <a:srgbClr val="39639D"/>
                </a:solidFill>
                <a:latin typeface="+mn-lt"/>
                <a:cs typeface="Lucida Sans"/>
              </a:rPr>
              <a:t>provides </a:t>
            </a:r>
            <a:r>
              <a:rPr sz="2800" spc="-65" dirty="0">
                <a:solidFill>
                  <a:srgbClr val="39639D"/>
                </a:solidFill>
                <a:latin typeface="+mn-lt"/>
                <a:cs typeface="Lucida Sans"/>
              </a:rPr>
              <a:t>basic</a:t>
            </a:r>
            <a:r>
              <a:rPr sz="2800" spc="-25" dirty="0">
                <a:solidFill>
                  <a:srgbClr val="39639D"/>
                </a:solidFill>
                <a:latin typeface="+mn-lt"/>
                <a:cs typeface="Lucida Sans"/>
              </a:rPr>
              <a:t> </a:t>
            </a:r>
            <a:r>
              <a:rPr sz="2800" spc="-165" dirty="0">
                <a:solidFill>
                  <a:srgbClr val="39639D"/>
                </a:solidFill>
                <a:latin typeface="+mn-lt"/>
                <a:cs typeface="Lucida Sans"/>
              </a:rPr>
              <a:t>information</a:t>
            </a:r>
            <a:r>
              <a:rPr sz="2800" spc="-35" dirty="0">
                <a:solidFill>
                  <a:srgbClr val="39639D"/>
                </a:solidFill>
                <a:latin typeface="+mn-lt"/>
                <a:cs typeface="Lucida Sans"/>
              </a:rPr>
              <a:t> </a:t>
            </a:r>
            <a:r>
              <a:rPr sz="2800" spc="-155" dirty="0">
                <a:solidFill>
                  <a:srgbClr val="39639D"/>
                </a:solidFill>
                <a:latin typeface="+mn-lt"/>
                <a:cs typeface="Lucida Sans"/>
              </a:rPr>
              <a:t>on</a:t>
            </a:r>
            <a:r>
              <a:rPr sz="2800" spc="-20" dirty="0">
                <a:solidFill>
                  <a:srgbClr val="39639D"/>
                </a:solidFill>
                <a:latin typeface="+mn-lt"/>
                <a:cs typeface="Lucida Sans"/>
              </a:rPr>
              <a:t> your </a:t>
            </a:r>
            <a:r>
              <a:rPr sz="2800" spc="-140" dirty="0">
                <a:solidFill>
                  <a:srgbClr val="39639D"/>
                </a:solidFill>
                <a:latin typeface="+mn-lt"/>
                <a:cs typeface="Lucida Sans"/>
              </a:rPr>
              <a:t>organization</a:t>
            </a:r>
            <a:r>
              <a:rPr sz="2800" spc="-70" dirty="0">
                <a:solidFill>
                  <a:srgbClr val="39639D"/>
                </a:solidFill>
                <a:latin typeface="+mn-lt"/>
                <a:cs typeface="Lucida Sans"/>
              </a:rPr>
              <a:t> </a:t>
            </a:r>
            <a:r>
              <a:rPr sz="2800" spc="-120" dirty="0">
                <a:solidFill>
                  <a:srgbClr val="39639D"/>
                </a:solidFill>
                <a:latin typeface="+mn-lt"/>
                <a:cs typeface="Lucida Sans"/>
              </a:rPr>
              <a:t>and</a:t>
            </a:r>
            <a:r>
              <a:rPr sz="2800" spc="-40" dirty="0">
                <a:solidFill>
                  <a:srgbClr val="39639D"/>
                </a:solidFill>
                <a:latin typeface="+mn-lt"/>
                <a:cs typeface="Lucida Sans"/>
              </a:rPr>
              <a:t> </a:t>
            </a:r>
            <a:r>
              <a:rPr sz="2800" spc="-10" dirty="0">
                <a:solidFill>
                  <a:srgbClr val="39639D"/>
                </a:solidFill>
                <a:latin typeface="+mn-lt"/>
                <a:cs typeface="Lucida Sans"/>
              </a:rPr>
              <a:t>project</a:t>
            </a:r>
            <a:r>
              <a:rPr lang="en-US" sz="2800" spc="-10" dirty="0">
                <a:solidFill>
                  <a:srgbClr val="39639D"/>
                </a:solidFill>
                <a:latin typeface="+mn-lt"/>
                <a:cs typeface="Lucida Sans"/>
              </a:rPr>
              <a:t> that is required for federal tracking and alignment with priorities/purpose of funding</a:t>
            </a:r>
            <a:endParaRPr sz="2800" dirty="0">
              <a:latin typeface="+mn-lt"/>
              <a:cs typeface="Lucida Sans"/>
            </a:endParaRPr>
          </a:p>
          <a:p>
            <a:pPr>
              <a:lnSpc>
                <a:spcPct val="100000"/>
              </a:lnSpc>
              <a:spcBef>
                <a:spcPts val="50"/>
              </a:spcBef>
              <a:buClr>
                <a:srgbClr val="DA1F28"/>
              </a:buClr>
            </a:pPr>
            <a:endParaRPr sz="2800" dirty="0">
              <a:latin typeface="+mn-lt"/>
              <a:cs typeface="Lucida Sans"/>
            </a:endParaRPr>
          </a:p>
          <a:p>
            <a:pPr marL="268605" marR="5080" indent="-256540">
              <a:lnSpc>
                <a:spcPts val="2340"/>
              </a:lnSpc>
              <a:buClr>
                <a:srgbClr val="DA1F28"/>
              </a:buClr>
              <a:buSzPct val="67500"/>
              <a:buFont typeface="Wingdings 3"/>
              <a:buChar char=""/>
              <a:tabLst>
                <a:tab pos="268605" algn="l"/>
              </a:tabLst>
            </a:pPr>
            <a:r>
              <a:rPr sz="2800" dirty="0">
                <a:solidFill>
                  <a:srgbClr val="39639D"/>
                </a:solidFill>
                <a:latin typeface="+mn-lt"/>
                <a:cs typeface="Arial"/>
              </a:rPr>
              <a:t>Updates</a:t>
            </a:r>
            <a:r>
              <a:rPr sz="2800" spc="-35" dirty="0">
                <a:solidFill>
                  <a:srgbClr val="39639D"/>
                </a:solidFill>
                <a:latin typeface="+mn-lt"/>
                <a:cs typeface="Arial"/>
              </a:rPr>
              <a:t> </a:t>
            </a:r>
            <a:r>
              <a:rPr sz="2800" dirty="0">
                <a:solidFill>
                  <a:srgbClr val="39639D"/>
                </a:solidFill>
                <a:latin typeface="+mn-lt"/>
                <a:cs typeface="Arial"/>
              </a:rPr>
              <a:t>are</a:t>
            </a:r>
            <a:r>
              <a:rPr sz="2800" spc="-30" dirty="0">
                <a:solidFill>
                  <a:srgbClr val="39639D"/>
                </a:solidFill>
                <a:latin typeface="+mn-lt"/>
                <a:cs typeface="Arial"/>
              </a:rPr>
              <a:t> </a:t>
            </a:r>
            <a:r>
              <a:rPr sz="2800" dirty="0">
                <a:solidFill>
                  <a:srgbClr val="39639D"/>
                </a:solidFill>
                <a:latin typeface="+mn-lt"/>
                <a:cs typeface="Arial"/>
              </a:rPr>
              <a:t>required</a:t>
            </a:r>
            <a:r>
              <a:rPr sz="2800" spc="-30" dirty="0">
                <a:solidFill>
                  <a:srgbClr val="39639D"/>
                </a:solidFill>
                <a:latin typeface="+mn-lt"/>
                <a:cs typeface="Arial"/>
              </a:rPr>
              <a:t> </a:t>
            </a:r>
            <a:r>
              <a:rPr sz="2800" spc="-25" dirty="0">
                <a:solidFill>
                  <a:srgbClr val="39639D"/>
                </a:solidFill>
                <a:latin typeface="+mn-lt"/>
                <a:cs typeface="Arial"/>
              </a:rPr>
              <a:t>for </a:t>
            </a:r>
            <a:r>
              <a:rPr sz="2800" spc="-10" dirty="0">
                <a:solidFill>
                  <a:srgbClr val="39639D"/>
                </a:solidFill>
                <a:latin typeface="+mn-lt"/>
                <a:cs typeface="Arial"/>
              </a:rPr>
              <a:t>no-</a:t>
            </a:r>
            <a:r>
              <a:rPr sz="2800" dirty="0">
                <a:solidFill>
                  <a:srgbClr val="39639D"/>
                </a:solidFill>
                <a:latin typeface="+mn-lt"/>
                <a:cs typeface="Arial"/>
              </a:rPr>
              <a:t>cost</a:t>
            </a:r>
            <a:r>
              <a:rPr sz="2800" spc="-10" dirty="0">
                <a:solidFill>
                  <a:srgbClr val="39639D"/>
                </a:solidFill>
                <a:latin typeface="+mn-lt"/>
                <a:cs typeface="Arial"/>
              </a:rPr>
              <a:t> extension</a:t>
            </a:r>
            <a:r>
              <a:rPr lang="en-US" sz="2800" spc="-10" dirty="0">
                <a:solidFill>
                  <a:srgbClr val="39639D"/>
                </a:solidFill>
                <a:latin typeface="+mn-lt"/>
                <a:cs typeface="Arial"/>
              </a:rPr>
              <a:t>s, additional funding years/amounts and in other limited circumstances. </a:t>
            </a:r>
          </a:p>
          <a:p>
            <a:pPr marL="268605" marR="5080" indent="-256540">
              <a:lnSpc>
                <a:spcPts val="2340"/>
              </a:lnSpc>
              <a:buClr>
                <a:srgbClr val="DA1F28"/>
              </a:buClr>
              <a:buSzPct val="67500"/>
              <a:buFont typeface="Wingdings 3"/>
              <a:buChar char=""/>
              <a:tabLst>
                <a:tab pos="268605" algn="l"/>
              </a:tabLst>
            </a:pPr>
            <a:endParaRPr lang="en-US" sz="2800" spc="-10" dirty="0">
              <a:solidFill>
                <a:srgbClr val="39639D"/>
              </a:solidFill>
              <a:latin typeface="+mn-lt"/>
              <a:cs typeface="Arial"/>
            </a:endParaRPr>
          </a:p>
          <a:p>
            <a:pPr marL="268605" marR="5080" indent="-256540">
              <a:lnSpc>
                <a:spcPts val="2340"/>
              </a:lnSpc>
              <a:buClr>
                <a:srgbClr val="DA1F28"/>
              </a:buClr>
              <a:buSzPct val="67500"/>
              <a:buFont typeface="Wingdings 3"/>
              <a:buChar char=""/>
              <a:tabLst>
                <a:tab pos="268605" algn="l"/>
              </a:tabLst>
            </a:pPr>
            <a:r>
              <a:rPr lang="en-US" sz="2800" spc="-10" dirty="0">
                <a:solidFill>
                  <a:srgbClr val="39639D"/>
                </a:solidFill>
                <a:latin typeface="+mn-lt"/>
                <a:cs typeface="Arial"/>
              </a:rPr>
              <a:t>Ensure Part I information aligns with Priorities, Crime Types and Populations served under grant.* Enter 0 where not applicable.</a:t>
            </a:r>
            <a:endParaRPr sz="2800" dirty="0">
              <a:latin typeface="+mn-lt"/>
              <a:cs typeface="Arial"/>
            </a:endParaRPr>
          </a:p>
        </p:txBody>
      </p:sp>
      <p:pic>
        <p:nvPicPr>
          <p:cNvPr id="5" name="object 5"/>
          <p:cNvPicPr/>
          <p:nvPr/>
        </p:nvPicPr>
        <p:blipFill>
          <a:blip r:embed="rId4" cstate="print"/>
          <a:stretch>
            <a:fillRect/>
          </a:stretch>
        </p:blipFill>
        <p:spPr>
          <a:xfrm>
            <a:off x="542544" y="675131"/>
            <a:ext cx="7885176" cy="515111"/>
          </a:xfrm>
          <a:prstGeom prst="rect">
            <a:avLst/>
          </a:prstGeom>
        </p:spPr>
      </p:pic>
      <p:sp>
        <p:nvSpPr>
          <p:cNvPr id="7" name="object 7"/>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14</a:t>
            </a:fld>
            <a:endParaRPr spc="-5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sp>
        <p:nvSpPr>
          <p:cNvPr id="3" name="object 3"/>
          <p:cNvSpPr txBox="1"/>
          <p:nvPr/>
        </p:nvSpPr>
        <p:spPr>
          <a:xfrm>
            <a:off x="645706" y="1506728"/>
            <a:ext cx="7207884" cy="756920"/>
          </a:xfrm>
          <a:prstGeom prst="rect">
            <a:avLst/>
          </a:prstGeom>
        </p:spPr>
        <p:txBody>
          <a:bodyPr vert="horz" wrap="square" lIns="0" tIns="12700" rIns="0" bIns="0" rtlCol="0">
            <a:spAutoFit/>
          </a:bodyPr>
          <a:lstStyle/>
          <a:p>
            <a:pPr marL="268605" indent="-255904">
              <a:lnSpc>
                <a:spcPct val="100000"/>
              </a:lnSpc>
              <a:spcBef>
                <a:spcPts val="100"/>
              </a:spcBef>
              <a:buClr>
                <a:srgbClr val="DA1F28"/>
              </a:buClr>
              <a:buSzPct val="66666"/>
              <a:buFont typeface="Wingdings 3"/>
              <a:buChar char=""/>
              <a:tabLst>
                <a:tab pos="268605" algn="l"/>
              </a:tabLst>
            </a:pPr>
            <a:r>
              <a:rPr sz="2400" dirty="0">
                <a:solidFill>
                  <a:srgbClr val="39639D"/>
                </a:solidFill>
                <a:latin typeface="Arial"/>
                <a:cs typeface="Arial"/>
              </a:rPr>
              <a:t>The</a:t>
            </a:r>
            <a:r>
              <a:rPr sz="2400" spc="-75" dirty="0">
                <a:solidFill>
                  <a:srgbClr val="39639D"/>
                </a:solidFill>
                <a:latin typeface="Arial"/>
                <a:cs typeface="Arial"/>
              </a:rPr>
              <a:t> </a:t>
            </a:r>
            <a:r>
              <a:rPr sz="2400" dirty="0">
                <a:solidFill>
                  <a:srgbClr val="39639D"/>
                </a:solidFill>
                <a:latin typeface="Arial"/>
                <a:cs typeface="Arial"/>
              </a:rPr>
              <a:t>Initial</a:t>
            </a:r>
            <a:r>
              <a:rPr sz="2400" spc="-55" dirty="0">
                <a:solidFill>
                  <a:srgbClr val="39639D"/>
                </a:solidFill>
                <a:latin typeface="Arial"/>
                <a:cs typeface="Arial"/>
              </a:rPr>
              <a:t> </a:t>
            </a:r>
            <a:r>
              <a:rPr sz="2400" spc="-20" dirty="0">
                <a:solidFill>
                  <a:srgbClr val="39639D"/>
                </a:solidFill>
                <a:latin typeface="Arial"/>
                <a:cs typeface="Arial"/>
              </a:rPr>
              <a:t>Subgrant</a:t>
            </a:r>
            <a:r>
              <a:rPr sz="2400" spc="-145" dirty="0">
                <a:solidFill>
                  <a:srgbClr val="39639D"/>
                </a:solidFill>
                <a:latin typeface="Arial"/>
                <a:cs typeface="Arial"/>
              </a:rPr>
              <a:t> </a:t>
            </a:r>
            <a:r>
              <a:rPr sz="2400" dirty="0">
                <a:solidFill>
                  <a:srgbClr val="39639D"/>
                </a:solidFill>
                <a:latin typeface="Arial"/>
                <a:cs typeface="Arial"/>
              </a:rPr>
              <a:t>Award</a:t>
            </a:r>
            <a:r>
              <a:rPr sz="2400" spc="-50" dirty="0">
                <a:solidFill>
                  <a:srgbClr val="39639D"/>
                </a:solidFill>
                <a:latin typeface="Arial"/>
                <a:cs typeface="Arial"/>
              </a:rPr>
              <a:t> </a:t>
            </a:r>
            <a:r>
              <a:rPr sz="2400" dirty="0">
                <a:solidFill>
                  <a:srgbClr val="39639D"/>
                </a:solidFill>
                <a:latin typeface="Arial"/>
                <a:cs typeface="Arial"/>
              </a:rPr>
              <a:t>Report,</a:t>
            </a:r>
            <a:r>
              <a:rPr sz="2400" spc="-60" dirty="0">
                <a:solidFill>
                  <a:srgbClr val="39639D"/>
                </a:solidFill>
                <a:latin typeface="Arial"/>
                <a:cs typeface="Arial"/>
              </a:rPr>
              <a:t> </a:t>
            </a:r>
            <a:r>
              <a:rPr sz="2400" dirty="0">
                <a:solidFill>
                  <a:srgbClr val="39639D"/>
                </a:solidFill>
                <a:latin typeface="Arial"/>
                <a:cs typeface="Arial"/>
              </a:rPr>
              <a:t>unlike</a:t>
            </a:r>
            <a:r>
              <a:rPr sz="2400" spc="-60" dirty="0">
                <a:solidFill>
                  <a:srgbClr val="39639D"/>
                </a:solidFill>
                <a:latin typeface="Arial"/>
                <a:cs typeface="Arial"/>
              </a:rPr>
              <a:t> </a:t>
            </a:r>
            <a:r>
              <a:rPr sz="2400" dirty="0">
                <a:solidFill>
                  <a:srgbClr val="39639D"/>
                </a:solidFill>
                <a:latin typeface="Arial"/>
                <a:cs typeface="Arial"/>
              </a:rPr>
              <a:t>in</a:t>
            </a:r>
            <a:r>
              <a:rPr sz="2400" spc="-60" dirty="0">
                <a:solidFill>
                  <a:srgbClr val="39639D"/>
                </a:solidFill>
                <a:latin typeface="Arial"/>
                <a:cs typeface="Arial"/>
              </a:rPr>
              <a:t> </a:t>
            </a:r>
            <a:r>
              <a:rPr sz="2400" spc="-10" dirty="0">
                <a:solidFill>
                  <a:srgbClr val="39639D"/>
                </a:solidFill>
                <a:latin typeface="Arial"/>
                <a:cs typeface="Arial"/>
              </a:rPr>
              <a:t>GEMS,</a:t>
            </a:r>
            <a:endParaRPr sz="2400" dirty="0">
              <a:latin typeface="Arial"/>
              <a:cs typeface="Arial"/>
            </a:endParaRPr>
          </a:p>
          <a:p>
            <a:pPr marL="268605">
              <a:lnSpc>
                <a:spcPct val="100000"/>
              </a:lnSpc>
            </a:pPr>
            <a:r>
              <a:rPr sz="2400" dirty="0">
                <a:solidFill>
                  <a:srgbClr val="39639D"/>
                </a:solidFill>
                <a:latin typeface="Arial"/>
                <a:cs typeface="Arial"/>
              </a:rPr>
              <a:t>cannot</a:t>
            </a:r>
            <a:r>
              <a:rPr sz="2400" spc="-95" dirty="0">
                <a:solidFill>
                  <a:srgbClr val="39639D"/>
                </a:solidFill>
                <a:latin typeface="Arial"/>
                <a:cs typeface="Arial"/>
              </a:rPr>
              <a:t> </a:t>
            </a:r>
            <a:r>
              <a:rPr sz="2400" dirty="0">
                <a:solidFill>
                  <a:srgbClr val="39639D"/>
                </a:solidFill>
                <a:latin typeface="Arial"/>
                <a:cs typeface="Arial"/>
              </a:rPr>
              <a:t>be</a:t>
            </a:r>
            <a:r>
              <a:rPr sz="2400" spc="-90" dirty="0">
                <a:solidFill>
                  <a:srgbClr val="39639D"/>
                </a:solidFill>
                <a:latin typeface="Arial"/>
                <a:cs typeface="Arial"/>
              </a:rPr>
              <a:t> </a:t>
            </a:r>
            <a:r>
              <a:rPr sz="2400" dirty="0">
                <a:solidFill>
                  <a:srgbClr val="39639D"/>
                </a:solidFill>
                <a:latin typeface="Arial"/>
                <a:cs typeface="Arial"/>
              </a:rPr>
              <a:t>accessed</a:t>
            </a:r>
            <a:r>
              <a:rPr sz="2400" spc="-90" dirty="0">
                <a:solidFill>
                  <a:srgbClr val="39639D"/>
                </a:solidFill>
                <a:latin typeface="Arial"/>
                <a:cs typeface="Arial"/>
              </a:rPr>
              <a:t> </a:t>
            </a:r>
            <a:r>
              <a:rPr sz="2400" dirty="0">
                <a:solidFill>
                  <a:srgbClr val="39639D"/>
                </a:solidFill>
                <a:latin typeface="Arial"/>
                <a:cs typeface="Arial"/>
              </a:rPr>
              <a:t>through</a:t>
            </a:r>
            <a:r>
              <a:rPr sz="2400" spc="-90" dirty="0">
                <a:solidFill>
                  <a:srgbClr val="39639D"/>
                </a:solidFill>
                <a:latin typeface="Arial"/>
                <a:cs typeface="Arial"/>
              </a:rPr>
              <a:t> </a:t>
            </a:r>
            <a:r>
              <a:rPr sz="2400" spc="-25" dirty="0">
                <a:solidFill>
                  <a:srgbClr val="39639D"/>
                </a:solidFill>
                <a:latin typeface="Arial"/>
                <a:cs typeface="Arial"/>
              </a:rPr>
              <a:t>EBS</a:t>
            </a:r>
            <a:endParaRPr sz="2400" dirty="0">
              <a:latin typeface="Arial"/>
              <a:cs typeface="Arial"/>
            </a:endParaRPr>
          </a:p>
        </p:txBody>
      </p:sp>
      <p:grpSp>
        <p:nvGrpSpPr>
          <p:cNvPr id="4" name="object 4"/>
          <p:cNvGrpSpPr/>
          <p:nvPr/>
        </p:nvGrpSpPr>
        <p:grpSpPr>
          <a:xfrm>
            <a:off x="89915" y="675131"/>
            <a:ext cx="8022590" cy="5451475"/>
            <a:chOff x="89915" y="675131"/>
            <a:chExt cx="8022590" cy="5451475"/>
          </a:xfrm>
        </p:grpSpPr>
        <p:pic>
          <p:nvPicPr>
            <p:cNvPr id="5" name="object 5"/>
            <p:cNvPicPr/>
            <p:nvPr/>
          </p:nvPicPr>
          <p:blipFill>
            <a:blip r:embed="rId3" cstate="print"/>
            <a:stretch>
              <a:fillRect/>
            </a:stretch>
          </p:blipFill>
          <p:spPr>
            <a:xfrm>
              <a:off x="534924" y="675131"/>
              <a:ext cx="6894575" cy="515111"/>
            </a:xfrm>
            <a:prstGeom prst="rect">
              <a:avLst/>
            </a:prstGeom>
          </p:spPr>
        </p:pic>
        <p:pic>
          <p:nvPicPr>
            <p:cNvPr id="6" name="object 6"/>
            <p:cNvPicPr/>
            <p:nvPr/>
          </p:nvPicPr>
          <p:blipFill>
            <a:blip r:embed="rId4" cstate="print"/>
            <a:stretch>
              <a:fillRect/>
            </a:stretch>
          </p:blipFill>
          <p:spPr>
            <a:xfrm>
              <a:off x="1086612" y="2301239"/>
              <a:ext cx="7025639" cy="3825239"/>
            </a:xfrm>
            <a:prstGeom prst="rect">
              <a:avLst/>
            </a:prstGeom>
          </p:spPr>
        </p:pic>
        <p:pic>
          <p:nvPicPr>
            <p:cNvPr id="7" name="object 7"/>
            <p:cNvPicPr/>
            <p:nvPr/>
          </p:nvPicPr>
          <p:blipFill>
            <a:blip r:embed="rId5" cstate="print"/>
            <a:stretch>
              <a:fillRect/>
            </a:stretch>
          </p:blipFill>
          <p:spPr>
            <a:xfrm>
              <a:off x="1150620" y="2365248"/>
              <a:ext cx="6842759" cy="3642359"/>
            </a:xfrm>
            <a:prstGeom prst="rect">
              <a:avLst/>
            </a:prstGeom>
          </p:spPr>
        </p:pic>
        <p:sp>
          <p:nvSpPr>
            <p:cNvPr id="8" name="object 8"/>
            <p:cNvSpPr/>
            <p:nvPr/>
          </p:nvSpPr>
          <p:spPr>
            <a:xfrm>
              <a:off x="1131569" y="2346198"/>
              <a:ext cx="6880859" cy="3680460"/>
            </a:xfrm>
            <a:custGeom>
              <a:avLst/>
              <a:gdLst/>
              <a:ahLst/>
              <a:cxnLst/>
              <a:rect l="l" t="t" r="r" b="b"/>
              <a:pathLst>
                <a:path w="6880859" h="3680460">
                  <a:moveTo>
                    <a:pt x="0" y="0"/>
                  </a:moveTo>
                  <a:lnTo>
                    <a:pt x="6880859" y="0"/>
                  </a:lnTo>
                  <a:lnTo>
                    <a:pt x="6880859" y="3680460"/>
                  </a:lnTo>
                  <a:lnTo>
                    <a:pt x="0" y="3680460"/>
                  </a:lnTo>
                  <a:lnTo>
                    <a:pt x="0" y="0"/>
                  </a:lnTo>
                  <a:close/>
                </a:path>
              </a:pathLst>
            </a:custGeom>
            <a:ln w="38100">
              <a:solidFill>
                <a:srgbClr val="000000"/>
              </a:solidFill>
            </a:ln>
          </p:spPr>
          <p:txBody>
            <a:bodyPr wrap="square" lIns="0" tIns="0" rIns="0" bIns="0" rtlCol="0"/>
            <a:lstStyle/>
            <a:p>
              <a:endParaRPr/>
            </a:p>
          </p:txBody>
        </p:sp>
        <p:sp>
          <p:nvSpPr>
            <p:cNvPr id="9" name="object 9"/>
            <p:cNvSpPr/>
            <p:nvPr/>
          </p:nvSpPr>
          <p:spPr>
            <a:xfrm>
              <a:off x="1181099" y="5593079"/>
              <a:ext cx="817244" cy="335280"/>
            </a:xfrm>
            <a:custGeom>
              <a:avLst/>
              <a:gdLst/>
              <a:ahLst/>
              <a:cxnLst/>
              <a:rect l="l" t="t" r="r" b="b"/>
              <a:pathLst>
                <a:path w="817244" h="335279">
                  <a:moveTo>
                    <a:pt x="27432" y="0"/>
                  </a:moveTo>
                  <a:lnTo>
                    <a:pt x="20154" y="0"/>
                  </a:lnTo>
                  <a:lnTo>
                    <a:pt x="13182" y="2895"/>
                  </a:lnTo>
                  <a:lnTo>
                    <a:pt x="2895" y="13182"/>
                  </a:lnTo>
                  <a:lnTo>
                    <a:pt x="0" y="20154"/>
                  </a:lnTo>
                  <a:lnTo>
                    <a:pt x="0" y="315125"/>
                  </a:lnTo>
                  <a:lnTo>
                    <a:pt x="2895" y="322097"/>
                  </a:lnTo>
                  <a:lnTo>
                    <a:pt x="13182" y="332384"/>
                  </a:lnTo>
                  <a:lnTo>
                    <a:pt x="20154" y="335280"/>
                  </a:lnTo>
                  <a:lnTo>
                    <a:pt x="796709" y="335280"/>
                  </a:lnTo>
                  <a:lnTo>
                    <a:pt x="803681" y="332384"/>
                  </a:lnTo>
                  <a:lnTo>
                    <a:pt x="813968" y="322097"/>
                  </a:lnTo>
                  <a:lnTo>
                    <a:pt x="816864" y="315125"/>
                  </a:lnTo>
                  <a:lnTo>
                    <a:pt x="816864" y="307848"/>
                  </a:lnTo>
                  <a:lnTo>
                    <a:pt x="27432" y="307848"/>
                  </a:lnTo>
                  <a:lnTo>
                    <a:pt x="27432" y="302361"/>
                  </a:lnTo>
                  <a:lnTo>
                    <a:pt x="32918" y="302361"/>
                  </a:lnTo>
                  <a:lnTo>
                    <a:pt x="32918" y="32918"/>
                  </a:lnTo>
                  <a:lnTo>
                    <a:pt x="27432" y="32918"/>
                  </a:lnTo>
                  <a:lnTo>
                    <a:pt x="27432" y="0"/>
                  </a:lnTo>
                  <a:close/>
                </a:path>
                <a:path w="817244" h="335279">
                  <a:moveTo>
                    <a:pt x="28892" y="302361"/>
                  </a:moveTo>
                  <a:lnTo>
                    <a:pt x="27432" y="302361"/>
                  </a:lnTo>
                  <a:lnTo>
                    <a:pt x="27432" y="307848"/>
                  </a:lnTo>
                  <a:lnTo>
                    <a:pt x="31305" y="303974"/>
                  </a:lnTo>
                  <a:lnTo>
                    <a:pt x="30276" y="302945"/>
                  </a:lnTo>
                  <a:lnTo>
                    <a:pt x="28892" y="302361"/>
                  </a:lnTo>
                  <a:close/>
                </a:path>
                <a:path w="817244" h="335279">
                  <a:moveTo>
                    <a:pt x="31305" y="303974"/>
                  </a:moveTo>
                  <a:lnTo>
                    <a:pt x="27432" y="307848"/>
                  </a:lnTo>
                  <a:lnTo>
                    <a:pt x="32918" y="307848"/>
                  </a:lnTo>
                  <a:lnTo>
                    <a:pt x="32918" y="306387"/>
                  </a:lnTo>
                  <a:lnTo>
                    <a:pt x="32334" y="305003"/>
                  </a:lnTo>
                  <a:lnTo>
                    <a:pt x="31305" y="303974"/>
                  </a:lnTo>
                  <a:close/>
                </a:path>
                <a:path w="817244" h="335279">
                  <a:moveTo>
                    <a:pt x="783945" y="302361"/>
                  </a:moveTo>
                  <a:lnTo>
                    <a:pt x="32918" y="302361"/>
                  </a:lnTo>
                  <a:lnTo>
                    <a:pt x="32918" y="307848"/>
                  </a:lnTo>
                  <a:lnTo>
                    <a:pt x="783945" y="307848"/>
                  </a:lnTo>
                  <a:lnTo>
                    <a:pt x="783945" y="302361"/>
                  </a:lnTo>
                  <a:close/>
                </a:path>
                <a:path w="817244" h="335279">
                  <a:moveTo>
                    <a:pt x="785558" y="303974"/>
                  </a:moveTo>
                  <a:lnTo>
                    <a:pt x="784529" y="305003"/>
                  </a:lnTo>
                  <a:lnTo>
                    <a:pt x="783945" y="306387"/>
                  </a:lnTo>
                  <a:lnTo>
                    <a:pt x="783945" y="307848"/>
                  </a:lnTo>
                  <a:lnTo>
                    <a:pt x="789432" y="307848"/>
                  </a:lnTo>
                  <a:lnTo>
                    <a:pt x="785558" y="303974"/>
                  </a:lnTo>
                  <a:close/>
                </a:path>
                <a:path w="817244" h="335279">
                  <a:moveTo>
                    <a:pt x="789432" y="302361"/>
                  </a:moveTo>
                  <a:lnTo>
                    <a:pt x="787971" y="302361"/>
                  </a:lnTo>
                  <a:lnTo>
                    <a:pt x="786587" y="302945"/>
                  </a:lnTo>
                  <a:lnTo>
                    <a:pt x="785558" y="303974"/>
                  </a:lnTo>
                  <a:lnTo>
                    <a:pt x="789432" y="307848"/>
                  </a:lnTo>
                  <a:lnTo>
                    <a:pt x="789432" y="302361"/>
                  </a:lnTo>
                  <a:close/>
                </a:path>
                <a:path w="817244" h="335279">
                  <a:moveTo>
                    <a:pt x="816864" y="302361"/>
                  </a:moveTo>
                  <a:lnTo>
                    <a:pt x="789432" y="302361"/>
                  </a:lnTo>
                  <a:lnTo>
                    <a:pt x="789432" y="307848"/>
                  </a:lnTo>
                  <a:lnTo>
                    <a:pt x="816864" y="307848"/>
                  </a:lnTo>
                  <a:lnTo>
                    <a:pt x="816864" y="302361"/>
                  </a:lnTo>
                  <a:close/>
                </a:path>
                <a:path w="817244" h="335279">
                  <a:moveTo>
                    <a:pt x="32918" y="302361"/>
                  </a:moveTo>
                  <a:lnTo>
                    <a:pt x="28892" y="302361"/>
                  </a:lnTo>
                  <a:lnTo>
                    <a:pt x="30276" y="302945"/>
                  </a:lnTo>
                  <a:lnTo>
                    <a:pt x="32334" y="305003"/>
                  </a:lnTo>
                  <a:lnTo>
                    <a:pt x="32918" y="306387"/>
                  </a:lnTo>
                  <a:lnTo>
                    <a:pt x="32918" y="302361"/>
                  </a:lnTo>
                  <a:close/>
                </a:path>
                <a:path w="817244" h="335279">
                  <a:moveTo>
                    <a:pt x="783945" y="28892"/>
                  </a:moveTo>
                  <a:lnTo>
                    <a:pt x="783945" y="306387"/>
                  </a:lnTo>
                  <a:lnTo>
                    <a:pt x="784529" y="305003"/>
                  </a:lnTo>
                  <a:lnTo>
                    <a:pt x="786587" y="302945"/>
                  </a:lnTo>
                  <a:lnTo>
                    <a:pt x="787971" y="302361"/>
                  </a:lnTo>
                  <a:lnTo>
                    <a:pt x="816864" y="302361"/>
                  </a:lnTo>
                  <a:lnTo>
                    <a:pt x="816864" y="32918"/>
                  </a:lnTo>
                  <a:lnTo>
                    <a:pt x="787971" y="32918"/>
                  </a:lnTo>
                  <a:lnTo>
                    <a:pt x="786587" y="32334"/>
                  </a:lnTo>
                  <a:lnTo>
                    <a:pt x="784529" y="30276"/>
                  </a:lnTo>
                  <a:lnTo>
                    <a:pt x="783945" y="28892"/>
                  </a:lnTo>
                  <a:close/>
                </a:path>
                <a:path w="817244" h="335279">
                  <a:moveTo>
                    <a:pt x="768934" y="43891"/>
                  </a:moveTo>
                  <a:lnTo>
                    <a:pt x="47929" y="43891"/>
                  </a:lnTo>
                  <a:lnTo>
                    <a:pt x="46520" y="44475"/>
                  </a:lnTo>
                  <a:lnTo>
                    <a:pt x="44475" y="46520"/>
                  </a:lnTo>
                  <a:lnTo>
                    <a:pt x="43891" y="47929"/>
                  </a:lnTo>
                  <a:lnTo>
                    <a:pt x="43891" y="287350"/>
                  </a:lnTo>
                  <a:lnTo>
                    <a:pt x="44475" y="288759"/>
                  </a:lnTo>
                  <a:lnTo>
                    <a:pt x="46520" y="290804"/>
                  </a:lnTo>
                  <a:lnTo>
                    <a:pt x="47929" y="291388"/>
                  </a:lnTo>
                  <a:lnTo>
                    <a:pt x="768934" y="291388"/>
                  </a:lnTo>
                  <a:lnTo>
                    <a:pt x="770343" y="290804"/>
                  </a:lnTo>
                  <a:lnTo>
                    <a:pt x="772388" y="288759"/>
                  </a:lnTo>
                  <a:lnTo>
                    <a:pt x="772972" y="287350"/>
                  </a:lnTo>
                  <a:lnTo>
                    <a:pt x="772972" y="285902"/>
                  </a:lnTo>
                  <a:lnTo>
                    <a:pt x="49377" y="285902"/>
                  </a:lnTo>
                  <a:lnTo>
                    <a:pt x="49377" y="280416"/>
                  </a:lnTo>
                  <a:lnTo>
                    <a:pt x="54864" y="280416"/>
                  </a:lnTo>
                  <a:lnTo>
                    <a:pt x="54864" y="54864"/>
                  </a:lnTo>
                  <a:lnTo>
                    <a:pt x="49377" y="54864"/>
                  </a:lnTo>
                  <a:lnTo>
                    <a:pt x="49377" y="49377"/>
                  </a:lnTo>
                  <a:lnTo>
                    <a:pt x="772972" y="49377"/>
                  </a:lnTo>
                  <a:lnTo>
                    <a:pt x="772972" y="47929"/>
                  </a:lnTo>
                  <a:lnTo>
                    <a:pt x="772388" y="46520"/>
                  </a:lnTo>
                  <a:lnTo>
                    <a:pt x="770343" y="44475"/>
                  </a:lnTo>
                  <a:lnTo>
                    <a:pt x="768934" y="43891"/>
                  </a:lnTo>
                  <a:close/>
                </a:path>
                <a:path w="817244" h="335279">
                  <a:moveTo>
                    <a:pt x="54864" y="280416"/>
                  </a:moveTo>
                  <a:lnTo>
                    <a:pt x="49377" y="280416"/>
                  </a:lnTo>
                  <a:lnTo>
                    <a:pt x="49377" y="285902"/>
                  </a:lnTo>
                  <a:lnTo>
                    <a:pt x="54864" y="285902"/>
                  </a:lnTo>
                  <a:lnTo>
                    <a:pt x="54864" y="280416"/>
                  </a:lnTo>
                  <a:close/>
                </a:path>
                <a:path w="817244" h="335279">
                  <a:moveTo>
                    <a:pt x="762000" y="280416"/>
                  </a:moveTo>
                  <a:lnTo>
                    <a:pt x="54864" y="280416"/>
                  </a:lnTo>
                  <a:lnTo>
                    <a:pt x="54864" y="285902"/>
                  </a:lnTo>
                  <a:lnTo>
                    <a:pt x="762000" y="285902"/>
                  </a:lnTo>
                  <a:lnTo>
                    <a:pt x="762000" y="280416"/>
                  </a:lnTo>
                  <a:close/>
                </a:path>
                <a:path w="817244" h="335279">
                  <a:moveTo>
                    <a:pt x="767486" y="49377"/>
                  </a:moveTo>
                  <a:lnTo>
                    <a:pt x="762000" y="49377"/>
                  </a:lnTo>
                  <a:lnTo>
                    <a:pt x="762000" y="285902"/>
                  </a:lnTo>
                  <a:lnTo>
                    <a:pt x="767486" y="285902"/>
                  </a:lnTo>
                  <a:lnTo>
                    <a:pt x="767486" y="280416"/>
                  </a:lnTo>
                  <a:lnTo>
                    <a:pt x="772972" y="280416"/>
                  </a:lnTo>
                  <a:lnTo>
                    <a:pt x="772972" y="54864"/>
                  </a:lnTo>
                  <a:lnTo>
                    <a:pt x="767486" y="54864"/>
                  </a:lnTo>
                  <a:lnTo>
                    <a:pt x="767486" y="49377"/>
                  </a:lnTo>
                  <a:close/>
                </a:path>
                <a:path w="817244" h="335279">
                  <a:moveTo>
                    <a:pt x="772972" y="280416"/>
                  </a:moveTo>
                  <a:lnTo>
                    <a:pt x="767486" y="280416"/>
                  </a:lnTo>
                  <a:lnTo>
                    <a:pt x="767486" y="285902"/>
                  </a:lnTo>
                  <a:lnTo>
                    <a:pt x="772972" y="285902"/>
                  </a:lnTo>
                  <a:lnTo>
                    <a:pt x="772972" y="280416"/>
                  </a:lnTo>
                  <a:close/>
                </a:path>
                <a:path w="817244" h="335279">
                  <a:moveTo>
                    <a:pt x="54864" y="49377"/>
                  </a:moveTo>
                  <a:lnTo>
                    <a:pt x="49377" y="49377"/>
                  </a:lnTo>
                  <a:lnTo>
                    <a:pt x="49377" y="54864"/>
                  </a:lnTo>
                  <a:lnTo>
                    <a:pt x="54864" y="54864"/>
                  </a:lnTo>
                  <a:lnTo>
                    <a:pt x="54864" y="49377"/>
                  </a:lnTo>
                  <a:close/>
                </a:path>
                <a:path w="817244" h="335279">
                  <a:moveTo>
                    <a:pt x="762000" y="49377"/>
                  </a:moveTo>
                  <a:lnTo>
                    <a:pt x="54864" y="49377"/>
                  </a:lnTo>
                  <a:lnTo>
                    <a:pt x="54864" y="54864"/>
                  </a:lnTo>
                  <a:lnTo>
                    <a:pt x="762000" y="54864"/>
                  </a:lnTo>
                  <a:lnTo>
                    <a:pt x="762000" y="49377"/>
                  </a:lnTo>
                  <a:close/>
                </a:path>
                <a:path w="817244" h="335279">
                  <a:moveTo>
                    <a:pt x="772972" y="49377"/>
                  </a:moveTo>
                  <a:lnTo>
                    <a:pt x="767486" y="49377"/>
                  </a:lnTo>
                  <a:lnTo>
                    <a:pt x="767486" y="54864"/>
                  </a:lnTo>
                  <a:lnTo>
                    <a:pt x="772972" y="54864"/>
                  </a:lnTo>
                  <a:lnTo>
                    <a:pt x="772972" y="49377"/>
                  </a:lnTo>
                  <a:close/>
                </a:path>
                <a:path w="817244" h="335279">
                  <a:moveTo>
                    <a:pt x="27432" y="27432"/>
                  </a:moveTo>
                  <a:lnTo>
                    <a:pt x="27432" y="32918"/>
                  </a:lnTo>
                  <a:lnTo>
                    <a:pt x="28892" y="32918"/>
                  </a:lnTo>
                  <a:lnTo>
                    <a:pt x="30276" y="32334"/>
                  </a:lnTo>
                  <a:lnTo>
                    <a:pt x="31305" y="31305"/>
                  </a:lnTo>
                  <a:lnTo>
                    <a:pt x="27432" y="27432"/>
                  </a:lnTo>
                  <a:close/>
                </a:path>
                <a:path w="817244" h="335279">
                  <a:moveTo>
                    <a:pt x="32918" y="28892"/>
                  </a:moveTo>
                  <a:lnTo>
                    <a:pt x="32334" y="30276"/>
                  </a:lnTo>
                  <a:lnTo>
                    <a:pt x="30276" y="32334"/>
                  </a:lnTo>
                  <a:lnTo>
                    <a:pt x="28892" y="32918"/>
                  </a:lnTo>
                  <a:lnTo>
                    <a:pt x="32918" y="32918"/>
                  </a:lnTo>
                  <a:lnTo>
                    <a:pt x="32918" y="28892"/>
                  </a:lnTo>
                  <a:close/>
                </a:path>
                <a:path w="817244" h="335279">
                  <a:moveTo>
                    <a:pt x="783945" y="27432"/>
                  </a:moveTo>
                  <a:lnTo>
                    <a:pt x="32918" y="27432"/>
                  </a:lnTo>
                  <a:lnTo>
                    <a:pt x="32918" y="32918"/>
                  </a:lnTo>
                  <a:lnTo>
                    <a:pt x="783945" y="32918"/>
                  </a:lnTo>
                  <a:lnTo>
                    <a:pt x="783945" y="27432"/>
                  </a:lnTo>
                  <a:close/>
                </a:path>
                <a:path w="817244" h="335279">
                  <a:moveTo>
                    <a:pt x="789432" y="27432"/>
                  </a:moveTo>
                  <a:lnTo>
                    <a:pt x="785558" y="31305"/>
                  </a:lnTo>
                  <a:lnTo>
                    <a:pt x="786587" y="32334"/>
                  </a:lnTo>
                  <a:lnTo>
                    <a:pt x="787971" y="32918"/>
                  </a:lnTo>
                  <a:lnTo>
                    <a:pt x="789432" y="32918"/>
                  </a:lnTo>
                  <a:lnTo>
                    <a:pt x="789432" y="27432"/>
                  </a:lnTo>
                  <a:close/>
                </a:path>
                <a:path w="817244" h="335279">
                  <a:moveTo>
                    <a:pt x="816864" y="27432"/>
                  </a:moveTo>
                  <a:lnTo>
                    <a:pt x="789432" y="27432"/>
                  </a:lnTo>
                  <a:lnTo>
                    <a:pt x="789432" y="32918"/>
                  </a:lnTo>
                  <a:lnTo>
                    <a:pt x="816864" y="32918"/>
                  </a:lnTo>
                  <a:lnTo>
                    <a:pt x="816864" y="27432"/>
                  </a:lnTo>
                  <a:close/>
                </a:path>
                <a:path w="817244" h="335279">
                  <a:moveTo>
                    <a:pt x="796709" y="0"/>
                  </a:moveTo>
                  <a:lnTo>
                    <a:pt x="27432" y="0"/>
                  </a:lnTo>
                  <a:lnTo>
                    <a:pt x="27432" y="27432"/>
                  </a:lnTo>
                  <a:lnTo>
                    <a:pt x="31305" y="31305"/>
                  </a:lnTo>
                  <a:lnTo>
                    <a:pt x="32334" y="30276"/>
                  </a:lnTo>
                  <a:lnTo>
                    <a:pt x="32918" y="28892"/>
                  </a:lnTo>
                  <a:lnTo>
                    <a:pt x="32918" y="27432"/>
                  </a:lnTo>
                  <a:lnTo>
                    <a:pt x="816864" y="27432"/>
                  </a:lnTo>
                  <a:lnTo>
                    <a:pt x="816864" y="20154"/>
                  </a:lnTo>
                  <a:lnTo>
                    <a:pt x="813968" y="13182"/>
                  </a:lnTo>
                  <a:lnTo>
                    <a:pt x="803681" y="2895"/>
                  </a:lnTo>
                  <a:lnTo>
                    <a:pt x="796709" y="0"/>
                  </a:lnTo>
                  <a:close/>
                </a:path>
                <a:path w="817244" h="335279">
                  <a:moveTo>
                    <a:pt x="789432" y="27432"/>
                  </a:moveTo>
                  <a:lnTo>
                    <a:pt x="783945" y="27432"/>
                  </a:lnTo>
                  <a:lnTo>
                    <a:pt x="783945" y="28892"/>
                  </a:lnTo>
                  <a:lnTo>
                    <a:pt x="784529" y="30276"/>
                  </a:lnTo>
                  <a:lnTo>
                    <a:pt x="785558" y="31305"/>
                  </a:lnTo>
                  <a:lnTo>
                    <a:pt x="789432" y="27432"/>
                  </a:lnTo>
                  <a:close/>
                </a:path>
              </a:pathLst>
            </a:custGeom>
            <a:solidFill>
              <a:srgbClr val="A0141A"/>
            </a:solidFill>
          </p:spPr>
          <p:txBody>
            <a:bodyPr wrap="square" lIns="0" tIns="0" rIns="0" bIns="0" rtlCol="0"/>
            <a:lstStyle/>
            <a:p>
              <a:endParaRPr/>
            </a:p>
          </p:txBody>
        </p:sp>
        <p:sp>
          <p:nvSpPr>
            <p:cNvPr id="10" name="object 10"/>
            <p:cNvSpPr/>
            <p:nvPr/>
          </p:nvSpPr>
          <p:spPr>
            <a:xfrm>
              <a:off x="117348" y="5623560"/>
              <a:ext cx="927100" cy="277495"/>
            </a:xfrm>
            <a:custGeom>
              <a:avLst/>
              <a:gdLst/>
              <a:ahLst/>
              <a:cxnLst/>
              <a:rect l="l" t="t" r="r" b="b"/>
              <a:pathLst>
                <a:path w="927100" h="277495">
                  <a:moveTo>
                    <a:pt x="787908" y="0"/>
                  </a:moveTo>
                  <a:lnTo>
                    <a:pt x="787908" y="69341"/>
                  </a:lnTo>
                  <a:lnTo>
                    <a:pt x="0" y="69341"/>
                  </a:lnTo>
                  <a:lnTo>
                    <a:pt x="0" y="208025"/>
                  </a:lnTo>
                  <a:lnTo>
                    <a:pt x="787908" y="208025"/>
                  </a:lnTo>
                  <a:lnTo>
                    <a:pt x="787908" y="277367"/>
                  </a:lnTo>
                  <a:lnTo>
                    <a:pt x="926591" y="138683"/>
                  </a:lnTo>
                  <a:lnTo>
                    <a:pt x="787908" y="0"/>
                  </a:lnTo>
                  <a:close/>
                </a:path>
              </a:pathLst>
            </a:custGeom>
            <a:solidFill>
              <a:srgbClr val="EC767C"/>
            </a:solidFill>
          </p:spPr>
          <p:txBody>
            <a:bodyPr wrap="square" lIns="0" tIns="0" rIns="0" bIns="0" rtlCol="0"/>
            <a:lstStyle/>
            <a:p>
              <a:endParaRPr/>
            </a:p>
          </p:txBody>
        </p:sp>
        <p:sp>
          <p:nvSpPr>
            <p:cNvPr id="11" name="object 11"/>
            <p:cNvSpPr/>
            <p:nvPr/>
          </p:nvSpPr>
          <p:spPr>
            <a:xfrm>
              <a:off x="89915" y="5557329"/>
              <a:ext cx="993140" cy="410209"/>
            </a:xfrm>
            <a:custGeom>
              <a:avLst/>
              <a:gdLst/>
              <a:ahLst/>
              <a:cxnLst/>
              <a:rect l="l" t="t" r="r" b="b"/>
              <a:pathLst>
                <a:path w="993140" h="410210">
                  <a:moveTo>
                    <a:pt x="27432" y="108140"/>
                  </a:moveTo>
                  <a:lnTo>
                    <a:pt x="0" y="108140"/>
                  </a:lnTo>
                  <a:lnTo>
                    <a:pt x="0" y="301688"/>
                  </a:lnTo>
                  <a:lnTo>
                    <a:pt x="787908" y="301688"/>
                  </a:lnTo>
                  <a:lnTo>
                    <a:pt x="787908" y="409828"/>
                  </a:lnTo>
                  <a:lnTo>
                    <a:pt x="867384" y="330352"/>
                  </a:lnTo>
                  <a:lnTo>
                    <a:pt x="820826" y="330352"/>
                  </a:lnTo>
                  <a:lnTo>
                    <a:pt x="820826" y="268770"/>
                  </a:lnTo>
                  <a:lnTo>
                    <a:pt x="32918" y="268770"/>
                  </a:lnTo>
                  <a:lnTo>
                    <a:pt x="32918" y="141058"/>
                  </a:lnTo>
                  <a:lnTo>
                    <a:pt x="27432" y="108140"/>
                  </a:lnTo>
                  <a:close/>
                </a:path>
                <a:path w="993140" h="410210">
                  <a:moveTo>
                    <a:pt x="867384" y="79476"/>
                  </a:moveTo>
                  <a:lnTo>
                    <a:pt x="820826" y="79476"/>
                  </a:lnTo>
                  <a:lnTo>
                    <a:pt x="946264" y="204914"/>
                  </a:lnTo>
                  <a:lnTo>
                    <a:pt x="820826" y="330352"/>
                  </a:lnTo>
                  <a:lnTo>
                    <a:pt x="867384" y="330352"/>
                  </a:lnTo>
                  <a:lnTo>
                    <a:pt x="992822" y="204914"/>
                  </a:lnTo>
                  <a:lnTo>
                    <a:pt x="867384" y="79476"/>
                  </a:lnTo>
                  <a:close/>
                </a:path>
                <a:path w="993140" h="410210">
                  <a:moveTo>
                    <a:pt x="43891" y="152031"/>
                  </a:moveTo>
                  <a:lnTo>
                    <a:pt x="43891" y="257797"/>
                  </a:lnTo>
                  <a:lnTo>
                    <a:pt x="831799" y="257797"/>
                  </a:lnTo>
                  <a:lnTo>
                    <a:pt x="831799" y="303860"/>
                  </a:lnTo>
                  <a:lnTo>
                    <a:pt x="858291" y="277367"/>
                  </a:lnTo>
                  <a:lnTo>
                    <a:pt x="842772" y="277367"/>
                  </a:lnTo>
                  <a:lnTo>
                    <a:pt x="842772" y="246824"/>
                  </a:lnTo>
                  <a:lnTo>
                    <a:pt x="54864" y="246824"/>
                  </a:lnTo>
                  <a:lnTo>
                    <a:pt x="54864" y="163004"/>
                  </a:lnTo>
                  <a:lnTo>
                    <a:pt x="43891" y="152031"/>
                  </a:lnTo>
                  <a:close/>
                </a:path>
                <a:path w="993140" h="410210">
                  <a:moveTo>
                    <a:pt x="858291" y="132460"/>
                  </a:moveTo>
                  <a:lnTo>
                    <a:pt x="842772" y="132460"/>
                  </a:lnTo>
                  <a:lnTo>
                    <a:pt x="915225" y="204914"/>
                  </a:lnTo>
                  <a:lnTo>
                    <a:pt x="842772" y="277367"/>
                  </a:lnTo>
                  <a:lnTo>
                    <a:pt x="858291" y="277367"/>
                  </a:lnTo>
                  <a:lnTo>
                    <a:pt x="930744" y="204914"/>
                  </a:lnTo>
                  <a:lnTo>
                    <a:pt x="858291" y="132460"/>
                  </a:lnTo>
                  <a:close/>
                </a:path>
                <a:path w="993140" h="410210">
                  <a:moveTo>
                    <a:pt x="831799" y="105968"/>
                  </a:moveTo>
                  <a:lnTo>
                    <a:pt x="831799" y="152031"/>
                  </a:lnTo>
                  <a:lnTo>
                    <a:pt x="43891" y="152031"/>
                  </a:lnTo>
                  <a:lnTo>
                    <a:pt x="54864" y="163004"/>
                  </a:lnTo>
                  <a:lnTo>
                    <a:pt x="842772" y="163004"/>
                  </a:lnTo>
                  <a:lnTo>
                    <a:pt x="842772" y="132460"/>
                  </a:lnTo>
                  <a:lnTo>
                    <a:pt x="858291" y="132460"/>
                  </a:lnTo>
                  <a:lnTo>
                    <a:pt x="831799" y="105968"/>
                  </a:lnTo>
                  <a:close/>
                </a:path>
                <a:path w="993140" h="410210">
                  <a:moveTo>
                    <a:pt x="787908" y="0"/>
                  </a:moveTo>
                  <a:lnTo>
                    <a:pt x="787908" y="108140"/>
                  </a:lnTo>
                  <a:lnTo>
                    <a:pt x="27432" y="108140"/>
                  </a:lnTo>
                  <a:lnTo>
                    <a:pt x="32918" y="141058"/>
                  </a:lnTo>
                  <a:lnTo>
                    <a:pt x="820826" y="141058"/>
                  </a:lnTo>
                  <a:lnTo>
                    <a:pt x="820826" y="79476"/>
                  </a:lnTo>
                  <a:lnTo>
                    <a:pt x="867384" y="79476"/>
                  </a:lnTo>
                  <a:lnTo>
                    <a:pt x="787908" y="0"/>
                  </a:lnTo>
                  <a:close/>
                </a:path>
              </a:pathLst>
            </a:custGeom>
            <a:solidFill>
              <a:srgbClr val="A0141A"/>
            </a:solidFill>
          </p:spPr>
          <p:txBody>
            <a:bodyPr wrap="square" lIns="0" tIns="0" rIns="0" bIns="0" rtlCol="0"/>
            <a:lstStyle/>
            <a:p>
              <a:endParaRPr/>
            </a:p>
          </p:txBody>
        </p:sp>
        <p:sp>
          <p:nvSpPr>
            <p:cNvPr id="12" name="object 12"/>
            <p:cNvSpPr/>
            <p:nvPr/>
          </p:nvSpPr>
          <p:spPr>
            <a:xfrm>
              <a:off x="1120935" y="2365437"/>
              <a:ext cx="6664325" cy="3504565"/>
            </a:xfrm>
            <a:custGeom>
              <a:avLst/>
              <a:gdLst/>
              <a:ahLst/>
              <a:cxnLst/>
              <a:rect l="l" t="t" r="r" b="b"/>
              <a:pathLst>
                <a:path w="6664325" h="3504565">
                  <a:moveTo>
                    <a:pt x="0" y="0"/>
                  </a:moveTo>
                  <a:lnTo>
                    <a:pt x="6663823" y="3504023"/>
                  </a:lnTo>
                </a:path>
              </a:pathLst>
            </a:custGeom>
            <a:ln w="12700">
              <a:solidFill>
                <a:srgbClr val="E52136"/>
              </a:solidFill>
            </a:ln>
          </p:spPr>
          <p:txBody>
            <a:bodyPr wrap="square" lIns="0" tIns="0" rIns="0" bIns="0" rtlCol="0"/>
            <a:lstStyle/>
            <a:p>
              <a:endParaRPr/>
            </a:p>
          </p:txBody>
        </p:sp>
        <p:sp>
          <p:nvSpPr>
            <p:cNvPr id="13" name="object 13"/>
            <p:cNvSpPr/>
            <p:nvPr/>
          </p:nvSpPr>
          <p:spPr>
            <a:xfrm>
              <a:off x="1165066" y="2427221"/>
              <a:ext cx="6831965" cy="3539490"/>
            </a:xfrm>
            <a:custGeom>
              <a:avLst/>
              <a:gdLst/>
              <a:ahLst/>
              <a:cxnLst/>
              <a:rect l="l" t="t" r="r" b="b"/>
              <a:pathLst>
                <a:path w="6831965" h="3539490">
                  <a:moveTo>
                    <a:pt x="6831521" y="0"/>
                  </a:moveTo>
                  <a:lnTo>
                    <a:pt x="0" y="3539328"/>
                  </a:lnTo>
                </a:path>
              </a:pathLst>
            </a:custGeom>
            <a:ln w="12700">
              <a:solidFill>
                <a:srgbClr val="E52136"/>
              </a:solidFill>
            </a:ln>
          </p:spPr>
          <p:txBody>
            <a:bodyPr wrap="square" lIns="0" tIns="0" rIns="0" bIns="0" rtlCol="0"/>
            <a:lstStyle/>
            <a:p>
              <a:endParaRPr/>
            </a:p>
          </p:txBody>
        </p:sp>
      </p:grpSp>
      <p:sp>
        <p:nvSpPr>
          <p:cNvPr id="14" name="object 14"/>
          <p:cNvSpPr txBox="1">
            <a:spLocks noGrp="1"/>
          </p:cNvSpPr>
          <p:nvPr>
            <p:ph type="sldNum" sz="quarter" idx="7"/>
          </p:nvPr>
        </p:nvSpPr>
        <p:spPr>
          <a:xfrm>
            <a:off x="8610600" y="6553200"/>
            <a:ext cx="362172"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15</a:t>
            </a:fld>
            <a:endParaRPr spc="-5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99" cy="6857999"/>
          </a:xfrm>
          <a:prstGeom prst="rect">
            <a:avLst/>
          </a:prstGeom>
        </p:spPr>
      </p:pic>
      <p:sp>
        <p:nvSpPr>
          <p:cNvPr id="3" name="object 3"/>
          <p:cNvSpPr txBox="1"/>
          <p:nvPr/>
        </p:nvSpPr>
        <p:spPr>
          <a:xfrm>
            <a:off x="534923" y="1017828"/>
            <a:ext cx="7755890" cy="853439"/>
          </a:xfrm>
          <a:prstGeom prst="rect">
            <a:avLst/>
          </a:prstGeom>
        </p:spPr>
        <p:txBody>
          <a:bodyPr vert="horz" wrap="square" lIns="0" tIns="52705" rIns="0" bIns="0" rtlCol="0">
            <a:spAutoFit/>
          </a:bodyPr>
          <a:lstStyle/>
          <a:p>
            <a:pPr>
              <a:lnSpc>
                <a:spcPct val="100000"/>
              </a:lnSpc>
              <a:spcBef>
                <a:spcPts val="1395"/>
              </a:spcBef>
              <a:buClr>
                <a:srgbClr val="DA1F28"/>
              </a:buClr>
            </a:pPr>
            <a:endParaRPr sz="2700" dirty="0">
              <a:latin typeface="+mn-lt"/>
              <a:cs typeface="Arial"/>
            </a:endParaRPr>
          </a:p>
          <a:p>
            <a:pPr marL="12065" marR="5080">
              <a:lnSpc>
                <a:spcPts val="2950"/>
              </a:lnSpc>
              <a:buClr>
                <a:srgbClr val="DA1F28"/>
              </a:buClr>
              <a:buSzPct val="66666"/>
              <a:tabLst>
                <a:tab pos="268605" algn="l"/>
              </a:tabLst>
            </a:pPr>
            <a:r>
              <a:rPr lang="en-US" sz="2700" spc="-10" dirty="0">
                <a:solidFill>
                  <a:srgbClr val="39639D"/>
                </a:solidFill>
                <a:highlight>
                  <a:srgbClr val="FFFF00"/>
                </a:highlight>
                <a:latin typeface="+mn-lt"/>
                <a:cs typeface="Gill Sans MT"/>
              </a:rPr>
              <a:t> </a:t>
            </a:r>
          </a:p>
        </p:txBody>
      </p:sp>
      <p:sp>
        <p:nvSpPr>
          <p:cNvPr id="6" name="object 6"/>
          <p:cNvSpPr txBox="1">
            <a:spLocks noGrp="1"/>
          </p:cNvSpPr>
          <p:nvPr>
            <p:ph type="sldNum" sz="quarter" idx="7"/>
          </p:nvPr>
        </p:nvSpPr>
        <p:spPr>
          <a:xfrm>
            <a:off x="8610600" y="6571181"/>
            <a:ext cx="362172"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16</a:t>
            </a:fld>
            <a:endParaRPr spc="-50" dirty="0">
              <a:latin typeface="Arial"/>
              <a:cs typeface="Arial"/>
            </a:endParaRPr>
          </a:p>
        </p:txBody>
      </p:sp>
      <p:pic>
        <p:nvPicPr>
          <p:cNvPr id="5" name="object 4">
            <a:extLst>
              <a:ext uri="{FF2B5EF4-FFF2-40B4-BE49-F238E27FC236}">
                <a16:creationId xmlns:a16="http://schemas.microsoft.com/office/drawing/2014/main" id="{06D27F99-C90C-23C4-339A-ABB079E41A3D}"/>
              </a:ext>
            </a:extLst>
          </p:cNvPr>
          <p:cNvPicPr/>
          <p:nvPr/>
        </p:nvPicPr>
        <p:blipFill>
          <a:blip r:embed="rId4" cstate="print"/>
          <a:stretch>
            <a:fillRect/>
          </a:stretch>
        </p:blipFill>
        <p:spPr>
          <a:xfrm>
            <a:off x="228600" y="265617"/>
            <a:ext cx="5410200" cy="426888"/>
          </a:xfrm>
          <a:prstGeom prst="rect">
            <a:avLst/>
          </a:prstGeom>
        </p:spPr>
      </p:pic>
      <p:sp>
        <p:nvSpPr>
          <p:cNvPr id="8" name="TextBox 7">
            <a:extLst>
              <a:ext uri="{FF2B5EF4-FFF2-40B4-BE49-F238E27FC236}">
                <a16:creationId xmlns:a16="http://schemas.microsoft.com/office/drawing/2014/main" id="{C983685E-EB20-E087-0601-32690F95FD6B}"/>
              </a:ext>
            </a:extLst>
          </p:cNvPr>
          <p:cNvSpPr txBox="1"/>
          <p:nvPr/>
        </p:nvSpPr>
        <p:spPr>
          <a:xfrm>
            <a:off x="228600" y="725635"/>
            <a:ext cx="8744172" cy="4996240"/>
          </a:xfrm>
          <a:prstGeom prst="rect">
            <a:avLst/>
          </a:prstGeom>
          <a:noFill/>
        </p:spPr>
        <p:txBody>
          <a:bodyPr wrap="square">
            <a:spAutoFit/>
          </a:bodyPr>
          <a:lstStyle/>
          <a:p>
            <a:pPr marL="268605" marR="5080" indent="-228600" algn="l" rtl="0">
              <a:lnSpc>
                <a:spcPct val="90000"/>
              </a:lnSpc>
              <a:spcBef>
                <a:spcPts val="409"/>
              </a:spcBef>
              <a:buClr>
                <a:srgbClr val="DA1F28"/>
              </a:buClr>
              <a:buSzPct val="68181"/>
              <a:buFont typeface="Arial" panose="020B0604020202020204" pitchFamily="34" charset="0"/>
              <a:buChar char="•"/>
              <a:tabLst>
                <a:tab pos="268605" algn="l"/>
              </a:tabLst>
            </a:pPr>
            <a:r>
              <a:rPr lang="en-US" sz="2000" kern="1200" spc="-25" dirty="0">
                <a:solidFill>
                  <a:schemeClr val="tx1"/>
                </a:solidFill>
                <a:latin typeface="+mn-lt"/>
                <a:ea typeface="+mn-ea"/>
                <a:cs typeface="+mn-cs"/>
              </a:rPr>
              <a:t>During modifications process,</a:t>
            </a:r>
            <a:r>
              <a:rPr lang="en-US" sz="2000" kern="1200" spc="-10" dirty="0">
                <a:solidFill>
                  <a:schemeClr val="tx1"/>
                </a:solidFill>
                <a:latin typeface="+mn-lt"/>
                <a:ea typeface="+mn-ea"/>
                <a:cs typeface="+mn-cs"/>
              </a:rPr>
              <a:t> </a:t>
            </a:r>
            <a:r>
              <a:rPr lang="en-US" sz="2000" kern="1200" dirty="0">
                <a:solidFill>
                  <a:schemeClr val="tx1"/>
                </a:solidFill>
                <a:latin typeface="+mn-lt"/>
                <a:ea typeface="+mn-ea"/>
                <a:cs typeface="+mn-cs"/>
              </a:rPr>
              <a:t>you</a:t>
            </a:r>
            <a:r>
              <a:rPr lang="en-US" sz="2000" kern="1200" spc="-60" dirty="0">
                <a:solidFill>
                  <a:schemeClr val="tx1"/>
                </a:solidFill>
                <a:latin typeface="+mn-lt"/>
                <a:ea typeface="+mn-ea"/>
                <a:cs typeface="+mn-cs"/>
              </a:rPr>
              <a:t> </a:t>
            </a:r>
            <a:r>
              <a:rPr lang="en-US" sz="2000" kern="1200" dirty="0">
                <a:solidFill>
                  <a:schemeClr val="tx1"/>
                </a:solidFill>
                <a:latin typeface="+mn-lt"/>
                <a:ea typeface="+mn-ea"/>
                <a:cs typeface="+mn-cs"/>
              </a:rPr>
              <a:t>must</a:t>
            </a:r>
            <a:r>
              <a:rPr lang="en-US" sz="2000" kern="1200" spc="-55" dirty="0">
                <a:solidFill>
                  <a:schemeClr val="tx1"/>
                </a:solidFill>
                <a:latin typeface="+mn-lt"/>
                <a:ea typeface="+mn-ea"/>
                <a:cs typeface="+mn-cs"/>
              </a:rPr>
              <a:t> </a:t>
            </a:r>
            <a:r>
              <a:rPr lang="en-US" sz="2000" kern="1200" dirty="0">
                <a:solidFill>
                  <a:schemeClr val="tx1"/>
                </a:solidFill>
                <a:latin typeface="+mn-lt"/>
                <a:ea typeface="+mn-ea"/>
                <a:cs typeface="+mn-cs"/>
              </a:rPr>
              <a:t>complete</a:t>
            </a:r>
            <a:r>
              <a:rPr lang="en-US" sz="2000" kern="1200" spc="-60" dirty="0">
                <a:solidFill>
                  <a:schemeClr val="tx1"/>
                </a:solidFill>
                <a:latin typeface="+mn-lt"/>
                <a:ea typeface="+mn-ea"/>
                <a:cs typeface="+mn-cs"/>
              </a:rPr>
              <a:t> </a:t>
            </a:r>
            <a:r>
              <a:rPr lang="en-US" sz="2000" kern="1200" spc="-55" dirty="0">
                <a:solidFill>
                  <a:schemeClr val="tx1"/>
                </a:solidFill>
                <a:latin typeface="+mn-lt"/>
                <a:ea typeface="+mn-ea"/>
                <a:cs typeface="+mn-cs"/>
              </a:rPr>
              <a:t>Part</a:t>
            </a:r>
            <a:r>
              <a:rPr lang="en-US" sz="2000" kern="1200" spc="-65" dirty="0">
                <a:solidFill>
                  <a:schemeClr val="tx1"/>
                </a:solidFill>
                <a:latin typeface="+mn-lt"/>
                <a:ea typeface="+mn-ea"/>
                <a:cs typeface="+mn-cs"/>
              </a:rPr>
              <a:t> </a:t>
            </a:r>
            <a:r>
              <a:rPr lang="en-US" sz="2000" kern="1200" spc="-50" dirty="0">
                <a:solidFill>
                  <a:schemeClr val="tx1"/>
                </a:solidFill>
                <a:latin typeface="+mn-lt"/>
                <a:ea typeface="+mn-ea"/>
                <a:cs typeface="+mn-cs"/>
              </a:rPr>
              <a:t>I </a:t>
            </a:r>
            <a:r>
              <a:rPr lang="en-US" sz="2000" kern="1200" spc="-30" dirty="0">
                <a:solidFill>
                  <a:schemeClr val="tx1"/>
                </a:solidFill>
                <a:latin typeface="+mn-lt"/>
                <a:ea typeface="+mn-ea"/>
                <a:cs typeface="+mn-cs"/>
              </a:rPr>
              <a:t>of</a:t>
            </a:r>
            <a:r>
              <a:rPr lang="en-US" sz="2000" kern="1200" spc="-65" dirty="0">
                <a:solidFill>
                  <a:schemeClr val="tx1"/>
                </a:solidFill>
                <a:latin typeface="+mn-lt"/>
                <a:ea typeface="+mn-ea"/>
                <a:cs typeface="+mn-cs"/>
              </a:rPr>
              <a:t> </a:t>
            </a:r>
            <a:r>
              <a:rPr lang="en-US" sz="2000" kern="1200" spc="-100" dirty="0">
                <a:solidFill>
                  <a:schemeClr val="tx1"/>
                </a:solidFill>
                <a:latin typeface="+mn-lt"/>
                <a:ea typeface="+mn-ea"/>
                <a:cs typeface="+mn-cs"/>
              </a:rPr>
              <a:t>the</a:t>
            </a:r>
            <a:r>
              <a:rPr lang="en-US" sz="2000" kern="1200" spc="-60" dirty="0">
                <a:solidFill>
                  <a:schemeClr val="tx1"/>
                </a:solidFill>
                <a:latin typeface="+mn-lt"/>
                <a:ea typeface="+mn-ea"/>
                <a:cs typeface="+mn-cs"/>
              </a:rPr>
              <a:t> </a:t>
            </a:r>
            <a:r>
              <a:rPr lang="en-US" sz="2000" kern="1200" spc="85" dirty="0">
                <a:solidFill>
                  <a:schemeClr val="tx1"/>
                </a:solidFill>
                <a:latin typeface="+mn-lt"/>
                <a:ea typeface="+mn-ea"/>
                <a:cs typeface="+mn-cs"/>
              </a:rPr>
              <a:t>SAR-</a:t>
            </a:r>
            <a:r>
              <a:rPr lang="en-US" sz="2000" kern="1200" dirty="0">
                <a:solidFill>
                  <a:schemeClr val="tx1"/>
                </a:solidFill>
                <a:latin typeface="+mn-lt"/>
                <a:ea typeface="+mn-ea"/>
                <a:cs typeface="+mn-cs"/>
              </a:rPr>
              <a:t>the</a:t>
            </a:r>
            <a:r>
              <a:rPr lang="en-US" sz="2000" kern="1200" spc="-10" dirty="0">
                <a:solidFill>
                  <a:schemeClr val="tx1"/>
                </a:solidFill>
                <a:latin typeface="+mn-lt"/>
                <a:ea typeface="+mn-ea"/>
                <a:cs typeface="+mn-cs"/>
              </a:rPr>
              <a:t> </a:t>
            </a:r>
            <a:r>
              <a:rPr lang="en-US" sz="2000" b="1" kern="1200" spc="-10" dirty="0">
                <a:solidFill>
                  <a:schemeClr val="tx1"/>
                </a:solidFill>
                <a:latin typeface="+mn-lt"/>
                <a:ea typeface="+mn-ea"/>
                <a:cs typeface="+mn-cs"/>
              </a:rPr>
              <a:t>Initial </a:t>
            </a:r>
            <a:r>
              <a:rPr lang="en-US" sz="2000" b="1" kern="1200" dirty="0">
                <a:solidFill>
                  <a:schemeClr val="tx1"/>
                </a:solidFill>
                <a:latin typeface="+mn-lt"/>
                <a:ea typeface="+mn-ea"/>
                <a:cs typeface="+mn-cs"/>
              </a:rPr>
              <a:t>Subgrant</a:t>
            </a:r>
            <a:r>
              <a:rPr lang="en-US" sz="2000" b="1" kern="1200" spc="-130" dirty="0">
                <a:solidFill>
                  <a:schemeClr val="tx1"/>
                </a:solidFill>
                <a:latin typeface="+mn-lt"/>
                <a:ea typeface="+mn-ea"/>
                <a:cs typeface="+mn-cs"/>
              </a:rPr>
              <a:t> </a:t>
            </a:r>
            <a:r>
              <a:rPr lang="en-US" sz="2000" b="1" kern="1200" dirty="0">
                <a:solidFill>
                  <a:schemeClr val="tx1"/>
                </a:solidFill>
                <a:latin typeface="+mn-lt"/>
                <a:ea typeface="+mn-ea"/>
                <a:cs typeface="+mn-cs"/>
              </a:rPr>
              <a:t>Award</a:t>
            </a:r>
            <a:r>
              <a:rPr lang="en-US" sz="2000" b="1" kern="1200" spc="-85" dirty="0">
                <a:solidFill>
                  <a:schemeClr val="tx1"/>
                </a:solidFill>
                <a:latin typeface="+mn-lt"/>
                <a:ea typeface="+mn-ea"/>
                <a:cs typeface="+mn-cs"/>
              </a:rPr>
              <a:t> </a:t>
            </a:r>
            <a:r>
              <a:rPr lang="en-US" sz="2000" b="1" kern="1200" spc="-10" dirty="0">
                <a:solidFill>
                  <a:schemeClr val="tx1"/>
                </a:solidFill>
                <a:latin typeface="+mn-lt"/>
                <a:ea typeface="+mn-ea"/>
                <a:cs typeface="+mn-cs"/>
              </a:rPr>
              <a:t>Report</a:t>
            </a:r>
          </a:p>
          <a:p>
            <a:pPr marL="268605" marR="5080" indent="-228600" algn="l" rtl="0">
              <a:lnSpc>
                <a:spcPct val="90000"/>
              </a:lnSpc>
              <a:spcBef>
                <a:spcPts val="409"/>
              </a:spcBef>
              <a:buClr>
                <a:srgbClr val="DA1F28"/>
              </a:buClr>
              <a:buSzPct val="68181"/>
              <a:buFont typeface="Arial" panose="020B0604020202020204" pitchFamily="34" charset="0"/>
              <a:buChar char="•"/>
              <a:tabLst>
                <a:tab pos="268605" algn="l"/>
              </a:tabLst>
            </a:pPr>
            <a:endParaRPr lang="en-US" sz="2000" b="1" kern="1200" spc="-10" dirty="0">
              <a:solidFill>
                <a:schemeClr val="tx1"/>
              </a:solidFill>
              <a:latin typeface="+mn-lt"/>
              <a:ea typeface="+mn-ea"/>
              <a:cs typeface="+mn-cs"/>
            </a:endParaRPr>
          </a:p>
          <a:p>
            <a:pPr marL="268605" marR="5080" indent="-228600" algn="l" rtl="0">
              <a:lnSpc>
                <a:spcPct val="90000"/>
              </a:lnSpc>
              <a:spcBef>
                <a:spcPts val="409"/>
              </a:spcBef>
              <a:buClr>
                <a:srgbClr val="DA1F28"/>
              </a:buClr>
              <a:buSzPct val="68181"/>
              <a:buFont typeface="Arial" panose="020B0604020202020204" pitchFamily="34" charset="0"/>
              <a:buChar char="•"/>
              <a:tabLst>
                <a:tab pos="268605" algn="l"/>
              </a:tabLst>
            </a:pPr>
            <a:r>
              <a:rPr lang="en-US" sz="2000" kern="1200" spc="-10" dirty="0">
                <a:solidFill>
                  <a:schemeClr val="tx1"/>
                </a:solidFill>
                <a:latin typeface="+mn-lt"/>
                <a:ea typeface="+mn-ea"/>
                <a:cs typeface="+mn-cs"/>
              </a:rPr>
              <a:t>Upload the Completed SAR Part I form, into the Progress/Performance Report tile in EBS and notify your Grant Planner</a:t>
            </a: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a:p>
            <a:pPr algn="l" rtl="0">
              <a:lnSpc>
                <a:spcPct val="90000"/>
              </a:lnSpc>
              <a:spcBef>
                <a:spcPts val="770"/>
              </a:spcBef>
              <a:buClr>
                <a:srgbClr val="DA1F28"/>
              </a:buClr>
            </a:pPr>
            <a:endParaRPr lang="en-US" sz="2000" kern="1200" dirty="0">
              <a:solidFill>
                <a:schemeClr val="tx1"/>
              </a:solidFill>
              <a:latin typeface="+mn-lt"/>
              <a:ea typeface="+mn-ea"/>
              <a:cs typeface="+mn-cs"/>
            </a:endParaRPr>
          </a:p>
        </p:txBody>
      </p:sp>
      <p:pic>
        <p:nvPicPr>
          <p:cNvPr id="9" name="Picture 8" descr="Graphical user interface, application&#10;&#10;Description automatically generated">
            <a:extLst>
              <a:ext uri="{FF2B5EF4-FFF2-40B4-BE49-F238E27FC236}">
                <a16:creationId xmlns:a16="http://schemas.microsoft.com/office/drawing/2014/main" id="{1AD1F627-D15B-725A-FFA1-93B6B3ABA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23" y="2325866"/>
            <a:ext cx="6324600" cy="3197795"/>
          </a:xfrm>
          <a:prstGeom prst="rect">
            <a:avLst/>
          </a:prstGeom>
        </p:spPr>
      </p:pic>
      <p:sp>
        <p:nvSpPr>
          <p:cNvPr id="10" name="object 8">
            <a:extLst>
              <a:ext uri="{FF2B5EF4-FFF2-40B4-BE49-F238E27FC236}">
                <a16:creationId xmlns:a16="http://schemas.microsoft.com/office/drawing/2014/main" id="{B93FC043-AAAE-ACD9-A4D5-316CF0ADF9FA}"/>
              </a:ext>
            </a:extLst>
          </p:cNvPr>
          <p:cNvSpPr/>
          <p:nvPr/>
        </p:nvSpPr>
        <p:spPr>
          <a:xfrm>
            <a:off x="4906617" y="2971800"/>
            <a:ext cx="1265583" cy="1295400"/>
          </a:xfrm>
          <a:custGeom>
            <a:avLst/>
            <a:gdLst/>
            <a:ahLst/>
            <a:cxnLst/>
            <a:rect l="l" t="t" r="r" b="b"/>
            <a:pathLst>
              <a:path w="7988934" h="2486025">
                <a:moveTo>
                  <a:pt x="27431" y="0"/>
                </a:moveTo>
                <a:lnTo>
                  <a:pt x="20154" y="0"/>
                </a:lnTo>
                <a:lnTo>
                  <a:pt x="13182" y="2895"/>
                </a:lnTo>
                <a:lnTo>
                  <a:pt x="2895" y="13182"/>
                </a:lnTo>
                <a:lnTo>
                  <a:pt x="0" y="20154"/>
                </a:lnTo>
                <a:lnTo>
                  <a:pt x="0" y="2465489"/>
                </a:lnTo>
                <a:lnTo>
                  <a:pt x="2895" y="2472461"/>
                </a:lnTo>
                <a:lnTo>
                  <a:pt x="13182" y="2482761"/>
                </a:lnTo>
                <a:lnTo>
                  <a:pt x="20154" y="2485643"/>
                </a:lnTo>
                <a:lnTo>
                  <a:pt x="7968653" y="2485643"/>
                </a:lnTo>
                <a:lnTo>
                  <a:pt x="7975625" y="2482761"/>
                </a:lnTo>
                <a:lnTo>
                  <a:pt x="7985912" y="2472461"/>
                </a:lnTo>
                <a:lnTo>
                  <a:pt x="7988808" y="2465489"/>
                </a:lnTo>
                <a:lnTo>
                  <a:pt x="7988808" y="2458211"/>
                </a:lnTo>
                <a:lnTo>
                  <a:pt x="27431" y="2458211"/>
                </a:lnTo>
                <a:lnTo>
                  <a:pt x="27431" y="2452725"/>
                </a:lnTo>
                <a:lnTo>
                  <a:pt x="32918" y="2452725"/>
                </a:lnTo>
                <a:lnTo>
                  <a:pt x="32918" y="32918"/>
                </a:lnTo>
                <a:lnTo>
                  <a:pt x="27431" y="32918"/>
                </a:lnTo>
                <a:lnTo>
                  <a:pt x="27431" y="0"/>
                </a:lnTo>
                <a:close/>
              </a:path>
              <a:path w="7988934" h="2486025">
                <a:moveTo>
                  <a:pt x="28892" y="2452725"/>
                </a:moveTo>
                <a:lnTo>
                  <a:pt x="27431" y="2452725"/>
                </a:lnTo>
                <a:lnTo>
                  <a:pt x="27431" y="2458211"/>
                </a:lnTo>
                <a:lnTo>
                  <a:pt x="31305" y="2454325"/>
                </a:lnTo>
                <a:lnTo>
                  <a:pt x="30276" y="2453297"/>
                </a:lnTo>
                <a:lnTo>
                  <a:pt x="28892" y="2452725"/>
                </a:lnTo>
                <a:close/>
              </a:path>
              <a:path w="7988934" h="2486025">
                <a:moveTo>
                  <a:pt x="31305" y="2454325"/>
                </a:moveTo>
                <a:lnTo>
                  <a:pt x="27431" y="2458211"/>
                </a:lnTo>
                <a:lnTo>
                  <a:pt x="31318" y="2454338"/>
                </a:lnTo>
                <a:close/>
              </a:path>
              <a:path w="7988934" h="2486025">
                <a:moveTo>
                  <a:pt x="31318" y="2454338"/>
                </a:moveTo>
                <a:lnTo>
                  <a:pt x="27431" y="2458211"/>
                </a:lnTo>
                <a:lnTo>
                  <a:pt x="32918" y="2458211"/>
                </a:lnTo>
                <a:lnTo>
                  <a:pt x="32918" y="2456751"/>
                </a:lnTo>
                <a:lnTo>
                  <a:pt x="32346" y="2455367"/>
                </a:lnTo>
                <a:lnTo>
                  <a:pt x="31318" y="2454338"/>
                </a:lnTo>
                <a:close/>
              </a:path>
              <a:path w="7988934" h="2486025">
                <a:moveTo>
                  <a:pt x="7955889" y="2452725"/>
                </a:moveTo>
                <a:lnTo>
                  <a:pt x="32918" y="2452725"/>
                </a:lnTo>
                <a:lnTo>
                  <a:pt x="32918" y="2458211"/>
                </a:lnTo>
                <a:lnTo>
                  <a:pt x="7955889" y="2458211"/>
                </a:lnTo>
                <a:lnTo>
                  <a:pt x="7955889" y="2452725"/>
                </a:lnTo>
                <a:close/>
              </a:path>
              <a:path w="7988934" h="2486025">
                <a:moveTo>
                  <a:pt x="7957489" y="2454338"/>
                </a:moveTo>
                <a:lnTo>
                  <a:pt x="7956461" y="2455367"/>
                </a:lnTo>
                <a:lnTo>
                  <a:pt x="7955889" y="2456751"/>
                </a:lnTo>
                <a:lnTo>
                  <a:pt x="7955889" y="2458211"/>
                </a:lnTo>
                <a:lnTo>
                  <a:pt x="7961376" y="2458211"/>
                </a:lnTo>
                <a:lnTo>
                  <a:pt x="7957489" y="2454338"/>
                </a:lnTo>
                <a:close/>
              </a:path>
              <a:path w="7988934" h="2486025">
                <a:moveTo>
                  <a:pt x="7957502" y="2454325"/>
                </a:moveTo>
                <a:lnTo>
                  <a:pt x="7961376" y="2458211"/>
                </a:lnTo>
                <a:lnTo>
                  <a:pt x="7957502" y="2454325"/>
                </a:lnTo>
                <a:close/>
              </a:path>
              <a:path w="7988934" h="2486025">
                <a:moveTo>
                  <a:pt x="7961376" y="2452725"/>
                </a:moveTo>
                <a:lnTo>
                  <a:pt x="7959915" y="2452725"/>
                </a:lnTo>
                <a:lnTo>
                  <a:pt x="7958531" y="2453297"/>
                </a:lnTo>
                <a:lnTo>
                  <a:pt x="7957502" y="2454325"/>
                </a:lnTo>
                <a:lnTo>
                  <a:pt x="7961376" y="2458211"/>
                </a:lnTo>
                <a:lnTo>
                  <a:pt x="7961376" y="2452725"/>
                </a:lnTo>
                <a:close/>
              </a:path>
              <a:path w="7988934" h="2486025">
                <a:moveTo>
                  <a:pt x="7988808" y="2452725"/>
                </a:moveTo>
                <a:lnTo>
                  <a:pt x="7961376" y="2452725"/>
                </a:lnTo>
                <a:lnTo>
                  <a:pt x="7961376" y="2458211"/>
                </a:lnTo>
                <a:lnTo>
                  <a:pt x="7988808" y="2458211"/>
                </a:lnTo>
                <a:lnTo>
                  <a:pt x="7988808" y="2452725"/>
                </a:lnTo>
                <a:close/>
              </a:path>
              <a:path w="7988934" h="2486025">
                <a:moveTo>
                  <a:pt x="32918" y="2452725"/>
                </a:moveTo>
                <a:lnTo>
                  <a:pt x="28892" y="2452725"/>
                </a:lnTo>
                <a:lnTo>
                  <a:pt x="30276" y="2453297"/>
                </a:lnTo>
                <a:lnTo>
                  <a:pt x="32346" y="2455367"/>
                </a:lnTo>
                <a:lnTo>
                  <a:pt x="32918" y="2456751"/>
                </a:lnTo>
                <a:lnTo>
                  <a:pt x="32918" y="2452725"/>
                </a:lnTo>
                <a:close/>
              </a:path>
              <a:path w="7988934" h="2486025">
                <a:moveTo>
                  <a:pt x="7955889" y="28892"/>
                </a:moveTo>
                <a:lnTo>
                  <a:pt x="7955889" y="2456751"/>
                </a:lnTo>
                <a:lnTo>
                  <a:pt x="7956461" y="2455367"/>
                </a:lnTo>
                <a:lnTo>
                  <a:pt x="7958531" y="2453297"/>
                </a:lnTo>
                <a:lnTo>
                  <a:pt x="7959915" y="2452725"/>
                </a:lnTo>
                <a:lnTo>
                  <a:pt x="7988808" y="2452725"/>
                </a:lnTo>
                <a:lnTo>
                  <a:pt x="7988808" y="32918"/>
                </a:lnTo>
                <a:lnTo>
                  <a:pt x="7959915" y="32918"/>
                </a:lnTo>
                <a:lnTo>
                  <a:pt x="7958531" y="32346"/>
                </a:lnTo>
                <a:lnTo>
                  <a:pt x="7956461" y="30276"/>
                </a:lnTo>
                <a:lnTo>
                  <a:pt x="7955889" y="28892"/>
                </a:lnTo>
                <a:close/>
              </a:path>
              <a:path w="7988934" h="2486025">
                <a:moveTo>
                  <a:pt x="7940878" y="43891"/>
                </a:moveTo>
                <a:lnTo>
                  <a:pt x="47929" y="43891"/>
                </a:lnTo>
                <a:lnTo>
                  <a:pt x="46520" y="44475"/>
                </a:lnTo>
                <a:lnTo>
                  <a:pt x="44475" y="46520"/>
                </a:lnTo>
                <a:lnTo>
                  <a:pt x="43891" y="47929"/>
                </a:lnTo>
                <a:lnTo>
                  <a:pt x="43891" y="2437714"/>
                </a:lnTo>
                <a:lnTo>
                  <a:pt x="44475" y="2439123"/>
                </a:lnTo>
                <a:lnTo>
                  <a:pt x="46520" y="2441168"/>
                </a:lnTo>
                <a:lnTo>
                  <a:pt x="47929" y="2441752"/>
                </a:lnTo>
                <a:lnTo>
                  <a:pt x="7940878" y="2441752"/>
                </a:lnTo>
                <a:lnTo>
                  <a:pt x="7942287" y="2441168"/>
                </a:lnTo>
                <a:lnTo>
                  <a:pt x="7944332" y="2439123"/>
                </a:lnTo>
                <a:lnTo>
                  <a:pt x="7944916" y="2437714"/>
                </a:lnTo>
                <a:lnTo>
                  <a:pt x="7944916" y="2436266"/>
                </a:lnTo>
                <a:lnTo>
                  <a:pt x="49377" y="2436266"/>
                </a:lnTo>
                <a:lnTo>
                  <a:pt x="49377" y="2430779"/>
                </a:lnTo>
                <a:lnTo>
                  <a:pt x="54863" y="2430779"/>
                </a:lnTo>
                <a:lnTo>
                  <a:pt x="54863" y="54863"/>
                </a:lnTo>
                <a:lnTo>
                  <a:pt x="49377" y="54863"/>
                </a:lnTo>
                <a:lnTo>
                  <a:pt x="49377" y="49377"/>
                </a:lnTo>
                <a:lnTo>
                  <a:pt x="7944916" y="49377"/>
                </a:lnTo>
                <a:lnTo>
                  <a:pt x="7944916" y="47929"/>
                </a:lnTo>
                <a:lnTo>
                  <a:pt x="7944332" y="46520"/>
                </a:lnTo>
                <a:lnTo>
                  <a:pt x="7942287" y="44475"/>
                </a:lnTo>
                <a:lnTo>
                  <a:pt x="7940878" y="43891"/>
                </a:lnTo>
                <a:close/>
              </a:path>
              <a:path w="7988934" h="2486025">
                <a:moveTo>
                  <a:pt x="54863" y="2430779"/>
                </a:moveTo>
                <a:lnTo>
                  <a:pt x="49377" y="2430779"/>
                </a:lnTo>
                <a:lnTo>
                  <a:pt x="49377" y="2436266"/>
                </a:lnTo>
                <a:lnTo>
                  <a:pt x="54863" y="2436266"/>
                </a:lnTo>
                <a:lnTo>
                  <a:pt x="54863" y="2430779"/>
                </a:lnTo>
                <a:close/>
              </a:path>
              <a:path w="7988934" h="2486025">
                <a:moveTo>
                  <a:pt x="7933944" y="2430779"/>
                </a:moveTo>
                <a:lnTo>
                  <a:pt x="54863" y="2430779"/>
                </a:lnTo>
                <a:lnTo>
                  <a:pt x="54863" y="2436266"/>
                </a:lnTo>
                <a:lnTo>
                  <a:pt x="7933944" y="2436266"/>
                </a:lnTo>
                <a:lnTo>
                  <a:pt x="7933944" y="2430779"/>
                </a:lnTo>
                <a:close/>
              </a:path>
              <a:path w="7988934" h="2486025">
                <a:moveTo>
                  <a:pt x="7939430" y="49377"/>
                </a:moveTo>
                <a:lnTo>
                  <a:pt x="7933944" y="49377"/>
                </a:lnTo>
                <a:lnTo>
                  <a:pt x="7933944" y="2436266"/>
                </a:lnTo>
                <a:lnTo>
                  <a:pt x="7939430" y="2436266"/>
                </a:lnTo>
                <a:lnTo>
                  <a:pt x="7939430" y="2430779"/>
                </a:lnTo>
                <a:lnTo>
                  <a:pt x="7944916" y="2430779"/>
                </a:lnTo>
                <a:lnTo>
                  <a:pt x="7944916" y="54863"/>
                </a:lnTo>
                <a:lnTo>
                  <a:pt x="7939430" y="54863"/>
                </a:lnTo>
                <a:lnTo>
                  <a:pt x="7939430" y="49377"/>
                </a:lnTo>
                <a:close/>
              </a:path>
              <a:path w="7988934" h="2486025">
                <a:moveTo>
                  <a:pt x="7944916" y="2430779"/>
                </a:moveTo>
                <a:lnTo>
                  <a:pt x="7939430" y="2430779"/>
                </a:lnTo>
                <a:lnTo>
                  <a:pt x="7939430" y="2436266"/>
                </a:lnTo>
                <a:lnTo>
                  <a:pt x="7944916" y="2436266"/>
                </a:lnTo>
                <a:lnTo>
                  <a:pt x="7944916" y="2430779"/>
                </a:lnTo>
                <a:close/>
              </a:path>
              <a:path w="7988934" h="2486025">
                <a:moveTo>
                  <a:pt x="54863" y="49377"/>
                </a:moveTo>
                <a:lnTo>
                  <a:pt x="49377" y="49377"/>
                </a:lnTo>
                <a:lnTo>
                  <a:pt x="49377" y="54863"/>
                </a:lnTo>
                <a:lnTo>
                  <a:pt x="54863" y="54863"/>
                </a:lnTo>
                <a:lnTo>
                  <a:pt x="54863" y="49377"/>
                </a:lnTo>
                <a:close/>
              </a:path>
              <a:path w="7988934" h="2486025">
                <a:moveTo>
                  <a:pt x="7933944" y="49377"/>
                </a:moveTo>
                <a:lnTo>
                  <a:pt x="54863" y="49377"/>
                </a:lnTo>
                <a:lnTo>
                  <a:pt x="54863" y="54863"/>
                </a:lnTo>
                <a:lnTo>
                  <a:pt x="7933944" y="54863"/>
                </a:lnTo>
                <a:lnTo>
                  <a:pt x="7933944" y="49377"/>
                </a:lnTo>
                <a:close/>
              </a:path>
              <a:path w="7988934" h="2486025">
                <a:moveTo>
                  <a:pt x="7944916" y="49377"/>
                </a:moveTo>
                <a:lnTo>
                  <a:pt x="7939430" y="49377"/>
                </a:lnTo>
                <a:lnTo>
                  <a:pt x="7939430" y="54863"/>
                </a:lnTo>
                <a:lnTo>
                  <a:pt x="7944916" y="54863"/>
                </a:lnTo>
                <a:lnTo>
                  <a:pt x="7944916" y="49377"/>
                </a:lnTo>
                <a:close/>
              </a:path>
              <a:path w="7988934" h="2486025">
                <a:moveTo>
                  <a:pt x="27431" y="27431"/>
                </a:moveTo>
                <a:lnTo>
                  <a:pt x="27431" y="32918"/>
                </a:lnTo>
                <a:lnTo>
                  <a:pt x="28892" y="32918"/>
                </a:lnTo>
                <a:lnTo>
                  <a:pt x="30276" y="32346"/>
                </a:lnTo>
                <a:lnTo>
                  <a:pt x="31305" y="31318"/>
                </a:lnTo>
                <a:lnTo>
                  <a:pt x="27431" y="27431"/>
                </a:lnTo>
                <a:close/>
              </a:path>
              <a:path w="7988934" h="2486025">
                <a:moveTo>
                  <a:pt x="32918" y="28892"/>
                </a:moveTo>
                <a:lnTo>
                  <a:pt x="32346" y="30276"/>
                </a:lnTo>
                <a:lnTo>
                  <a:pt x="30276" y="32346"/>
                </a:lnTo>
                <a:lnTo>
                  <a:pt x="28892" y="32918"/>
                </a:lnTo>
                <a:lnTo>
                  <a:pt x="32918" y="32918"/>
                </a:lnTo>
                <a:lnTo>
                  <a:pt x="32918" y="28892"/>
                </a:lnTo>
                <a:close/>
              </a:path>
              <a:path w="7988934" h="2486025">
                <a:moveTo>
                  <a:pt x="7955889" y="27431"/>
                </a:moveTo>
                <a:lnTo>
                  <a:pt x="32918" y="27431"/>
                </a:lnTo>
                <a:lnTo>
                  <a:pt x="32918" y="32918"/>
                </a:lnTo>
                <a:lnTo>
                  <a:pt x="7955889" y="32918"/>
                </a:lnTo>
                <a:lnTo>
                  <a:pt x="7955889" y="27431"/>
                </a:lnTo>
                <a:close/>
              </a:path>
              <a:path w="7988934" h="2486025">
                <a:moveTo>
                  <a:pt x="7961376" y="27431"/>
                </a:moveTo>
                <a:lnTo>
                  <a:pt x="7957502" y="31318"/>
                </a:lnTo>
                <a:lnTo>
                  <a:pt x="7958531" y="32346"/>
                </a:lnTo>
                <a:lnTo>
                  <a:pt x="7959915" y="32918"/>
                </a:lnTo>
                <a:lnTo>
                  <a:pt x="7961376" y="32918"/>
                </a:lnTo>
                <a:lnTo>
                  <a:pt x="7961376" y="27431"/>
                </a:lnTo>
                <a:close/>
              </a:path>
              <a:path w="7988934" h="2486025">
                <a:moveTo>
                  <a:pt x="7988808" y="27431"/>
                </a:moveTo>
                <a:lnTo>
                  <a:pt x="7961376" y="27431"/>
                </a:lnTo>
                <a:lnTo>
                  <a:pt x="7961376" y="32918"/>
                </a:lnTo>
                <a:lnTo>
                  <a:pt x="7988808" y="32918"/>
                </a:lnTo>
                <a:lnTo>
                  <a:pt x="7988808" y="27431"/>
                </a:lnTo>
                <a:close/>
              </a:path>
              <a:path w="7988934" h="2486025">
                <a:moveTo>
                  <a:pt x="27431" y="27431"/>
                </a:moveTo>
                <a:lnTo>
                  <a:pt x="31305" y="31318"/>
                </a:lnTo>
                <a:lnTo>
                  <a:pt x="27431" y="27431"/>
                </a:lnTo>
                <a:close/>
              </a:path>
              <a:path w="7988934" h="2486025">
                <a:moveTo>
                  <a:pt x="7961376" y="27431"/>
                </a:moveTo>
                <a:lnTo>
                  <a:pt x="7957489" y="31305"/>
                </a:lnTo>
                <a:lnTo>
                  <a:pt x="7961376" y="27431"/>
                </a:lnTo>
                <a:close/>
              </a:path>
              <a:path w="7988934" h="2486025">
                <a:moveTo>
                  <a:pt x="7968653" y="0"/>
                </a:moveTo>
                <a:lnTo>
                  <a:pt x="27431" y="0"/>
                </a:lnTo>
                <a:lnTo>
                  <a:pt x="27431" y="27431"/>
                </a:lnTo>
                <a:lnTo>
                  <a:pt x="31318" y="31305"/>
                </a:lnTo>
                <a:lnTo>
                  <a:pt x="32346" y="30276"/>
                </a:lnTo>
                <a:lnTo>
                  <a:pt x="32918" y="28892"/>
                </a:lnTo>
                <a:lnTo>
                  <a:pt x="32918" y="27431"/>
                </a:lnTo>
                <a:lnTo>
                  <a:pt x="7988808" y="27431"/>
                </a:lnTo>
                <a:lnTo>
                  <a:pt x="7988808" y="20154"/>
                </a:lnTo>
                <a:lnTo>
                  <a:pt x="7985912" y="13182"/>
                </a:lnTo>
                <a:lnTo>
                  <a:pt x="7975625" y="2895"/>
                </a:lnTo>
                <a:lnTo>
                  <a:pt x="7968653" y="0"/>
                </a:lnTo>
                <a:close/>
              </a:path>
              <a:path w="7988934" h="2486025">
                <a:moveTo>
                  <a:pt x="7961376" y="27431"/>
                </a:moveTo>
                <a:lnTo>
                  <a:pt x="7955889" y="27431"/>
                </a:lnTo>
                <a:lnTo>
                  <a:pt x="7955889" y="28892"/>
                </a:lnTo>
                <a:lnTo>
                  <a:pt x="7956461" y="30276"/>
                </a:lnTo>
                <a:lnTo>
                  <a:pt x="7957489" y="31305"/>
                </a:lnTo>
                <a:lnTo>
                  <a:pt x="7961376" y="27431"/>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dirty="0"/>
          </a:p>
        </p:txBody>
      </p:sp>
      <p:sp>
        <p:nvSpPr>
          <p:cNvPr id="11" name="object 8">
            <a:extLst>
              <a:ext uri="{FF2B5EF4-FFF2-40B4-BE49-F238E27FC236}">
                <a16:creationId xmlns:a16="http://schemas.microsoft.com/office/drawing/2014/main" id="{AFAC33E6-DF67-8A0B-6D94-4516929A3675}"/>
              </a:ext>
            </a:extLst>
          </p:cNvPr>
          <p:cNvSpPr/>
          <p:nvPr/>
        </p:nvSpPr>
        <p:spPr>
          <a:xfrm rot="12236120">
            <a:off x="6440322" y="3918870"/>
            <a:ext cx="1764117" cy="666752"/>
          </a:xfrm>
          <a:custGeom>
            <a:avLst/>
            <a:gdLst/>
            <a:ahLst/>
            <a:cxnLst/>
            <a:rect l="l" t="t" r="r" b="b"/>
            <a:pathLst>
              <a:path w="1090929" h="410210">
                <a:moveTo>
                  <a:pt x="27431" y="108140"/>
                </a:moveTo>
                <a:lnTo>
                  <a:pt x="0" y="108140"/>
                </a:lnTo>
                <a:lnTo>
                  <a:pt x="0" y="301688"/>
                </a:lnTo>
                <a:lnTo>
                  <a:pt x="885444" y="301688"/>
                </a:lnTo>
                <a:lnTo>
                  <a:pt x="885444" y="409829"/>
                </a:lnTo>
                <a:lnTo>
                  <a:pt x="964920" y="330352"/>
                </a:lnTo>
                <a:lnTo>
                  <a:pt x="918362" y="330352"/>
                </a:lnTo>
                <a:lnTo>
                  <a:pt x="918362" y="268770"/>
                </a:lnTo>
                <a:lnTo>
                  <a:pt x="32918" y="268770"/>
                </a:lnTo>
                <a:lnTo>
                  <a:pt x="32918" y="141058"/>
                </a:lnTo>
                <a:lnTo>
                  <a:pt x="27431" y="108140"/>
                </a:lnTo>
                <a:close/>
              </a:path>
              <a:path w="1090929" h="410210">
                <a:moveTo>
                  <a:pt x="964920" y="79476"/>
                </a:moveTo>
                <a:lnTo>
                  <a:pt x="918362" y="79476"/>
                </a:lnTo>
                <a:lnTo>
                  <a:pt x="1043800" y="204914"/>
                </a:lnTo>
                <a:lnTo>
                  <a:pt x="918362" y="330352"/>
                </a:lnTo>
                <a:lnTo>
                  <a:pt x="964920" y="330352"/>
                </a:lnTo>
                <a:lnTo>
                  <a:pt x="1090358" y="204914"/>
                </a:lnTo>
                <a:lnTo>
                  <a:pt x="964920" y="79476"/>
                </a:lnTo>
                <a:close/>
              </a:path>
              <a:path w="1090929" h="410210">
                <a:moveTo>
                  <a:pt x="43891" y="152031"/>
                </a:moveTo>
                <a:lnTo>
                  <a:pt x="43891" y="257797"/>
                </a:lnTo>
                <a:lnTo>
                  <a:pt x="929335" y="257797"/>
                </a:lnTo>
                <a:lnTo>
                  <a:pt x="929335" y="303860"/>
                </a:lnTo>
                <a:lnTo>
                  <a:pt x="955827" y="277368"/>
                </a:lnTo>
                <a:lnTo>
                  <a:pt x="940307" y="277368"/>
                </a:lnTo>
                <a:lnTo>
                  <a:pt x="940307" y="246824"/>
                </a:lnTo>
                <a:lnTo>
                  <a:pt x="54863" y="246824"/>
                </a:lnTo>
                <a:lnTo>
                  <a:pt x="54863" y="163004"/>
                </a:lnTo>
                <a:lnTo>
                  <a:pt x="43891" y="152031"/>
                </a:lnTo>
                <a:close/>
              </a:path>
              <a:path w="1090929" h="410210">
                <a:moveTo>
                  <a:pt x="955827" y="132461"/>
                </a:moveTo>
                <a:lnTo>
                  <a:pt x="940307" y="132461"/>
                </a:lnTo>
                <a:lnTo>
                  <a:pt x="1012761" y="204914"/>
                </a:lnTo>
                <a:lnTo>
                  <a:pt x="940307" y="277368"/>
                </a:lnTo>
                <a:lnTo>
                  <a:pt x="955827" y="277368"/>
                </a:lnTo>
                <a:lnTo>
                  <a:pt x="1028280" y="204914"/>
                </a:lnTo>
                <a:lnTo>
                  <a:pt x="955827" y="132461"/>
                </a:lnTo>
                <a:close/>
              </a:path>
              <a:path w="1090929" h="410210">
                <a:moveTo>
                  <a:pt x="929335" y="105968"/>
                </a:moveTo>
                <a:lnTo>
                  <a:pt x="929335" y="152031"/>
                </a:lnTo>
                <a:lnTo>
                  <a:pt x="43891" y="152031"/>
                </a:lnTo>
                <a:lnTo>
                  <a:pt x="54863" y="163004"/>
                </a:lnTo>
                <a:lnTo>
                  <a:pt x="940307" y="163004"/>
                </a:lnTo>
                <a:lnTo>
                  <a:pt x="940307" y="132461"/>
                </a:lnTo>
                <a:lnTo>
                  <a:pt x="955827" y="132461"/>
                </a:lnTo>
                <a:lnTo>
                  <a:pt x="929335" y="105968"/>
                </a:lnTo>
                <a:close/>
              </a:path>
              <a:path w="1090929" h="410210">
                <a:moveTo>
                  <a:pt x="885444" y="0"/>
                </a:moveTo>
                <a:lnTo>
                  <a:pt x="885444" y="108140"/>
                </a:lnTo>
                <a:lnTo>
                  <a:pt x="27431" y="108140"/>
                </a:lnTo>
                <a:lnTo>
                  <a:pt x="32918" y="141058"/>
                </a:lnTo>
                <a:lnTo>
                  <a:pt x="918362" y="141058"/>
                </a:lnTo>
                <a:lnTo>
                  <a:pt x="918362" y="79476"/>
                </a:lnTo>
                <a:lnTo>
                  <a:pt x="964920" y="79476"/>
                </a:lnTo>
                <a:lnTo>
                  <a:pt x="885444" y="0"/>
                </a:lnTo>
                <a:close/>
              </a:path>
            </a:pathLst>
          </a:custGeom>
          <a:solidFill>
            <a:srgbClr val="A0141A"/>
          </a:solidFill>
        </p:spPr>
        <p:txBody>
          <a:bodyPr wrap="square" lIns="0" tIns="0" rIns="0" bIns="0" rtlCol="0"/>
          <a:lstStyle/>
          <a:p>
            <a:endParaRPr dirty="0"/>
          </a:p>
        </p:txBody>
      </p:sp>
    </p:spTree>
    <p:extLst>
      <p:ext uri="{BB962C8B-B14F-4D97-AF65-F5344CB8AC3E}">
        <p14:creationId xmlns:p14="http://schemas.microsoft.com/office/powerpoint/2010/main" val="369693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77301-3344-0C2C-E033-02607CC94721}"/>
              </a:ext>
            </a:extLst>
          </p:cNvPr>
          <p:cNvPicPr>
            <a:picLocks noChangeAspect="1"/>
          </p:cNvPicPr>
          <p:nvPr/>
        </p:nvPicPr>
        <p:blipFill>
          <a:blip r:embed="rId2"/>
          <a:stretch>
            <a:fillRect/>
          </a:stretch>
        </p:blipFill>
        <p:spPr>
          <a:xfrm>
            <a:off x="2209800" y="3124200"/>
            <a:ext cx="6705600" cy="2722923"/>
          </a:xfrm>
          <a:prstGeom prst="rect">
            <a:avLst/>
          </a:prstGeom>
        </p:spPr>
      </p:pic>
      <p:sp>
        <p:nvSpPr>
          <p:cNvPr id="5" name="Rectangle 4">
            <a:extLst>
              <a:ext uri="{FF2B5EF4-FFF2-40B4-BE49-F238E27FC236}">
                <a16:creationId xmlns:a16="http://schemas.microsoft.com/office/drawing/2014/main" id="{B6575A9B-2DB6-8FE1-4BF4-65C877348CEC}"/>
              </a:ext>
            </a:extLst>
          </p:cNvPr>
          <p:cNvSpPr/>
          <p:nvPr/>
        </p:nvSpPr>
        <p:spPr>
          <a:xfrm>
            <a:off x="795432" y="304800"/>
            <a:ext cx="7901522" cy="1077218"/>
          </a:xfrm>
          <a:prstGeom prst="rect">
            <a:avLst/>
          </a:prstGeom>
          <a:noFill/>
        </p:spPr>
        <p:txBody>
          <a:bodyPr wrap="none" lIns="91440" tIns="45720" rIns="91440" bIns="45720">
            <a:spAutoFit/>
          </a:bodyPr>
          <a:lstStyle/>
          <a:p>
            <a:pPr algn="ct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SAR Part I – Priority and Underserved </a:t>
            </a:r>
          </a:p>
          <a:p>
            <a:pPr algn="ct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rPr>
              <a:t>Requirements</a:t>
            </a:r>
          </a:p>
        </p:txBody>
      </p:sp>
      <p:sp>
        <p:nvSpPr>
          <p:cNvPr id="6" name="TextBox 5">
            <a:extLst>
              <a:ext uri="{FF2B5EF4-FFF2-40B4-BE49-F238E27FC236}">
                <a16:creationId xmlns:a16="http://schemas.microsoft.com/office/drawing/2014/main" id="{6BC5FD1D-AE47-3FBD-7FBE-0B588033F962}"/>
              </a:ext>
            </a:extLst>
          </p:cNvPr>
          <p:cNvSpPr txBox="1"/>
          <p:nvPr/>
        </p:nvSpPr>
        <p:spPr>
          <a:xfrm>
            <a:off x="304800" y="1524000"/>
            <a:ext cx="822960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Must first align with Program Priority</a:t>
            </a:r>
          </a:p>
          <a:p>
            <a:pPr marL="285750" indent="-285750">
              <a:buFont typeface="Wingdings" panose="05000000000000000000" pitchFamily="2" charset="2"/>
              <a:buChar char="Ø"/>
            </a:pPr>
            <a:r>
              <a:rPr lang="en-US" dirty="0">
                <a:solidFill>
                  <a:schemeClr val="bg1"/>
                </a:solidFill>
              </a:rPr>
              <a:t>If DV Basic Grant, all funded amount must be shown under Domestic and Family Violence, same with SA Basic/CA Basic/Underserved Priorities</a:t>
            </a:r>
          </a:p>
          <a:p>
            <a:pPr marL="285750" indent="-285750">
              <a:buFont typeface="Wingdings" panose="05000000000000000000" pitchFamily="2" charset="2"/>
              <a:buChar char="Ø"/>
            </a:pPr>
            <a:r>
              <a:rPr lang="en-US" dirty="0">
                <a:solidFill>
                  <a:schemeClr val="bg1"/>
                </a:solidFill>
              </a:rPr>
              <a:t>Must also align with Project Name and purpose of the grant as best as possible. </a:t>
            </a:r>
          </a:p>
          <a:p>
            <a:pPr marL="285750" lvl="2" indent="-285750">
              <a:buFont typeface="Wingdings" panose="05000000000000000000" pitchFamily="2" charset="2"/>
              <a:buChar char="Ø"/>
            </a:pPr>
            <a:endParaRPr lang="en-US" dirty="0">
              <a:solidFill>
                <a:schemeClr val="bg1"/>
              </a:solidFill>
            </a:endParaRPr>
          </a:p>
        </p:txBody>
      </p:sp>
      <p:sp>
        <p:nvSpPr>
          <p:cNvPr id="9" name="TextBox 8">
            <a:extLst>
              <a:ext uri="{FF2B5EF4-FFF2-40B4-BE49-F238E27FC236}">
                <a16:creationId xmlns:a16="http://schemas.microsoft.com/office/drawing/2014/main" id="{E3BE13AA-9A08-2039-C4A4-5BAB1A590F3F}"/>
              </a:ext>
            </a:extLst>
          </p:cNvPr>
          <p:cNvSpPr txBox="1"/>
          <p:nvPr/>
        </p:nvSpPr>
        <p:spPr>
          <a:xfrm>
            <a:off x="228600" y="3581400"/>
            <a:ext cx="1600200" cy="646331"/>
          </a:xfrm>
          <a:prstGeom prst="rect">
            <a:avLst/>
          </a:prstGeom>
          <a:noFill/>
        </p:spPr>
        <p:txBody>
          <a:bodyPr wrap="square" rtlCol="0">
            <a:spAutoFit/>
          </a:bodyPr>
          <a:lstStyle/>
          <a:p>
            <a:r>
              <a:rPr lang="en-US" dirty="0">
                <a:solidFill>
                  <a:schemeClr val="bg1"/>
                </a:solidFill>
              </a:rPr>
              <a:t>Application view in EBS:</a:t>
            </a:r>
          </a:p>
        </p:txBody>
      </p:sp>
      <p:sp>
        <p:nvSpPr>
          <p:cNvPr id="3" name="object 7">
            <a:extLst>
              <a:ext uri="{FF2B5EF4-FFF2-40B4-BE49-F238E27FC236}">
                <a16:creationId xmlns:a16="http://schemas.microsoft.com/office/drawing/2014/main" id="{44C851B0-E1E8-5143-7E47-7E5BD71A5523}"/>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17</a:t>
            </a:fld>
            <a:endParaRPr spc="-50" dirty="0">
              <a:latin typeface="Arial"/>
              <a:cs typeface="Arial"/>
            </a:endParaRPr>
          </a:p>
        </p:txBody>
      </p:sp>
    </p:spTree>
    <p:extLst>
      <p:ext uri="{BB962C8B-B14F-4D97-AF65-F5344CB8AC3E}">
        <p14:creationId xmlns:p14="http://schemas.microsoft.com/office/powerpoint/2010/main" val="177205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57C3-3C42-6403-A060-B1D0CC5C3969}"/>
              </a:ext>
            </a:extLst>
          </p:cNvPr>
          <p:cNvSpPr>
            <a:spLocks noGrp="1"/>
          </p:cNvSpPr>
          <p:nvPr>
            <p:ph type="title"/>
          </p:nvPr>
        </p:nvSpPr>
        <p:spPr>
          <a:xfrm>
            <a:off x="152400" y="1371600"/>
            <a:ext cx="8660765" cy="446276"/>
          </a:xfrm>
        </p:spPr>
        <p:txBody>
          <a:bodyPr/>
          <a:lstStyle/>
          <a:p>
            <a:r>
              <a:rPr lang="en-US" dirty="0">
                <a:solidFill>
                  <a:srgbClr val="FF0000"/>
                </a:solidFill>
              </a:rPr>
              <a:t>Priority Selections in SAR Part I</a:t>
            </a:r>
          </a:p>
        </p:txBody>
      </p:sp>
      <p:graphicFrame>
        <p:nvGraphicFramePr>
          <p:cNvPr id="5" name="Diagram 4">
            <a:extLst>
              <a:ext uri="{FF2B5EF4-FFF2-40B4-BE49-F238E27FC236}">
                <a16:creationId xmlns:a16="http://schemas.microsoft.com/office/drawing/2014/main" id="{7E7E6C06-E4C5-AE9A-8CF9-B35C7C5383F9}"/>
              </a:ext>
            </a:extLst>
          </p:cNvPr>
          <p:cNvGraphicFramePr/>
          <p:nvPr>
            <p:extLst>
              <p:ext uri="{D42A27DB-BD31-4B8C-83A1-F6EECF244321}">
                <p14:modId xmlns:p14="http://schemas.microsoft.com/office/powerpoint/2010/main" val="879398880"/>
              </p:ext>
            </p:extLst>
          </p:nvPr>
        </p:nvGraphicFramePr>
        <p:xfrm>
          <a:off x="381000" y="1894076"/>
          <a:ext cx="8521382" cy="476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7">
            <a:extLst>
              <a:ext uri="{FF2B5EF4-FFF2-40B4-BE49-F238E27FC236}">
                <a16:creationId xmlns:a16="http://schemas.microsoft.com/office/drawing/2014/main" id="{004273C9-5BA7-4CAF-197C-F021CF46ADCD}"/>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solidFill>
                  <a:schemeClr val="tx1"/>
                </a:solidFill>
                <a:latin typeface="Arial"/>
                <a:cs typeface="Arial"/>
              </a:rPr>
              <a:t>18</a:t>
            </a:fld>
            <a:endParaRPr spc="-50" dirty="0">
              <a:solidFill>
                <a:schemeClr val="tx1"/>
              </a:solidFill>
              <a:latin typeface="Arial"/>
              <a:cs typeface="Arial"/>
            </a:endParaRPr>
          </a:p>
        </p:txBody>
      </p:sp>
    </p:spTree>
    <p:extLst>
      <p:ext uri="{BB962C8B-B14F-4D97-AF65-F5344CB8AC3E}">
        <p14:creationId xmlns:p14="http://schemas.microsoft.com/office/powerpoint/2010/main" val="592583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6478E-044E-6EC8-3E4C-D63847DBDB74}"/>
              </a:ext>
            </a:extLst>
          </p:cNvPr>
          <p:cNvPicPr>
            <a:picLocks noChangeAspect="1"/>
          </p:cNvPicPr>
          <p:nvPr/>
        </p:nvPicPr>
        <p:blipFill>
          <a:blip r:embed="rId2"/>
          <a:stretch>
            <a:fillRect/>
          </a:stretch>
        </p:blipFill>
        <p:spPr>
          <a:xfrm>
            <a:off x="4326804" y="131063"/>
            <a:ext cx="4207596" cy="6400799"/>
          </a:xfrm>
          <a:prstGeom prst="rect">
            <a:avLst/>
          </a:prstGeom>
        </p:spPr>
      </p:pic>
      <p:sp>
        <p:nvSpPr>
          <p:cNvPr id="4" name="TextBox 3">
            <a:extLst>
              <a:ext uri="{FF2B5EF4-FFF2-40B4-BE49-F238E27FC236}">
                <a16:creationId xmlns:a16="http://schemas.microsoft.com/office/drawing/2014/main" id="{4C9FCE77-3B2E-631D-4975-42BF985FEE3E}"/>
              </a:ext>
            </a:extLst>
          </p:cNvPr>
          <p:cNvSpPr txBox="1"/>
          <p:nvPr/>
        </p:nvSpPr>
        <p:spPr>
          <a:xfrm>
            <a:off x="11430" y="457200"/>
            <a:ext cx="4572000" cy="156966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rPr>
              <a:t>SAR Part I – Priority and Underserved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rPr>
              <a:t>Requirements</a:t>
            </a:r>
          </a:p>
        </p:txBody>
      </p:sp>
      <p:sp>
        <p:nvSpPr>
          <p:cNvPr id="5" name="TextBox 4">
            <a:extLst>
              <a:ext uri="{FF2B5EF4-FFF2-40B4-BE49-F238E27FC236}">
                <a16:creationId xmlns:a16="http://schemas.microsoft.com/office/drawing/2014/main" id="{3F79C25F-5F8C-020A-0FDB-F093343DDCED}"/>
              </a:ext>
            </a:extLst>
          </p:cNvPr>
          <p:cNvSpPr txBox="1"/>
          <p:nvPr/>
        </p:nvSpPr>
        <p:spPr>
          <a:xfrm>
            <a:off x="1066800" y="3124200"/>
            <a:ext cx="3124200" cy="954107"/>
          </a:xfrm>
          <a:prstGeom prst="rect">
            <a:avLst/>
          </a:prstGeom>
          <a:noFill/>
        </p:spPr>
        <p:txBody>
          <a:bodyPr wrap="square" rtlCol="0">
            <a:spAutoFit/>
          </a:bodyPr>
          <a:lstStyle/>
          <a:p>
            <a:r>
              <a:rPr lang="en-US" sz="2800" dirty="0">
                <a:solidFill>
                  <a:schemeClr val="bg1"/>
                </a:solidFill>
                <a:latin typeface="+mn-lt"/>
              </a:rPr>
              <a:t>SAR Part I view in OVC PMP System:</a:t>
            </a:r>
          </a:p>
        </p:txBody>
      </p:sp>
      <p:sp>
        <p:nvSpPr>
          <p:cNvPr id="3" name="object 7">
            <a:extLst>
              <a:ext uri="{FF2B5EF4-FFF2-40B4-BE49-F238E27FC236}">
                <a16:creationId xmlns:a16="http://schemas.microsoft.com/office/drawing/2014/main" id="{10A17DFD-6CDF-5227-15B6-344AAD9153F8}"/>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19</a:t>
            </a:fld>
            <a:endParaRPr spc="-50" dirty="0">
              <a:latin typeface="Arial"/>
              <a:cs typeface="Arial"/>
            </a:endParaRPr>
          </a:p>
        </p:txBody>
      </p:sp>
    </p:spTree>
    <p:extLst>
      <p:ext uri="{BB962C8B-B14F-4D97-AF65-F5344CB8AC3E}">
        <p14:creationId xmlns:p14="http://schemas.microsoft.com/office/powerpoint/2010/main" val="94113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000" y="44103"/>
            <a:ext cx="9135000" cy="6849000"/>
          </a:xfrm>
          <a:prstGeom prst="rect">
            <a:avLst/>
          </a:prstGeom>
        </p:spPr>
      </p:pic>
      <p:sp>
        <p:nvSpPr>
          <p:cNvPr id="3" name="object 3"/>
          <p:cNvSpPr txBox="1"/>
          <p:nvPr/>
        </p:nvSpPr>
        <p:spPr>
          <a:xfrm>
            <a:off x="0" y="863330"/>
            <a:ext cx="4296300" cy="5555367"/>
          </a:xfrm>
          <a:prstGeom prst="rect">
            <a:avLst/>
          </a:prstGeom>
        </p:spPr>
        <p:txBody>
          <a:bodyPr vert="horz" wrap="square" lIns="0" tIns="12700" rIns="0" bIns="0" rtlCol="0">
            <a:spAutoFit/>
          </a:bodyPr>
          <a:lstStyle/>
          <a:p>
            <a:pPr marL="268605" marR="1076325" indent="-256540">
              <a:lnSpc>
                <a:spcPct val="100000"/>
              </a:lnSpc>
              <a:spcBef>
                <a:spcPts val="100"/>
              </a:spcBef>
              <a:buClr>
                <a:srgbClr val="DA1F28"/>
              </a:buClr>
              <a:buSzPct val="66666"/>
              <a:buFont typeface="Wingdings 3"/>
              <a:buChar char=""/>
              <a:tabLst>
                <a:tab pos="268605" algn="l"/>
              </a:tabLst>
            </a:pPr>
            <a:r>
              <a:rPr sz="2400" dirty="0">
                <a:solidFill>
                  <a:srgbClr val="FFFFFF"/>
                </a:solidFill>
                <a:latin typeface="Arial"/>
                <a:cs typeface="Arial"/>
              </a:rPr>
              <a:t>VOCA</a:t>
            </a:r>
            <a:r>
              <a:rPr sz="2400" spc="-150" dirty="0">
                <a:solidFill>
                  <a:srgbClr val="FFFFFF"/>
                </a:solidFill>
                <a:latin typeface="Arial"/>
                <a:cs typeface="Arial"/>
              </a:rPr>
              <a:t> </a:t>
            </a:r>
            <a:r>
              <a:rPr sz="2400" spc="-10" dirty="0">
                <a:solidFill>
                  <a:srgbClr val="FFFFFF"/>
                </a:solidFill>
                <a:latin typeface="Arial"/>
                <a:cs typeface="Arial"/>
              </a:rPr>
              <a:t>performance</a:t>
            </a:r>
            <a:r>
              <a:rPr sz="2400" spc="-75" dirty="0">
                <a:solidFill>
                  <a:srgbClr val="FFFFFF"/>
                </a:solidFill>
                <a:latin typeface="Arial"/>
                <a:cs typeface="Arial"/>
              </a:rPr>
              <a:t> </a:t>
            </a:r>
            <a:r>
              <a:rPr sz="2400" spc="-10" dirty="0">
                <a:solidFill>
                  <a:srgbClr val="FFFFFF"/>
                </a:solidFill>
                <a:latin typeface="Arial"/>
                <a:cs typeface="Arial"/>
              </a:rPr>
              <a:t>reports</a:t>
            </a:r>
            <a:r>
              <a:rPr lang="en-US" sz="2400" spc="-10" dirty="0">
                <a:solidFill>
                  <a:srgbClr val="FFFFFF"/>
                </a:solidFill>
                <a:latin typeface="Arial"/>
                <a:cs typeface="Arial"/>
              </a:rPr>
              <a:t> (</a:t>
            </a:r>
            <a:r>
              <a:rPr lang="en-US" sz="2400" spc="-10" dirty="0" err="1">
                <a:solidFill>
                  <a:srgbClr val="FFFFFF"/>
                </a:solidFill>
                <a:latin typeface="Arial"/>
                <a:cs typeface="Arial"/>
              </a:rPr>
              <a:t>nat’l</a:t>
            </a:r>
            <a:r>
              <a:rPr lang="en-US" sz="2400" spc="-10" dirty="0">
                <a:solidFill>
                  <a:srgbClr val="FFFFFF"/>
                </a:solidFill>
                <a:latin typeface="Arial"/>
                <a:cs typeface="Arial"/>
              </a:rPr>
              <a:t> &amp; state)</a:t>
            </a:r>
          </a:p>
          <a:p>
            <a:pPr marL="268605" marR="1076325" indent="-256540">
              <a:lnSpc>
                <a:spcPct val="100000"/>
              </a:lnSpc>
              <a:spcBef>
                <a:spcPts val="100"/>
              </a:spcBef>
              <a:buClr>
                <a:srgbClr val="DA1F28"/>
              </a:buClr>
              <a:buSzPct val="66666"/>
              <a:buFont typeface="Wingdings 3"/>
              <a:buChar char=""/>
              <a:tabLst>
                <a:tab pos="268605" algn="l"/>
              </a:tabLst>
            </a:pPr>
            <a:endParaRPr sz="2400" dirty="0">
              <a:latin typeface="Arial"/>
              <a:cs typeface="Arial"/>
            </a:endParaRPr>
          </a:p>
          <a:p>
            <a:pPr marL="268605" marR="26670" indent="-256540">
              <a:lnSpc>
                <a:spcPct val="100000"/>
              </a:lnSpc>
              <a:spcBef>
                <a:spcPts val="395"/>
              </a:spcBef>
              <a:buClr>
                <a:srgbClr val="DA1F28"/>
              </a:buClr>
              <a:buSzPct val="66666"/>
              <a:buFont typeface="Wingdings 3"/>
              <a:buChar char=""/>
              <a:tabLst>
                <a:tab pos="268605" algn="l"/>
              </a:tabLst>
            </a:pPr>
            <a:r>
              <a:rPr sz="2400" spc="-10" dirty="0">
                <a:solidFill>
                  <a:srgbClr val="FFFFFF"/>
                </a:solidFill>
                <a:latin typeface="Arial"/>
                <a:cs typeface="Arial"/>
              </a:rPr>
              <a:t>Demonstrate</a:t>
            </a:r>
            <a:r>
              <a:rPr sz="2400" spc="-60" dirty="0">
                <a:solidFill>
                  <a:srgbClr val="FFFFFF"/>
                </a:solidFill>
                <a:latin typeface="Arial"/>
                <a:cs typeface="Arial"/>
              </a:rPr>
              <a:t> </a:t>
            </a:r>
            <a:r>
              <a:rPr sz="2400" dirty="0">
                <a:solidFill>
                  <a:srgbClr val="FFFFFF"/>
                </a:solidFill>
                <a:latin typeface="Arial"/>
                <a:cs typeface="Arial"/>
              </a:rPr>
              <a:t>output</a:t>
            </a:r>
            <a:r>
              <a:rPr sz="2400" spc="-50" dirty="0">
                <a:solidFill>
                  <a:srgbClr val="FFFFFF"/>
                </a:solidFill>
                <a:latin typeface="Arial"/>
                <a:cs typeface="Arial"/>
              </a:rPr>
              <a:t> </a:t>
            </a:r>
            <a:r>
              <a:rPr sz="2400" dirty="0">
                <a:solidFill>
                  <a:srgbClr val="FFFFFF"/>
                </a:solidFill>
                <a:latin typeface="Arial"/>
                <a:cs typeface="Arial"/>
              </a:rPr>
              <a:t>of</a:t>
            </a:r>
            <a:r>
              <a:rPr sz="2400" spc="-70" dirty="0">
                <a:solidFill>
                  <a:srgbClr val="FFFFFF"/>
                </a:solidFill>
                <a:latin typeface="Arial"/>
                <a:cs typeface="Arial"/>
              </a:rPr>
              <a:t> </a:t>
            </a:r>
            <a:endParaRPr lang="en-US" sz="2400" spc="-70" dirty="0">
              <a:solidFill>
                <a:srgbClr val="FFFFFF"/>
              </a:solidFill>
              <a:latin typeface="Arial"/>
              <a:cs typeface="Arial"/>
            </a:endParaRPr>
          </a:p>
          <a:p>
            <a:pPr marL="12065" marR="26670">
              <a:lnSpc>
                <a:spcPct val="100000"/>
              </a:lnSpc>
              <a:spcBef>
                <a:spcPts val="395"/>
              </a:spcBef>
              <a:buClr>
                <a:srgbClr val="DA1F28"/>
              </a:buClr>
              <a:buSzPct val="66666"/>
              <a:tabLst>
                <a:tab pos="268605" algn="l"/>
              </a:tabLst>
            </a:pPr>
            <a:r>
              <a:rPr lang="en-US" sz="2400" spc="-70" dirty="0">
                <a:solidFill>
                  <a:srgbClr val="FFFFFF"/>
                </a:solidFill>
                <a:latin typeface="Arial"/>
                <a:cs typeface="Arial"/>
              </a:rPr>
              <a:t>	</a:t>
            </a:r>
            <a:r>
              <a:rPr sz="2400" spc="-10" dirty="0">
                <a:solidFill>
                  <a:srgbClr val="FFFFFF"/>
                </a:solidFill>
                <a:latin typeface="Arial"/>
                <a:cs typeface="Arial"/>
              </a:rPr>
              <a:t>grant funds</a:t>
            </a:r>
            <a:endParaRPr lang="en-US" sz="2400" dirty="0">
              <a:solidFill>
                <a:srgbClr val="FFFFFF"/>
              </a:solidFill>
              <a:latin typeface="Arial"/>
              <a:cs typeface="Arial"/>
            </a:endParaRPr>
          </a:p>
          <a:p>
            <a:pPr marL="12065" marR="109220">
              <a:lnSpc>
                <a:spcPct val="100000"/>
              </a:lnSpc>
              <a:spcBef>
                <a:spcPts val="395"/>
              </a:spcBef>
              <a:buClr>
                <a:srgbClr val="DA1F28"/>
              </a:buClr>
              <a:buSzPct val="66666"/>
              <a:tabLst>
                <a:tab pos="268605" algn="l"/>
              </a:tabLst>
            </a:pPr>
            <a:endParaRPr lang="en-US" sz="2400" dirty="0">
              <a:solidFill>
                <a:srgbClr val="FFFFFF"/>
              </a:solidFill>
              <a:latin typeface="Arial"/>
              <a:cs typeface="Arial"/>
            </a:endParaRPr>
          </a:p>
          <a:p>
            <a:pPr marL="268605" marR="5080" indent="-256540">
              <a:lnSpc>
                <a:spcPct val="100000"/>
              </a:lnSpc>
              <a:spcBef>
                <a:spcPts val="409"/>
              </a:spcBef>
              <a:buClr>
                <a:srgbClr val="DA1F28"/>
              </a:buClr>
              <a:buSzPct val="66666"/>
              <a:buFont typeface="Wingdings 3"/>
              <a:buChar char=""/>
              <a:tabLst>
                <a:tab pos="268605" algn="l"/>
              </a:tabLst>
            </a:pPr>
            <a:r>
              <a:rPr lang="en-US" sz="2400" dirty="0">
                <a:solidFill>
                  <a:srgbClr val="FFFFFF"/>
                </a:solidFill>
                <a:latin typeface="Arial"/>
                <a:cs typeface="Arial"/>
              </a:rPr>
              <a:t>Emphasize</a:t>
            </a:r>
            <a:r>
              <a:rPr lang="en-US" sz="2400" spc="-114" dirty="0">
                <a:solidFill>
                  <a:srgbClr val="FFFFFF"/>
                </a:solidFill>
                <a:latin typeface="Arial"/>
                <a:cs typeface="Arial"/>
              </a:rPr>
              <a:t> </a:t>
            </a:r>
            <a:r>
              <a:rPr lang="en-US" sz="2400" dirty="0">
                <a:solidFill>
                  <a:srgbClr val="FFFFFF"/>
                </a:solidFill>
                <a:latin typeface="Arial"/>
                <a:cs typeface="Arial"/>
              </a:rPr>
              <a:t>progress</a:t>
            </a:r>
            <a:r>
              <a:rPr lang="en-US" sz="2400" spc="-130" dirty="0">
                <a:solidFill>
                  <a:srgbClr val="FFFFFF"/>
                </a:solidFill>
                <a:latin typeface="Arial"/>
                <a:cs typeface="Arial"/>
              </a:rPr>
              <a:t> </a:t>
            </a:r>
            <a:r>
              <a:rPr lang="en-US" sz="2400" spc="-20" dirty="0">
                <a:solidFill>
                  <a:srgbClr val="FFFFFF"/>
                </a:solidFill>
                <a:latin typeface="Arial"/>
                <a:cs typeface="Arial"/>
              </a:rPr>
              <a:t>made </a:t>
            </a:r>
            <a:r>
              <a:rPr lang="en-US" sz="2400" dirty="0">
                <a:solidFill>
                  <a:srgbClr val="FFFFFF"/>
                </a:solidFill>
                <a:latin typeface="Arial"/>
                <a:cs typeface="Arial"/>
              </a:rPr>
              <a:t>toward</a:t>
            </a:r>
            <a:r>
              <a:rPr lang="en-US" sz="2400" spc="-95" dirty="0">
                <a:solidFill>
                  <a:srgbClr val="FFFFFF"/>
                </a:solidFill>
                <a:latin typeface="Arial"/>
                <a:cs typeface="Arial"/>
              </a:rPr>
              <a:t> </a:t>
            </a:r>
            <a:r>
              <a:rPr lang="en-US" sz="2400" dirty="0">
                <a:solidFill>
                  <a:srgbClr val="FFFFFF"/>
                </a:solidFill>
                <a:latin typeface="Arial"/>
                <a:cs typeface="Arial"/>
              </a:rPr>
              <a:t>strategic</a:t>
            </a:r>
            <a:r>
              <a:rPr lang="en-US" sz="2400" spc="-100" dirty="0">
                <a:solidFill>
                  <a:srgbClr val="FFFFFF"/>
                </a:solidFill>
                <a:latin typeface="Arial"/>
                <a:cs typeface="Arial"/>
              </a:rPr>
              <a:t> &amp;</a:t>
            </a:r>
            <a:r>
              <a:rPr lang="en-US" sz="2400" spc="-85" dirty="0">
                <a:solidFill>
                  <a:srgbClr val="FFFFFF"/>
                </a:solidFill>
                <a:latin typeface="Arial"/>
                <a:cs typeface="Arial"/>
              </a:rPr>
              <a:t> </a:t>
            </a:r>
            <a:r>
              <a:rPr lang="en-US" sz="2400" dirty="0">
                <a:solidFill>
                  <a:srgbClr val="FFFFFF"/>
                </a:solidFill>
                <a:latin typeface="Arial"/>
                <a:cs typeface="Arial"/>
              </a:rPr>
              <a:t>program</a:t>
            </a:r>
            <a:r>
              <a:rPr lang="en-US" sz="2400" spc="-80" dirty="0">
                <a:solidFill>
                  <a:srgbClr val="FFFFFF"/>
                </a:solidFill>
                <a:latin typeface="Arial"/>
                <a:cs typeface="Arial"/>
              </a:rPr>
              <a:t> </a:t>
            </a:r>
            <a:r>
              <a:rPr lang="en-US" sz="2400" spc="-10" dirty="0">
                <a:solidFill>
                  <a:srgbClr val="FFFFFF"/>
                </a:solidFill>
                <a:latin typeface="Arial"/>
                <a:cs typeface="Arial"/>
              </a:rPr>
              <a:t>goals</a:t>
            </a:r>
          </a:p>
          <a:p>
            <a:pPr marL="268605" marR="5080" indent="-256540">
              <a:lnSpc>
                <a:spcPct val="100000"/>
              </a:lnSpc>
              <a:spcBef>
                <a:spcPts val="409"/>
              </a:spcBef>
              <a:buClr>
                <a:srgbClr val="DA1F28"/>
              </a:buClr>
              <a:buSzPct val="66666"/>
              <a:buFont typeface="Wingdings 3"/>
              <a:buChar char=""/>
              <a:tabLst>
                <a:tab pos="268605" algn="l"/>
              </a:tabLst>
            </a:pPr>
            <a:endParaRPr lang="en-US" sz="2400" dirty="0">
              <a:latin typeface="Arial"/>
              <a:cs typeface="Arial"/>
            </a:endParaRPr>
          </a:p>
          <a:p>
            <a:pPr marL="268605" marR="109220" indent="-256540">
              <a:lnSpc>
                <a:spcPct val="100000"/>
              </a:lnSpc>
              <a:spcBef>
                <a:spcPts val="395"/>
              </a:spcBef>
              <a:buClr>
                <a:srgbClr val="DA1F28"/>
              </a:buClr>
              <a:buSzPct val="66666"/>
              <a:buFont typeface="Wingdings 3"/>
              <a:buChar char=""/>
              <a:tabLst>
                <a:tab pos="268605" algn="l"/>
              </a:tabLst>
            </a:pPr>
            <a:r>
              <a:rPr lang="en-US" sz="2400" dirty="0">
                <a:solidFill>
                  <a:srgbClr val="FFFFFF"/>
                </a:solidFill>
                <a:latin typeface="Arial"/>
                <a:cs typeface="Arial"/>
              </a:rPr>
              <a:t>Reach</a:t>
            </a:r>
            <a:r>
              <a:rPr lang="en-US" sz="2400" spc="-75" dirty="0">
                <a:solidFill>
                  <a:srgbClr val="FFFFFF"/>
                </a:solidFill>
                <a:latin typeface="Arial"/>
                <a:cs typeface="Arial"/>
              </a:rPr>
              <a:t> </a:t>
            </a:r>
            <a:r>
              <a:rPr lang="en-US" sz="2400" dirty="0">
                <a:solidFill>
                  <a:srgbClr val="FFFFFF"/>
                </a:solidFill>
                <a:latin typeface="Arial"/>
                <a:cs typeface="Arial"/>
              </a:rPr>
              <a:t>target</a:t>
            </a:r>
            <a:r>
              <a:rPr lang="en-US" sz="2400" spc="-85" dirty="0">
                <a:solidFill>
                  <a:srgbClr val="FFFFFF"/>
                </a:solidFill>
                <a:latin typeface="Arial"/>
                <a:cs typeface="Arial"/>
              </a:rPr>
              <a:t> </a:t>
            </a:r>
            <a:r>
              <a:rPr lang="en-US" sz="2400" dirty="0">
                <a:solidFill>
                  <a:srgbClr val="FFFFFF"/>
                </a:solidFill>
                <a:latin typeface="Arial"/>
                <a:cs typeface="Arial"/>
              </a:rPr>
              <a:t>audience</a:t>
            </a:r>
            <a:r>
              <a:rPr lang="en-US" sz="2400" spc="-50" dirty="0">
                <a:solidFill>
                  <a:srgbClr val="FFFFFF"/>
                </a:solidFill>
                <a:latin typeface="Arial"/>
                <a:cs typeface="Arial"/>
              </a:rPr>
              <a:t> </a:t>
            </a:r>
            <a:r>
              <a:rPr lang="en-US" sz="2400" spc="-25" dirty="0">
                <a:solidFill>
                  <a:srgbClr val="FFFFFF"/>
                </a:solidFill>
                <a:latin typeface="Arial"/>
                <a:cs typeface="Arial"/>
              </a:rPr>
              <a:t>of </a:t>
            </a:r>
            <a:r>
              <a:rPr lang="en-US" sz="2400" dirty="0">
                <a:solidFill>
                  <a:srgbClr val="FFFFFF"/>
                </a:solidFill>
                <a:latin typeface="Arial"/>
                <a:cs typeface="Arial"/>
              </a:rPr>
              <a:t>grantees,</a:t>
            </a:r>
            <a:r>
              <a:rPr lang="en-US" sz="2400" spc="-95" dirty="0">
                <a:solidFill>
                  <a:srgbClr val="FFFFFF"/>
                </a:solidFill>
                <a:latin typeface="Arial"/>
                <a:cs typeface="Arial"/>
              </a:rPr>
              <a:t> </a:t>
            </a:r>
            <a:r>
              <a:rPr lang="en-US" sz="2400" spc="-10" dirty="0">
                <a:solidFill>
                  <a:srgbClr val="FFFFFF"/>
                </a:solidFill>
                <a:latin typeface="Arial"/>
                <a:cs typeface="Arial"/>
              </a:rPr>
              <a:t>subgrantees,</a:t>
            </a:r>
            <a:r>
              <a:rPr lang="en-US" sz="2400" spc="-90" dirty="0">
                <a:solidFill>
                  <a:srgbClr val="FFFFFF"/>
                </a:solidFill>
                <a:latin typeface="Arial"/>
                <a:cs typeface="Arial"/>
              </a:rPr>
              <a:t> </a:t>
            </a:r>
            <a:r>
              <a:rPr lang="en-US" sz="2400" spc="-25" dirty="0">
                <a:solidFill>
                  <a:srgbClr val="FFFFFF"/>
                </a:solidFill>
                <a:latin typeface="Arial"/>
                <a:cs typeface="Arial"/>
              </a:rPr>
              <a:t>and </a:t>
            </a:r>
            <a:r>
              <a:rPr lang="en-US" sz="2400" dirty="0">
                <a:solidFill>
                  <a:srgbClr val="FFFFFF"/>
                </a:solidFill>
                <a:latin typeface="Arial"/>
                <a:cs typeface="Arial"/>
              </a:rPr>
              <a:t>general</a:t>
            </a:r>
            <a:r>
              <a:rPr lang="en-US" sz="2400" spc="-95" dirty="0">
                <a:solidFill>
                  <a:srgbClr val="FFFFFF"/>
                </a:solidFill>
                <a:latin typeface="Arial"/>
                <a:cs typeface="Arial"/>
              </a:rPr>
              <a:t> </a:t>
            </a:r>
            <a:r>
              <a:rPr lang="en-US" sz="2400" spc="-10" dirty="0">
                <a:solidFill>
                  <a:srgbClr val="FFFFFF"/>
                </a:solidFill>
                <a:latin typeface="Arial"/>
                <a:cs typeface="Arial"/>
              </a:rPr>
              <a:t>public</a:t>
            </a:r>
            <a:endParaRPr lang="en-US" sz="2400" dirty="0">
              <a:latin typeface="Arial"/>
              <a:cs typeface="Arial"/>
            </a:endParaRPr>
          </a:p>
          <a:p>
            <a:pPr marL="12065" marR="109220">
              <a:lnSpc>
                <a:spcPct val="100000"/>
              </a:lnSpc>
              <a:spcBef>
                <a:spcPts val="395"/>
              </a:spcBef>
              <a:buClr>
                <a:srgbClr val="DA1F28"/>
              </a:buClr>
              <a:buSzPct val="66666"/>
              <a:tabLst>
                <a:tab pos="268605" algn="l"/>
              </a:tabLst>
            </a:pPr>
            <a:endParaRPr sz="2400" dirty="0">
              <a:latin typeface="Arial"/>
              <a:cs typeface="Arial"/>
            </a:endParaRPr>
          </a:p>
        </p:txBody>
      </p:sp>
      <p:sp>
        <p:nvSpPr>
          <p:cNvPr id="5" name="object 5"/>
          <p:cNvSpPr txBox="1"/>
          <p:nvPr/>
        </p:nvSpPr>
        <p:spPr>
          <a:xfrm>
            <a:off x="876867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2</a:t>
            </a:r>
            <a:endParaRPr sz="1000" dirty="0">
              <a:latin typeface="Arial"/>
              <a:cs typeface="Arial"/>
            </a:endParaRPr>
          </a:p>
        </p:txBody>
      </p:sp>
      <p:pic>
        <p:nvPicPr>
          <p:cNvPr id="8" name="object 8"/>
          <p:cNvPicPr/>
          <p:nvPr/>
        </p:nvPicPr>
        <p:blipFill>
          <a:blip r:embed="rId4" cstate="print"/>
          <a:stretch>
            <a:fillRect/>
          </a:stretch>
        </p:blipFill>
        <p:spPr>
          <a:xfrm>
            <a:off x="3973826" y="1115640"/>
            <a:ext cx="5123075" cy="4617720"/>
          </a:xfrm>
          <a:prstGeom prst="rect">
            <a:avLst/>
          </a:prstGeom>
        </p:spPr>
      </p:pic>
      <p:sp>
        <p:nvSpPr>
          <p:cNvPr id="4" name="TextBox 3">
            <a:extLst>
              <a:ext uri="{FF2B5EF4-FFF2-40B4-BE49-F238E27FC236}">
                <a16:creationId xmlns:a16="http://schemas.microsoft.com/office/drawing/2014/main" id="{6C876A5E-EFCC-DF71-7CA8-E9A4E32B3F76}"/>
              </a:ext>
            </a:extLst>
          </p:cNvPr>
          <p:cNvSpPr txBox="1"/>
          <p:nvPr/>
        </p:nvSpPr>
        <p:spPr>
          <a:xfrm>
            <a:off x="228600" y="240455"/>
            <a:ext cx="8705810" cy="584775"/>
          </a:xfrm>
          <a:prstGeom prst="rect">
            <a:avLst/>
          </a:prstGeom>
          <a:noFill/>
        </p:spPr>
        <p:txBody>
          <a:bodyPr wrap="square" rtlCol="0">
            <a:spAutoFit/>
          </a:bodyPr>
          <a:lstStyle/>
          <a:p>
            <a:r>
              <a:rPr lang="en-US" sz="3200" b="1" dirty="0">
                <a:solidFill>
                  <a:schemeClr val="bg1"/>
                </a:solidFill>
              </a:rPr>
              <a:t>OVC Performance Measurement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2555"/>
            <a:ext cx="9144000" cy="6760845"/>
            <a:chOff x="0" y="97535"/>
            <a:chExt cx="9144000" cy="6760845"/>
          </a:xfrm>
        </p:grpSpPr>
        <p:pic>
          <p:nvPicPr>
            <p:cNvPr id="3" name="object 3"/>
            <p:cNvPicPr/>
            <p:nvPr/>
          </p:nvPicPr>
          <p:blipFill>
            <a:blip r:embed="rId2" cstate="print"/>
            <a:stretch>
              <a:fillRect/>
            </a:stretch>
          </p:blipFill>
          <p:spPr>
            <a:xfrm>
              <a:off x="0" y="97535"/>
              <a:ext cx="9144000" cy="6760463"/>
            </a:xfrm>
            <a:prstGeom prst="rect">
              <a:avLst/>
            </a:prstGeom>
          </p:spPr>
        </p:pic>
        <p:pic>
          <p:nvPicPr>
            <p:cNvPr id="4" name="object 4"/>
            <p:cNvPicPr/>
            <p:nvPr/>
          </p:nvPicPr>
          <p:blipFill>
            <a:blip r:embed="rId3" cstate="print"/>
            <a:stretch>
              <a:fillRect/>
            </a:stretch>
          </p:blipFill>
          <p:spPr>
            <a:xfrm>
              <a:off x="1645920" y="3054159"/>
              <a:ext cx="6723887" cy="502919"/>
            </a:xfrm>
            <a:prstGeom prst="rect">
              <a:avLst/>
            </a:prstGeom>
          </p:spPr>
        </p:pic>
      </p:grpSp>
      <p:sp>
        <p:nvSpPr>
          <p:cNvPr id="7" name="object 7"/>
          <p:cNvSpPr txBox="1">
            <a:spLocks noGrp="1"/>
          </p:cNvSpPr>
          <p:nvPr>
            <p:ph type="sldNum" sz="quarter" idx="7"/>
          </p:nvPr>
        </p:nvSpPr>
        <p:spPr>
          <a:xfrm>
            <a:off x="8610600" y="6571181"/>
            <a:ext cx="362172"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20</a:t>
            </a:fld>
            <a:endParaRPr spc="-50" dirty="0">
              <a:latin typeface="Arial"/>
              <a:cs typeface="Arial"/>
            </a:endParaRPr>
          </a:p>
        </p:txBody>
      </p:sp>
      <p:sp>
        <p:nvSpPr>
          <p:cNvPr id="6" name="object 6"/>
          <p:cNvSpPr txBox="1">
            <a:spLocks noGrp="1"/>
          </p:cNvSpPr>
          <p:nvPr>
            <p:ph type="title"/>
          </p:nvPr>
        </p:nvSpPr>
        <p:spPr>
          <a:xfrm>
            <a:off x="6940639" y="3689654"/>
            <a:ext cx="1344930" cy="360680"/>
          </a:xfrm>
          <a:prstGeom prst="rect">
            <a:avLst/>
          </a:prstGeom>
        </p:spPr>
        <p:txBody>
          <a:bodyPr vert="horz" wrap="square" lIns="0" tIns="12700" rIns="0" bIns="0" rtlCol="0">
            <a:spAutoFit/>
          </a:bodyPr>
          <a:lstStyle/>
          <a:p>
            <a:pPr marL="12700">
              <a:lnSpc>
                <a:spcPct val="100000"/>
              </a:lnSpc>
              <a:spcBef>
                <a:spcPts val="100"/>
              </a:spcBef>
            </a:pPr>
            <a:r>
              <a:rPr sz="2200" b="0" dirty="0">
                <a:latin typeface="Trebuchet MS"/>
                <a:cs typeface="Trebuchet MS"/>
              </a:rPr>
              <a:t>SAR-Part</a:t>
            </a:r>
            <a:r>
              <a:rPr sz="2200" b="0" spc="40" dirty="0">
                <a:latin typeface="Trebuchet MS"/>
                <a:cs typeface="Trebuchet MS"/>
              </a:rPr>
              <a:t> </a:t>
            </a:r>
            <a:r>
              <a:rPr sz="2200" b="0" spc="-25" dirty="0">
                <a:latin typeface="Trebuchet MS"/>
                <a:cs typeface="Trebuchet MS"/>
              </a:rPr>
              <a:t>II</a:t>
            </a:r>
            <a:endParaRPr sz="22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384993"/>
            <a:ext cx="7919084" cy="422275"/>
          </a:xfrm>
          <a:prstGeom prst="rect">
            <a:avLst/>
          </a:prstGeom>
        </p:spPr>
        <p:txBody>
          <a:bodyPr vert="horz" wrap="square" lIns="0" tIns="13335" rIns="0" bIns="0" rtlCol="0">
            <a:spAutoFit/>
          </a:bodyPr>
          <a:lstStyle/>
          <a:p>
            <a:pPr marL="268605" indent="-255904">
              <a:lnSpc>
                <a:spcPct val="100000"/>
              </a:lnSpc>
              <a:spcBef>
                <a:spcPts val="105"/>
              </a:spcBef>
              <a:buClr>
                <a:srgbClr val="DA1F28"/>
              </a:buClr>
              <a:buSzPct val="67307"/>
              <a:buFont typeface="Wingdings 3"/>
              <a:buChar char=""/>
              <a:tabLst>
                <a:tab pos="268605" algn="l"/>
              </a:tabLst>
            </a:pPr>
            <a:r>
              <a:rPr sz="2600" spc="-140" dirty="0">
                <a:solidFill>
                  <a:srgbClr val="FFFFFF"/>
                </a:solidFill>
                <a:latin typeface="+mn-lt"/>
                <a:cs typeface="Trebuchet MS"/>
              </a:rPr>
              <a:t>After</a:t>
            </a:r>
            <a:r>
              <a:rPr sz="2600" spc="-60" dirty="0">
                <a:solidFill>
                  <a:srgbClr val="FFFFFF"/>
                </a:solidFill>
                <a:latin typeface="+mn-lt"/>
                <a:cs typeface="Trebuchet MS"/>
              </a:rPr>
              <a:t> </a:t>
            </a:r>
            <a:r>
              <a:rPr sz="2600" spc="-105" dirty="0">
                <a:solidFill>
                  <a:srgbClr val="FFFFFF"/>
                </a:solidFill>
                <a:latin typeface="+mn-lt"/>
                <a:cs typeface="Trebuchet MS"/>
              </a:rPr>
              <a:t>the</a:t>
            </a:r>
            <a:r>
              <a:rPr sz="2600" spc="-65" dirty="0">
                <a:solidFill>
                  <a:srgbClr val="FFFFFF"/>
                </a:solidFill>
                <a:latin typeface="+mn-lt"/>
                <a:cs typeface="Trebuchet MS"/>
              </a:rPr>
              <a:t> </a:t>
            </a:r>
            <a:r>
              <a:rPr sz="2600" spc="-130" dirty="0">
                <a:solidFill>
                  <a:srgbClr val="FFFFFF"/>
                </a:solidFill>
                <a:latin typeface="+mn-lt"/>
                <a:cs typeface="Trebuchet MS"/>
              </a:rPr>
              <a:t>Initial</a:t>
            </a:r>
            <a:r>
              <a:rPr sz="2600" spc="-45" dirty="0">
                <a:solidFill>
                  <a:srgbClr val="FFFFFF"/>
                </a:solidFill>
                <a:latin typeface="+mn-lt"/>
                <a:cs typeface="Trebuchet MS"/>
              </a:rPr>
              <a:t> </a:t>
            </a:r>
            <a:r>
              <a:rPr sz="2600" spc="-125" dirty="0">
                <a:solidFill>
                  <a:srgbClr val="FFFFFF"/>
                </a:solidFill>
                <a:latin typeface="+mn-lt"/>
                <a:cs typeface="Lucida Sans"/>
              </a:rPr>
              <a:t>Subgrant</a:t>
            </a:r>
            <a:r>
              <a:rPr sz="2600" spc="-85" dirty="0">
                <a:solidFill>
                  <a:srgbClr val="FFFFFF"/>
                </a:solidFill>
                <a:latin typeface="+mn-lt"/>
                <a:cs typeface="Lucida Sans"/>
              </a:rPr>
              <a:t> </a:t>
            </a:r>
            <a:r>
              <a:rPr sz="2600" spc="-180" dirty="0">
                <a:solidFill>
                  <a:srgbClr val="FFFFFF"/>
                </a:solidFill>
                <a:latin typeface="+mn-lt"/>
                <a:cs typeface="Lucida Sans"/>
              </a:rPr>
              <a:t>Award</a:t>
            </a:r>
            <a:r>
              <a:rPr sz="2600" spc="-65" dirty="0">
                <a:solidFill>
                  <a:srgbClr val="FFFFFF"/>
                </a:solidFill>
                <a:latin typeface="+mn-lt"/>
                <a:cs typeface="Lucida Sans"/>
              </a:rPr>
              <a:t> </a:t>
            </a:r>
            <a:r>
              <a:rPr sz="2600" spc="-135" dirty="0">
                <a:solidFill>
                  <a:srgbClr val="FFFFFF"/>
                </a:solidFill>
                <a:latin typeface="+mn-lt"/>
                <a:cs typeface="Lucida Sans"/>
              </a:rPr>
              <a:t>Report</a:t>
            </a:r>
            <a:r>
              <a:rPr sz="2600" spc="-60" dirty="0">
                <a:solidFill>
                  <a:srgbClr val="FFFFFF"/>
                </a:solidFill>
                <a:latin typeface="+mn-lt"/>
                <a:cs typeface="Lucida Sans"/>
              </a:rPr>
              <a:t> </a:t>
            </a:r>
            <a:r>
              <a:rPr sz="2600" dirty="0">
                <a:solidFill>
                  <a:srgbClr val="FFFFFF"/>
                </a:solidFill>
                <a:latin typeface="+mn-lt"/>
                <a:cs typeface="Lucida Sans"/>
              </a:rPr>
              <a:t>(SAR</a:t>
            </a:r>
            <a:r>
              <a:rPr sz="2600" spc="-65" dirty="0">
                <a:solidFill>
                  <a:srgbClr val="FFFFFF"/>
                </a:solidFill>
                <a:latin typeface="+mn-lt"/>
                <a:cs typeface="Lucida Sans"/>
              </a:rPr>
              <a:t> </a:t>
            </a:r>
            <a:r>
              <a:rPr sz="2600" spc="-35" dirty="0">
                <a:solidFill>
                  <a:srgbClr val="FFFFFF"/>
                </a:solidFill>
                <a:latin typeface="+mn-lt"/>
                <a:cs typeface="Lucida Sans"/>
              </a:rPr>
              <a:t>pa</a:t>
            </a:r>
            <a:r>
              <a:rPr sz="2600" spc="-35" dirty="0">
                <a:solidFill>
                  <a:srgbClr val="FFFFFF"/>
                </a:solidFill>
                <a:latin typeface="+mn-lt"/>
                <a:cs typeface="Arial"/>
              </a:rPr>
              <a:t>rt</a:t>
            </a:r>
            <a:r>
              <a:rPr sz="2600" spc="-15" dirty="0">
                <a:solidFill>
                  <a:srgbClr val="FFFFFF"/>
                </a:solidFill>
                <a:latin typeface="+mn-lt"/>
                <a:cs typeface="Arial"/>
              </a:rPr>
              <a:t> </a:t>
            </a:r>
            <a:r>
              <a:rPr sz="2600" spc="-35" dirty="0">
                <a:solidFill>
                  <a:srgbClr val="FFFFFF"/>
                </a:solidFill>
                <a:latin typeface="+mn-lt"/>
                <a:cs typeface="Lucida Sans"/>
              </a:rPr>
              <a:t>I)</a:t>
            </a:r>
            <a:r>
              <a:rPr sz="2600" spc="-120" dirty="0">
                <a:solidFill>
                  <a:srgbClr val="FFFFFF"/>
                </a:solidFill>
                <a:latin typeface="+mn-lt"/>
                <a:cs typeface="Lucida Sans"/>
              </a:rPr>
              <a:t> </a:t>
            </a:r>
            <a:r>
              <a:rPr sz="2600" spc="-25" dirty="0">
                <a:solidFill>
                  <a:srgbClr val="FFFFFF"/>
                </a:solidFill>
                <a:latin typeface="+mn-lt"/>
                <a:cs typeface="Trebuchet MS"/>
              </a:rPr>
              <a:t>is</a:t>
            </a:r>
            <a:endParaRPr sz="2600" dirty="0">
              <a:latin typeface="+mn-lt"/>
              <a:cs typeface="Trebuchet MS"/>
            </a:endParaRPr>
          </a:p>
        </p:txBody>
      </p:sp>
      <p:sp>
        <p:nvSpPr>
          <p:cNvPr id="3" name="object 3"/>
          <p:cNvSpPr txBox="1"/>
          <p:nvPr/>
        </p:nvSpPr>
        <p:spPr>
          <a:xfrm>
            <a:off x="629412" y="1807268"/>
            <a:ext cx="7657972" cy="2039661"/>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FFFFFF"/>
                </a:solidFill>
                <a:latin typeface="+mn-lt"/>
                <a:cs typeface="Arial"/>
              </a:rPr>
              <a:t>in</a:t>
            </a:r>
            <a:r>
              <a:rPr sz="2600" spc="-10" dirty="0">
                <a:solidFill>
                  <a:srgbClr val="FFFFFF"/>
                </a:solidFill>
                <a:latin typeface="+mn-lt"/>
                <a:cs typeface="Arial"/>
              </a:rPr>
              <a:t> </a:t>
            </a:r>
            <a:r>
              <a:rPr sz="2600" dirty="0">
                <a:solidFill>
                  <a:srgbClr val="FFFFFF"/>
                </a:solidFill>
                <a:latin typeface="+mn-lt"/>
                <a:cs typeface="Arial"/>
              </a:rPr>
              <a:t>the</a:t>
            </a:r>
            <a:r>
              <a:rPr sz="2600" spc="5" dirty="0">
                <a:solidFill>
                  <a:srgbClr val="FFFFFF"/>
                </a:solidFill>
                <a:latin typeface="+mn-lt"/>
                <a:cs typeface="Arial"/>
              </a:rPr>
              <a:t> </a:t>
            </a:r>
            <a:r>
              <a:rPr sz="2600" dirty="0">
                <a:solidFill>
                  <a:srgbClr val="FFFFFF"/>
                </a:solidFill>
                <a:latin typeface="+mn-lt"/>
                <a:cs typeface="Arial"/>
              </a:rPr>
              <a:t>PMT</a:t>
            </a:r>
            <a:r>
              <a:rPr sz="2600" spc="50" dirty="0">
                <a:solidFill>
                  <a:srgbClr val="FFFFFF"/>
                </a:solidFill>
                <a:latin typeface="+mn-lt"/>
                <a:cs typeface="Arial"/>
              </a:rPr>
              <a:t> </a:t>
            </a:r>
            <a:r>
              <a:rPr sz="2600" spc="-10" dirty="0">
                <a:solidFill>
                  <a:srgbClr val="FFFFFF"/>
                </a:solidFill>
                <a:latin typeface="+mn-lt"/>
                <a:cs typeface="Arial"/>
              </a:rPr>
              <a:t>system</a:t>
            </a:r>
            <a:r>
              <a:rPr lang="en-US" sz="2600" spc="-10" dirty="0">
                <a:solidFill>
                  <a:srgbClr val="FFFFFF"/>
                </a:solidFill>
                <a:latin typeface="+mn-lt"/>
                <a:cs typeface="Arial"/>
              </a:rPr>
              <a:t>, the subrecipient will be notified by Grant Planner of need to complete Part II directly in the PMT system. </a:t>
            </a:r>
          </a:p>
          <a:p>
            <a:pPr marL="12700">
              <a:lnSpc>
                <a:spcPct val="100000"/>
              </a:lnSpc>
              <a:spcBef>
                <a:spcPts val="105"/>
              </a:spcBef>
            </a:pPr>
            <a:endParaRPr lang="en-US" sz="2600" spc="-10" dirty="0">
              <a:solidFill>
                <a:srgbClr val="FFFFFF"/>
              </a:solidFill>
              <a:latin typeface="Arial"/>
              <a:cs typeface="Arial"/>
            </a:endParaRPr>
          </a:p>
          <a:p>
            <a:pPr marL="469900" indent="-457200">
              <a:lnSpc>
                <a:spcPct val="100000"/>
              </a:lnSpc>
              <a:spcBef>
                <a:spcPts val="105"/>
              </a:spcBef>
              <a:buFont typeface="Wingdings" panose="05000000000000000000" pitchFamily="2" charset="2"/>
              <a:buChar char="Ø"/>
            </a:pPr>
            <a:r>
              <a:rPr lang="en-US" sz="2600" dirty="0">
                <a:solidFill>
                  <a:schemeClr val="bg1"/>
                </a:solidFill>
                <a:latin typeface="+mn-lt"/>
                <a:cs typeface="Arial"/>
              </a:rPr>
              <a:t>Part II of the SAR begins at Question 7</a:t>
            </a:r>
          </a:p>
        </p:txBody>
      </p:sp>
      <p:sp>
        <p:nvSpPr>
          <p:cNvPr id="4" name="object 4"/>
          <p:cNvSpPr txBox="1"/>
          <p:nvPr/>
        </p:nvSpPr>
        <p:spPr>
          <a:xfrm>
            <a:off x="381000" y="4038600"/>
            <a:ext cx="7944484" cy="1709699"/>
          </a:xfrm>
          <a:prstGeom prst="rect">
            <a:avLst/>
          </a:prstGeom>
        </p:spPr>
        <p:txBody>
          <a:bodyPr vert="horz" wrap="square" lIns="0" tIns="123825" rIns="0" bIns="0" rtlCol="0">
            <a:spAutoFit/>
          </a:bodyPr>
          <a:lstStyle/>
          <a:p>
            <a:pPr marL="268605" marR="5080" indent="-256540">
              <a:lnSpc>
                <a:spcPct val="72100"/>
              </a:lnSpc>
              <a:spcBef>
                <a:spcPts val="975"/>
              </a:spcBef>
              <a:buClr>
                <a:srgbClr val="DA1F28"/>
              </a:buClr>
              <a:buSzPct val="67307"/>
              <a:buFont typeface="Wingdings 3"/>
              <a:buChar char=""/>
              <a:tabLst>
                <a:tab pos="268605" algn="l"/>
              </a:tabLst>
            </a:pPr>
            <a:r>
              <a:rPr sz="2600" dirty="0">
                <a:solidFill>
                  <a:srgbClr val="FFFFFF"/>
                </a:solidFill>
                <a:latin typeface="+mn-lt"/>
                <a:cs typeface="Arial"/>
              </a:rPr>
              <a:t>Once</a:t>
            </a:r>
            <a:r>
              <a:rPr sz="2600" spc="-45" dirty="0">
                <a:solidFill>
                  <a:srgbClr val="FFFFFF"/>
                </a:solidFill>
                <a:latin typeface="+mn-lt"/>
                <a:cs typeface="Arial"/>
              </a:rPr>
              <a:t> </a:t>
            </a:r>
            <a:r>
              <a:rPr lang="en-US" sz="2600" spc="-45" dirty="0">
                <a:solidFill>
                  <a:srgbClr val="FFFFFF"/>
                </a:solidFill>
                <a:latin typeface="+mn-lt"/>
                <a:cs typeface="Arial"/>
              </a:rPr>
              <a:t>Part II is completed and saved</a:t>
            </a:r>
            <a:r>
              <a:rPr sz="2600" dirty="0">
                <a:solidFill>
                  <a:srgbClr val="FFFFFF"/>
                </a:solidFill>
                <a:latin typeface="+mn-lt"/>
                <a:cs typeface="Arial"/>
              </a:rPr>
              <a:t>,</a:t>
            </a:r>
            <a:r>
              <a:rPr sz="2600" spc="-50" dirty="0">
                <a:solidFill>
                  <a:srgbClr val="FFFFFF"/>
                </a:solidFill>
                <a:latin typeface="+mn-lt"/>
                <a:cs typeface="Arial"/>
              </a:rPr>
              <a:t> </a:t>
            </a:r>
            <a:r>
              <a:rPr sz="2600" dirty="0">
                <a:solidFill>
                  <a:srgbClr val="FFFFFF"/>
                </a:solidFill>
                <a:latin typeface="+mn-lt"/>
                <a:cs typeface="Arial"/>
              </a:rPr>
              <a:t>your</a:t>
            </a:r>
            <a:r>
              <a:rPr sz="2600" spc="-45" dirty="0">
                <a:solidFill>
                  <a:srgbClr val="FFFFFF"/>
                </a:solidFill>
                <a:latin typeface="+mn-lt"/>
                <a:cs typeface="Arial"/>
              </a:rPr>
              <a:t> </a:t>
            </a:r>
            <a:r>
              <a:rPr sz="2600" dirty="0">
                <a:solidFill>
                  <a:srgbClr val="FFFFFF"/>
                </a:solidFill>
                <a:latin typeface="+mn-lt"/>
                <a:cs typeface="Arial"/>
              </a:rPr>
              <a:t>agency</a:t>
            </a:r>
            <a:r>
              <a:rPr sz="2600" spc="-40" dirty="0">
                <a:solidFill>
                  <a:srgbClr val="FFFFFF"/>
                </a:solidFill>
                <a:latin typeface="+mn-lt"/>
                <a:cs typeface="Arial"/>
              </a:rPr>
              <a:t> </a:t>
            </a:r>
            <a:r>
              <a:rPr sz="2600" dirty="0">
                <a:solidFill>
                  <a:srgbClr val="FFFFFF"/>
                </a:solidFill>
                <a:latin typeface="+mn-lt"/>
                <a:cs typeface="Arial"/>
              </a:rPr>
              <a:t>point</a:t>
            </a:r>
            <a:r>
              <a:rPr sz="2600" spc="-45" dirty="0">
                <a:solidFill>
                  <a:srgbClr val="FFFFFF"/>
                </a:solidFill>
                <a:latin typeface="+mn-lt"/>
                <a:cs typeface="Arial"/>
              </a:rPr>
              <a:t> </a:t>
            </a:r>
            <a:r>
              <a:rPr sz="2600" dirty="0">
                <a:solidFill>
                  <a:srgbClr val="FFFFFF"/>
                </a:solidFill>
                <a:latin typeface="+mn-lt"/>
                <a:cs typeface="Arial"/>
              </a:rPr>
              <a:t>of</a:t>
            </a:r>
            <a:r>
              <a:rPr sz="2600" spc="-45" dirty="0">
                <a:solidFill>
                  <a:srgbClr val="FFFFFF"/>
                </a:solidFill>
                <a:latin typeface="+mn-lt"/>
                <a:cs typeface="Arial"/>
              </a:rPr>
              <a:t> </a:t>
            </a:r>
            <a:r>
              <a:rPr sz="2600" dirty="0">
                <a:solidFill>
                  <a:srgbClr val="FFFFFF"/>
                </a:solidFill>
                <a:latin typeface="+mn-lt"/>
                <a:cs typeface="Arial"/>
              </a:rPr>
              <a:t>contact</a:t>
            </a:r>
            <a:r>
              <a:rPr sz="2600" spc="-45" dirty="0">
                <a:solidFill>
                  <a:srgbClr val="FFFFFF"/>
                </a:solidFill>
                <a:latin typeface="+mn-lt"/>
                <a:cs typeface="Arial"/>
              </a:rPr>
              <a:t> </a:t>
            </a:r>
            <a:r>
              <a:rPr sz="2600" spc="-20" dirty="0">
                <a:solidFill>
                  <a:srgbClr val="FFFFFF"/>
                </a:solidFill>
                <a:latin typeface="+mn-lt"/>
                <a:cs typeface="Arial"/>
              </a:rPr>
              <a:t>will </a:t>
            </a:r>
            <a:r>
              <a:rPr sz="2600" dirty="0">
                <a:solidFill>
                  <a:srgbClr val="FFFFFF"/>
                </a:solidFill>
                <a:latin typeface="+mn-lt"/>
                <a:cs typeface="Arial"/>
              </a:rPr>
              <a:t>have</a:t>
            </a:r>
            <a:r>
              <a:rPr sz="2600" spc="-20" dirty="0">
                <a:solidFill>
                  <a:srgbClr val="FFFFFF"/>
                </a:solidFill>
                <a:latin typeface="+mn-lt"/>
                <a:cs typeface="Arial"/>
              </a:rPr>
              <a:t> </a:t>
            </a:r>
            <a:r>
              <a:rPr sz="2600" dirty="0">
                <a:solidFill>
                  <a:srgbClr val="FFFFFF"/>
                </a:solidFill>
                <a:latin typeface="+mn-lt"/>
                <a:cs typeface="Arial"/>
              </a:rPr>
              <a:t>access</a:t>
            </a:r>
            <a:r>
              <a:rPr sz="2600" spc="-30" dirty="0">
                <a:solidFill>
                  <a:srgbClr val="FFFFFF"/>
                </a:solidFill>
                <a:latin typeface="+mn-lt"/>
                <a:cs typeface="Arial"/>
              </a:rPr>
              <a:t> </a:t>
            </a:r>
            <a:r>
              <a:rPr sz="2600" dirty="0">
                <a:solidFill>
                  <a:srgbClr val="FFFFFF"/>
                </a:solidFill>
                <a:latin typeface="+mn-lt"/>
                <a:cs typeface="Arial"/>
              </a:rPr>
              <a:t>to</a:t>
            </a:r>
            <a:r>
              <a:rPr sz="2600" spc="-10" dirty="0">
                <a:solidFill>
                  <a:srgbClr val="FFFFFF"/>
                </a:solidFill>
                <a:latin typeface="+mn-lt"/>
                <a:cs typeface="Arial"/>
              </a:rPr>
              <a:t> </a:t>
            </a:r>
            <a:r>
              <a:rPr sz="2600" dirty="0">
                <a:solidFill>
                  <a:srgbClr val="FFFFFF"/>
                </a:solidFill>
                <a:latin typeface="+mn-lt"/>
                <a:cs typeface="Arial"/>
              </a:rPr>
              <a:t>the</a:t>
            </a:r>
            <a:r>
              <a:rPr sz="2600" spc="-15" dirty="0">
                <a:solidFill>
                  <a:srgbClr val="FFFFFF"/>
                </a:solidFill>
                <a:latin typeface="+mn-lt"/>
                <a:cs typeface="Arial"/>
              </a:rPr>
              <a:t> </a:t>
            </a:r>
            <a:r>
              <a:rPr sz="2600" dirty="0">
                <a:solidFill>
                  <a:srgbClr val="FFFFFF"/>
                </a:solidFill>
                <a:latin typeface="+mn-lt"/>
                <a:cs typeface="Arial"/>
              </a:rPr>
              <a:t>quarterly</a:t>
            </a:r>
            <a:r>
              <a:rPr sz="2600" spc="-15" dirty="0">
                <a:solidFill>
                  <a:srgbClr val="FFFFFF"/>
                </a:solidFill>
                <a:latin typeface="+mn-lt"/>
                <a:cs typeface="Arial"/>
              </a:rPr>
              <a:t> </a:t>
            </a:r>
            <a:r>
              <a:rPr sz="2600" dirty="0">
                <a:solidFill>
                  <a:srgbClr val="FFFFFF"/>
                </a:solidFill>
                <a:latin typeface="+mn-lt"/>
                <a:cs typeface="Arial"/>
              </a:rPr>
              <a:t>reports</a:t>
            </a:r>
            <a:r>
              <a:rPr sz="2600" spc="-10" dirty="0">
                <a:solidFill>
                  <a:srgbClr val="FFFFFF"/>
                </a:solidFill>
                <a:latin typeface="+mn-lt"/>
                <a:cs typeface="Arial"/>
              </a:rPr>
              <a:t> </a:t>
            </a:r>
            <a:r>
              <a:rPr sz="2600" dirty="0">
                <a:solidFill>
                  <a:srgbClr val="FFFFFF"/>
                </a:solidFill>
                <a:latin typeface="+mn-lt"/>
                <a:cs typeface="Arial"/>
              </a:rPr>
              <a:t>for</a:t>
            </a:r>
            <a:r>
              <a:rPr sz="2600" spc="-15" dirty="0">
                <a:solidFill>
                  <a:srgbClr val="FFFFFF"/>
                </a:solidFill>
                <a:latin typeface="+mn-lt"/>
                <a:cs typeface="Arial"/>
              </a:rPr>
              <a:t> </a:t>
            </a:r>
            <a:r>
              <a:rPr sz="2600" dirty="0">
                <a:solidFill>
                  <a:srgbClr val="FFFFFF"/>
                </a:solidFill>
                <a:latin typeface="+mn-lt"/>
                <a:cs typeface="Arial"/>
              </a:rPr>
              <a:t>each</a:t>
            </a:r>
            <a:r>
              <a:rPr sz="2600" spc="-20" dirty="0">
                <a:solidFill>
                  <a:srgbClr val="FFFFFF"/>
                </a:solidFill>
                <a:latin typeface="+mn-lt"/>
                <a:cs typeface="Arial"/>
              </a:rPr>
              <a:t> </a:t>
            </a:r>
            <a:r>
              <a:rPr sz="2600" dirty="0">
                <a:solidFill>
                  <a:srgbClr val="FFFFFF"/>
                </a:solidFill>
                <a:latin typeface="+mn-lt"/>
                <a:cs typeface="Arial"/>
              </a:rPr>
              <a:t>of </a:t>
            </a:r>
            <a:r>
              <a:rPr sz="2600" spc="-20" dirty="0">
                <a:solidFill>
                  <a:srgbClr val="FFFFFF"/>
                </a:solidFill>
                <a:latin typeface="+mn-lt"/>
                <a:cs typeface="Arial"/>
              </a:rPr>
              <a:t>your </a:t>
            </a:r>
            <a:r>
              <a:rPr sz="2600" dirty="0">
                <a:solidFill>
                  <a:srgbClr val="FFFFFF"/>
                </a:solidFill>
                <a:latin typeface="+mn-lt"/>
                <a:cs typeface="Arial"/>
              </a:rPr>
              <a:t>organization’s</a:t>
            </a:r>
            <a:r>
              <a:rPr sz="2600" spc="-5" dirty="0">
                <a:solidFill>
                  <a:srgbClr val="FFFFFF"/>
                </a:solidFill>
                <a:latin typeface="+mn-lt"/>
                <a:cs typeface="Arial"/>
              </a:rPr>
              <a:t> </a:t>
            </a:r>
            <a:r>
              <a:rPr sz="2600" spc="-10" dirty="0">
                <a:solidFill>
                  <a:srgbClr val="FFFFFF"/>
                </a:solidFill>
                <a:latin typeface="+mn-lt"/>
                <a:cs typeface="Arial"/>
              </a:rPr>
              <a:t>VOCA-</a:t>
            </a:r>
            <a:r>
              <a:rPr sz="2600" dirty="0">
                <a:solidFill>
                  <a:srgbClr val="FFFFFF"/>
                </a:solidFill>
                <a:latin typeface="+mn-lt"/>
                <a:cs typeface="Arial"/>
              </a:rPr>
              <a:t>funded</a:t>
            </a:r>
            <a:r>
              <a:rPr sz="2600" spc="-20" dirty="0">
                <a:solidFill>
                  <a:srgbClr val="FFFFFF"/>
                </a:solidFill>
                <a:latin typeface="+mn-lt"/>
                <a:cs typeface="Arial"/>
              </a:rPr>
              <a:t> </a:t>
            </a:r>
            <a:r>
              <a:rPr sz="2600" spc="-10" dirty="0">
                <a:solidFill>
                  <a:srgbClr val="FFFFFF"/>
                </a:solidFill>
                <a:latin typeface="+mn-lt"/>
                <a:cs typeface="Arial"/>
              </a:rPr>
              <a:t>projects</a:t>
            </a:r>
            <a:endParaRPr lang="en-US" sz="2600" spc="-10" dirty="0">
              <a:solidFill>
                <a:srgbClr val="FFFFFF"/>
              </a:solidFill>
              <a:latin typeface="+mn-lt"/>
              <a:cs typeface="Arial"/>
            </a:endParaRPr>
          </a:p>
          <a:p>
            <a:pPr marL="268605" marR="5080" indent="-256540">
              <a:lnSpc>
                <a:spcPct val="72100"/>
              </a:lnSpc>
              <a:spcBef>
                <a:spcPts val="975"/>
              </a:spcBef>
              <a:buClr>
                <a:srgbClr val="DA1F28"/>
              </a:buClr>
              <a:buSzPct val="67307"/>
              <a:buFont typeface="Wingdings 3"/>
              <a:buChar char=""/>
              <a:tabLst>
                <a:tab pos="268605" algn="l"/>
              </a:tabLst>
            </a:pPr>
            <a:r>
              <a:rPr lang="en-US" sz="2600" spc="-10" dirty="0">
                <a:solidFill>
                  <a:srgbClr val="FFFFFF"/>
                </a:solidFill>
                <a:latin typeface="+mn-lt"/>
                <a:cs typeface="Arial"/>
              </a:rPr>
              <a:t>Grant Planner will review Part II for accuracy and advise of any edits.</a:t>
            </a:r>
            <a:endParaRPr sz="2600" dirty="0">
              <a:latin typeface="+mn-lt"/>
              <a:cs typeface="Arial"/>
            </a:endParaRPr>
          </a:p>
        </p:txBody>
      </p:sp>
      <p:pic>
        <p:nvPicPr>
          <p:cNvPr id="5" name="object 5"/>
          <p:cNvPicPr/>
          <p:nvPr/>
        </p:nvPicPr>
        <p:blipFill>
          <a:blip r:embed="rId3" cstate="print"/>
          <a:stretch>
            <a:fillRect/>
          </a:stretch>
        </p:blipFill>
        <p:spPr>
          <a:xfrm>
            <a:off x="550163" y="675132"/>
            <a:ext cx="5390387" cy="515111"/>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latin typeface="Arial"/>
                <a:cs typeface="Arial"/>
              </a:rPr>
              <a:t>21</a:t>
            </a:fld>
            <a:endParaRPr spc="-25"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8523" y="2971800"/>
            <a:ext cx="5713475" cy="598931"/>
          </a:xfrm>
          <a:prstGeom prst="rect">
            <a:avLst/>
          </a:prstGeom>
        </p:spPr>
      </p:pic>
      <p:sp>
        <p:nvSpPr>
          <p:cNvPr id="3" name="object 3"/>
          <p:cNvSpPr txBox="1">
            <a:spLocks noGrp="1"/>
          </p:cNvSpPr>
          <p:nvPr>
            <p:ph type="title"/>
          </p:nvPr>
        </p:nvSpPr>
        <p:spPr>
          <a:xfrm>
            <a:off x="2942270" y="3635483"/>
            <a:ext cx="5420360" cy="443070"/>
          </a:xfrm>
          <a:prstGeom prst="rect">
            <a:avLst/>
          </a:prstGeom>
        </p:spPr>
        <p:txBody>
          <a:bodyPr vert="horz" wrap="square" lIns="0" tIns="12065" rIns="0" bIns="0" rtlCol="0">
            <a:spAutoFit/>
          </a:bodyPr>
          <a:lstStyle/>
          <a:p>
            <a:pPr marL="12700" marR="5080" indent="912494">
              <a:lnSpc>
                <a:spcPct val="100000"/>
              </a:lnSpc>
              <a:spcBef>
                <a:spcPts val="95"/>
              </a:spcBef>
            </a:pPr>
            <a:r>
              <a:rPr lang="en-US" sz="2800" dirty="0">
                <a:solidFill>
                  <a:srgbClr val="39639D"/>
                </a:solidFill>
              </a:rPr>
              <a:t>Quarterly Reporting</a:t>
            </a:r>
            <a:endParaRPr sz="28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solidFill>
                  <a:srgbClr val="39639D"/>
                </a:solidFill>
                <a:latin typeface="Arial"/>
                <a:cs typeface="Arial"/>
              </a:rPr>
              <a:t>22</a:t>
            </a:fld>
            <a:endParaRPr spc="-25" dirty="0">
              <a:solidFill>
                <a:srgbClr val="39639D"/>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850" y="2079877"/>
          <a:ext cx="4038600" cy="2711450"/>
        </p:xfrm>
        <a:graphic>
          <a:graphicData uri="http://schemas.openxmlformats.org/drawingml/2006/table">
            <a:tbl>
              <a:tblPr firstRow="1" bandRow="1">
                <a:tableStyleId>{2D5ABB26-0587-4C30-8999-92F81FD0307C}</a:tableStyleId>
              </a:tblPr>
              <a:tblGrid>
                <a:gridCol w="693420">
                  <a:extLst>
                    <a:ext uri="{9D8B030D-6E8A-4147-A177-3AD203B41FA5}">
                      <a16:colId xmlns:a16="http://schemas.microsoft.com/office/drawing/2014/main" val="20000"/>
                    </a:ext>
                  </a:extLst>
                </a:gridCol>
                <a:gridCol w="1898650">
                  <a:extLst>
                    <a:ext uri="{9D8B030D-6E8A-4147-A177-3AD203B41FA5}">
                      <a16:colId xmlns:a16="http://schemas.microsoft.com/office/drawing/2014/main" val="20001"/>
                    </a:ext>
                  </a:extLst>
                </a:gridCol>
                <a:gridCol w="1446530">
                  <a:extLst>
                    <a:ext uri="{9D8B030D-6E8A-4147-A177-3AD203B41FA5}">
                      <a16:colId xmlns:a16="http://schemas.microsoft.com/office/drawing/2014/main" val="20002"/>
                    </a:ext>
                  </a:extLst>
                </a:gridCol>
              </a:tblGrid>
              <a:tr h="542290">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1F28"/>
                    </a:solidFill>
                  </a:tcPr>
                </a:tc>
                <a:tc>
                  <a:txBody>
                    <a:bodyPr/>
                    <a:lstStyle/>
                    <a:p>
                      <a:pPr algn="ctr">
                        <a:lnSpc>
                          <a:spcPct val="100000"/>
                        </a:lnSpc>
                        <a:spcBef>
                          <a:spcPts val="1215"/>
                        </a:spcBef>
                      </a:pPr>
                      <a:r>
                        <a:rPr sz="1400" b="1" dirty="0">
                          <a:solidFill>
                            <a:srgbClr val="FFFFFF"/>
                          </a:solidFill>
                          <a:latin typeface="Arial"/>
                          <a:cs typeface="Arial"/>
                        </a:rPr>
                        <a:t>REPORT</a:t>
                      </a:r>
                      <a:r>
                        <a:rPr sz="1400" b="1" spc="-45" dirty="0">
                          <a:solidFill>
                            <a:srgbClr val="FFFFFF"/>
                          </a:solidFill>
                          <a:latin typeface="Arial"/>
                          <a:cs typeface="Arial"/>
                        </a:rPr>
                        <a:t> </a:t>
                      </a:r>
                      <a:r>
                        <a:rPr sz="1400" b="1" spc="-10" dirty="0">
                          <a:solidFill>
                            <a:srgbClr val="FFFFFF"/>
                          </a:solidFill>
                          <a:latin typeface="Arial"/>
                          <a:cs typeface="Arial"/>
                        </a:rPr>
                        <a:t>WINDOW</a:t>
                      </a:r>
                      <a:endParaRPr sz="1400" dirty="0">
                        <a:latin typeface="Arial"/>
                        <a:cs typeface="Arial"/>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1F28"/>
                    </a:solidFill>
                  </a:tcPr>
                </a:tc>
                <a:tc>
                  <a:txBody>
                    <a:bodyPr/>
                    <a:lstStyle/>
                    <a:p>
                      <a:pPr algn="ctr">
                        <a:lnSpc>
                          <a:spcPct val="100000"/>
                        </a:lnSpc>
                        <a:spcBef>
                          <a:spcPts val="1215"/>
                        </a:spcBef>
                      </a:pPr>
                      <a:r>
                        <a:rPr sz="1400" b="1" dirty="0">
                          <a:solidFill>
                            <a:srgbClr val="FFFFFF"/>
                          </a:solidFill>
                          <a:latin typeface="Arial"/>
                          <a:cs typeface="Arial"/>
                        </a:rPr>
                        <a:t>DUE</a:t>
                      </a:r>
                      <a:r>
                        <a:rPr sz="1400" b="1" spc="-25" dirty="0">
                          <a:solidFill>
                            <a:srgbClr val="FFFFFF"/>
                          </a:solidFill>
                          <a:latin typeface="Arial"/>
                          <a:cs typeface="Arial"/>
                        </a:rPr>
                        <a:t> </a:t>
                      </a:r>
                      <a:r>
                        <a:rPr sz="1400" b="1" spc="-20" dirty="0">
                          <a:solidFill>
                            <a:srgbClr val="FFFFFF"/>
                          </a:solidFill>
                          <a:latin typeface="Arial"/>
                          <a:cs typeface="Arial"/>
                        </a:rPr>
                        <a:t>DATE</a:t>
                      </a:r>
                      <a:endParaRPr sz="1400">
                        <a:latin typeface="Arial"/>
                        <a:cs typeface="Arial"/>
                      </a:endParaRPr>
                    </a:p>
                  </a:txBody>
                  <a:tcPr marL="0" marR="0" marT="154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A1F28"/>
                    </a:solidFill>
                  </a:tcPr>
                </a:tc>
                <a:extLst>
                  <a:ext uri="{0D108BD9-81ED-4DB2-BD59-A6C34878D82A}">
                    <a16:rowId xmlns:a16="http://schemas.microsoft.com/office/drawing/2014/main" val="10000"/>
                  </a:ext>
                </a:extLst>
              </a:tr>
              <a:tr h="542290">
                <a:tc>
                  <a:txBody>
                    <a:bodyPr/>
                    <a:lstStyle/>
                    <a:p>
                      <a:pPr algn="ctr">
                        <a:lnSpc>
                          <a:spcPct val="100000"/>
                        </a:lnSpc>
                        <a:spcBef>
                          <a:spcPts val="1085"/>
                        </a:spcBef>
                      </a:pPr>
                      <a:r>
                        <a:rPr sz="1600" b="1" spc="-25" dirty="0">
                          <a:solidFill>
                            <a:srgbClr val="FFFFFF"/>
                          </a:solidFill>
                          <a:latin typeface="Arial"/>
                          <a:cs typeface="Arial"/>
                        </a:rPr>
                        <a:t>Q1</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A1F28"/>
                    </a:solidFill>
                  </a:tcPr>
                </a:tc>
                <a:tc>
                  <a:txBody>
                    <a:bodyPr/>
                    <a:lstStyle/>
                    <a:p>
                      <a:pPr algn="ctr">
                        <a:lnSpc>
                          <a:spcPct val="100000"/>
                        </a:lnSpc>
                        <a:spcBef>
                          <a:spcPts val="1355"/>
                        </a:spcBef>
                      </a:pPr>
                      <a:r>
                        <a:rPr sz="1200" dirty="0">
                          <a:solidFill>
                            <a:srgbClr val="39639D"/>
                          </a:solidFill>
                          <a:latin typeface="Arial"/>
                          <a:cs typeface="Arial"/>
                        </a:rPr>
                        <a:t>OCTOBER</a:t>
                      </a:r>
                      <a:r>
                        <a:rPr sz="1200" spc="-45" dirty="0">
                          <a:solidFill>
                            <a:srgbClr val="39639D"/>
                          </a:solidFill>
                          <a:latin typeface="Arial"/>
                          <a:cs typeface="Arial"/>
                        </a:rPr>
                        <a:t> </a:t>
                      </a:r>
                      <a:r>
                        <a:rPr sz="1200" dirty="0">
                          <a:solidFill>
                            <a:srgbClr val="39639D"/>
                          </a:solidFill>
                          <a:latin typeface="Arial"/>
                          <a:cs typeface="Arial"/>
                        </a:rPr>
                        <a:t>–</a:t>
                      </a:r>
                      <a:r>
                        <a:rPr sz="1200" spc="-30" dirty="0">
                          <a:solidFill>
                            <a:srgbClr val="39639D"/>
                          </a:solidFill>
                          <a:latin typeface="Arial"/>
                          <a:cs typeface="Arial"/>
                        </a:rPr>
                        <a:t> </a:t>
                      </a:r>
                      <a:r>
                        <a:rPr sz="1200" spc="-10" dirty="0">
                          <a:solidFill>
                            <a:srgbClr val="39639D"/>
                          </a:solidFill>
                          <a:latin typeface="Arial"/>
                          <a:cs typeface="Arial"/>
                        </a:rPr>
                        <a:t>DECEMBER</a:t>
                      </a:r>
                      <a:endParaRPr sz="1200" dirty="0">
                        <a:latin typeface="Arial"/>
                        <a:cs typeface="Arial"/>
                      </a:endParaRPr>
                    </a:p>
                  </a:txBody>
                  <a:tcPr marL="0" marR="0" marT="172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CCCD"/>
                    </a:solidFill>
                  </a:tcPr>
                </a:tc>
                <a:tc>
                  <a:txBody>
                    <a:bodyPr/>
                    <a:lstStyle/>
                    <a:p>
                      <a:pPr algn="ctr">
                        <a:lnSpc>
                          <a:spcPct val="100000"/>
                        </a:lnSpc>
                        <a:spcBef>
                          <a:spcPts val="1355"/>
                        </a:spcBef>
                      </a:pPr>
                      <a:r>
                        <a:rPr sz="1200" dirty="0">
                          <a:solidFill>
                            <a:srgbClr val="39639D"/>
                          </a:solidFill>
                          <a:latin typeface="Arial"/>
                          <a:cs typeface="Arial"/>
                        </a:rPr>
                        <a:t>January</a:t>
                      </a:r>
                      <a:r>
                        <a:rPr sz="1200" spc="-40" dirty="0">
                          <a:solidFill>
                            <a:srgbClr val="39639D"/>
                          </a:solidFill>
                          <a:latin typeface="Arial"/>
                          <a:cs typeface="Arial"/>
                        </a:rPr>
                        <a:t> </a:t>
                      </a:r>
                      <a:r>
                        <a:rPr sz="1200" spc="-25" dirty="0">
                          <a:solidFill>
                            <a:srgbClr val="39639D"/>
                          </a:solidFill>
                          <a:latin typeface="Arial"/>
                          <a:cs typeface="Arial"/>
                        </a:rPr>
                        <a:t>30</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CCCD"/>
                    </a:solidFill>
                  </a:tcPr>
                </a:tc>
                <a:extLst>
                  <a:ext uri="{0D108BD9-81ED-4DB2-BD59-A6C34878D82A}">
                    <a16:rowId xmlns:a16="http://schemas.microsoft.com/office/drawing/2014/main" val="10001"/>
                  </a:ext>
                </a:extLst>
              </a:tr>
              <a:tr h="542290">
                <a:tc>
                  <a:txBody>
                    <a:bodyPr/>
                    <a:lstStyle/>
                    <a:p>
                      <a:pPr algn="ctr">
                        <a:lnSpc>
                          <a:spcPct val="100000"/>
                        </a:lnSpc>
                        <a:spcBef>
                          <a:spcPts val="1085"/>
                        </a:spcBef>
                      </a:pPr>
                      <a:r>
                        <a:rPr sz="1600" b="1" spc="-25" dirty="0">
                          <a:solidFill>
                            <a:srgbClr val="FFFFFF"/>
                          </a:solidFill>
                          <a:latin typeface="Arial"/>
                          <a:cs typeface="Arial"/>
                        </a:rPr>
                        <a:t>Q2</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1F28"/>
                    </a:solidFill>
                  </a:tcPr>
                </a:tc>
                <a:tc>
                  <a:txBody>
                    <a:bodyPr/>
                    <a:lstStyle/>
                    <a:p>
                      <a:pPr algn="ctr">
                        <a:lnSpc>
                          <a:spcPct val="100000"/>
                        </a:lnSpc>
                        <a:spcBef>
                          <a:spcPts val="1355"/>
                        </a:spcBef>
                      </a:pPr>
                      <a:r>
                        <a:rPr sz="1200" dirty="0">
                          <a:solidFill>
                            <a:srgbClr val="39639D"/>
                          </a:solidFill>
                          <a:latin typeface="Arial"/>
                          <a:cs typeface="Arial"/>
                        </a:rPr>
                        <a:t>JANUARY</a:t>
                      </a:r>
                      <a:r>
                        <a:rPr sz="1200" spc="-50" dirty="0">
                          <a:solidFill>
                            <a:srgbClr val="39639D"/>
                          </a:solidFill>
                          <a:latin typeface="Arial"/>
                          <a:cs typeface="Arial"/>
                        </a:rPr>
                        <a:t> </a:t>
                      </a:r>
                      <a:r>
                        <a:rPr sz="1200" dirty="0">
                          <a:solidFill>
                            <a:srgbClr val="39639D"/>
                          </a:solidFill>
                          <a:latin typeface="Arial"/>
                          <a:cs typeface="Arial"/>
                        </a:rPr>
                        <a:t>–</a:t>
                      </a:r>
                      <a:r>
                        <a:rPr sz="1200" spc="-25" dirty="0">
                          <a:solidFill>
                            <a:srgbClr val="39639D"/>
                          </a:solidFill>
                          <a:latin typeface="Arial"/>
                          <a:cs typeface="Arial"/>
                        </a:rPr>
                        <a:t> </a:t>
                      </a:r>
                      <a:r>
                        <a:rPr sz="1200" spc="-20" dirty="0">
                          <a:solidFill>
                            <a:srgbClr val="39639D"/>
                          </a:solidFill>
                          <a:latin typeface="Arial"/>
                          <a:cs typeface="Arial"/>
                        </a:rPr>
                        <a:t>MARCH</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7E8"/>
                    </a:solidFill>
                  </a:tcPr>
                </a:tc>
                <a:tc>
                  <a:txBody>
                    <a:bodyPr/>
                    <a:lstStyle/>
                    <a:p>
                      <a:pPr algn="ctr">
                        <a:lnSpc>
                          <a:spcPct val="100000"/>
                        </a:lnSpc>
                        <a:spcBef>
                          <a:spcPts val="1355"/>
                        </a:spcBef>
                      </a:pPr>
                      <a:r>
                        <a:rPr sz="1200" dirty="0">
                          <a:solidFill>
                            <a:srgbClr val="39639D"/>
                          </a:solidFill>
                          <a:latin typeface="Arial"/>
                          <a:cs typeface="Arial"/>
                        </a:rPr>
                        <a:t>April</a:t>
                      </a:r>
                      <a:r>
                        <a:rPr sz="1200" spc="-25" dirty="0">
                          <a:solidFill>
                            <a:srgbClr val="39639D"/>
                          </a:solidFill>
                          <a:latin typeface="Arial"/>
                          <a:cs typeface="Arial"/>
                        </a:rPr>
                        <a:t> 30</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7E8"/>
                    </a:solidFill>
                  </a:tcPr>
                </a:tc>
                <a:extLst>
                  <a:ext uri="{0D108BD9-81ED-4DB2-BD59-A6C34878D82A}">
                    <a16:rowId xmlns:a16="http://schemas.microsoft.com/office/drawing/2014/main" val="10002"/>
                  </a:ext>
                </a:extLst>
              </a:tr>
              <a:tr h="542290">
                <a:tc>
                  <a:txBody>
                    <a:bodyPr/>
                    <a:lstStyle/>
                    <a:p>
                      <a:pPr algn="ctr">
                        <a:lnSpc>
                          <a:spcPct val="100000"/>
                        </a:lnSpc>
                        <a:spcBef>
                          <a:spcPts val="1085"/>
                        </a:spcBef>
                      </a:pPr>
                      <a:r>
                        <a:rPr sz="1600" b="1" spc="-25" dirty="0">
                          <a:solidFill>
                            <a:srgbClr val="FFFFFF"/>
                          </a:solidFill>
                          <a:latin typeface="Arial"/>
                          <a:cs typeface="Arial"/>
                        </a:rPr>
                        <a:t>Q3</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1F28"/>
                    </a:solidFill>
                  </a:tcPr>
                </a:tc>
                <a:tc>
                  <a:txBody>
                    <a:bodyPr/>
                    <a:lstStyle/>
                    <a:p>
                      <a:pPr algn="ctr">
                        <a:lnSpc>
                          <a:spcPct val="100000"/>
                        </a:lnSpc>
                        <a:spcBef>
                          <a:spcPts val="1355"/>
                        </a:spcBef>
                      </a:pPr>
                      <a:r>
                        <a:rPr sz="1200" dirty="0">
                          <a:solidFill>
                            <a:srgbClr val="39639D"/>
                          </a:solidFill>
                          <a:latin typeface="Arial"/>
                          <a:cs typeface="Arial"/>
                        </a:rPr>
                        <a:t>APRIL</a:t>
                      </a:r>
                      <a:r>
                        <a:rPr sz="1200" spc="-65" dirty="0">
                          <a:solidFill>
                            <a:srgbClr val="39639D"/>
                          </a:solidFill>
                          <a:latin typeface="Arial"/>
                          <a:cs typeface="Arial"/>
                        </a:rPr>
                        <a:t> </a:t>
                      </a:r>
                      <a:r>
                        <a:rPr sz="1200" dirty="0">
                          <a:solidFill>
                            <a:srgbClr val="39639D"/>
                          </a:solidFill>
                          <a:latin typeface="Arial"/>
                          <a:cs typeface="Arial"/>
                        </a:rPr>
                        <a:t>–</a:t>
                      </a:r>
                      <a:r>
                        <a:rPr sz="1200" spc="-10" dirty="0">
                          <a:solidFill>
                            <a:srgbClr val="39639D"/>
                          </a:solidFill>
                          <a:latin typeface="Arial"/>
                          <a:cs typeface="Arial"/>
                        </a:rPr>
                        <a:t> </a:t>
                      </a:r>
                      <a:r>
                        <a:rPr sz="1200" spc="-20" dirty="0">
                          <a:solidFill>
                            <a:srgbClr val="39639D"/>
                          </a:solidFill>
                          <a:latin typeface="Arial"/>
                          <a:cs typeface="Arial"/>
                        </a:rPr>
                        <a:t>JUNE</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CCCD"/>
                    </a:solidFill>
                  </a:tcPr>
                </a:tc>
                <a:tc>
                  <a:txBody>
                    <a:bodyPr/>
                    <a:lstStyle/>
                    <a:p>
                      <a:pPr algn="ctr">
                        <a:lnSpc>
                          <a:spcPct val="100000"/>
                        </a:lnSpc>
                        <a:spcBef>
                          <a:spcPts val="1355"/>
                        </a:spcBef>
                      </a:pPr>
                      <a:r>
                        <a:rPr sz="1200" dirty="0">
                          <a:solidFill>
                            <a:srgbClr val="39639D"/>
                          </a:solidFill>
                          <a:latin typeface="Arial"/>
                          <a:cs typeface="Arial"/>
                        </a:rPr>
                        <a:t>July</a:t>
                      </a:r>
                      <a:r>
                        <a:rPr sz="1200" spc="-25" dirty="0">
                          <a:solidFill>
                            <a:srgbClr val="39639D"/>
                          </a:solidFill>
                          <a:latin typeface="Arial"/>
                          <a:cs typeface="Arial"/>
                        </a:rPr>
                        <a:t> 30</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CCCD"/>
                    </a:solidFill>
                  </a:tcPr>
                </a:tc>
                <a:extLst>
                  <a:ext uri="{0D108BD9-81ED-4DB2-BD59-A6C34878D82A}">
                    <a16:rowId xmlns:a16="http://schemas.microsoft.com/office/drawing/2014/main" val="10003"/>
                  </a:ext>
                </a:extLst>
              </a:tr>
              <a:tr h="542290">
                <a:tc>
                  <a:txBody>
                    <a:bodyPr/>
                    <a:lstStyle/>
                    <a:p>
                      <a:pPr algn="ctr">
                        <a:lnSpc>
                          <a:spcPct val="100000"/>
                        </a:lnSpc>
                        <a:spcBef>
                          <a:spcPts val="1085"/>
                        </a:spcBef>
                      </a:pPr>
                      <a:r>
                        <a:rPr sz="1600" b="1" spc="-25" dirty="0">
                          <a:solidFill>
                            <a:srgbClr val="FFFFFF"/>
                          </a:solidFill>
                          <a:latin typeface="Arial"/>
                          <a:cs typeface="Arial"/>
                        </a:rPr>
                        <a:t>Q4</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A1F28"/>
                    </a:solidFill>
                  </a:tcPr>
                </a:tc>
                <a:tc>
                  <a:txBody>
                    <a:bodyPr/>
                    <a:lstStyle/>
                    <a:p>
                      <a:pPr algn="ctr">
                        <a:lnSpc>
                          <a:spcPct val="100000"/>
                        </a:lnSpc>
                        <a:spcBef>
                          <a:spcPts val="1355"/>
                        </a:spcBef>
                      </a:pPr>
                      <a:r>
                        <a:rPr sz="1200" spc="-20" dirty="0">
                          <a:solidFill>
                            <a:srgbClr val="39639D"/>
                          </a:solidFill>
                          <a:latin typeface="Arial"/>
                          <a:cs typeface="Arial"/>
                        </a:rPr>
                        <a:t>JULY</a:t>
                      </a:r>
                      <a:r>
                        <a:rPr sz="1200" spc="-35" dirty="0">
                          <a:solidFill>
                            <a:srgbClr val="39639D"/>
                          </a:solidFill>
                          <a:latin typeface="Arial"/>
                          <a:cs typeface="Arial"/>
                        </a:rPr>
                        <a:t> </a:t>
                      </a:r>
                      <a:r>
                        <a:rPr sz="1200" dirty="0">
                          <a:solidFill>
                            <a:srgbClr val="39639D"/>
                          </a:solidFill>
                          <a:latin typeface="Arial"/>
                          <a:cs typeface="Arial"/>
                        </a:rPr>
                        <a:t>–</a:t>
                      </a:r>
                      <a:r>
                        <a:rPr sz="1200" spc="-5" dirty="0">
                          <a:solidFill>
                            <a:srgbClr val="39639D"/>
                          </a:solidFill>
                          <a:latin typeface="Arial"/>
                          <a:cs typeface="Arial"/>
                        </a:rPr>
                        <a:t> </a:t>
                      </a:r>
                      <a:r>
                        <a:rPr sz="1200" spc="-10" dirty="0">
                          <a:solidFill>
                            <a:srgbClr val="39639D"/>
                          </a:solidFill>
                          <a:latin typeface="Arial"/>
                          <a:cs typeface="Arial"/>
                        </a:rPr>
                        <a:t>SEPTEMBER</a:t>
                      </a:r>
                      <a:endParaRPr sz="120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7E8"/>
                    </a:solidFill>
                  </a:tcPr>
                </a:tc>
                <a:tc>
                  <a:txBody>
                    <a:bodyPr/>
                    <a:lstStyle/>
                    <a:p>
                      <a:pPr algn="ctr">
                        <a:lnSpc>
                          <a:spcPct val="100000"/>
                        </a:lnSpc>
                        <a:spcBef>
                          <a:spcPts val="1355"/>
                        </a:spcBef>
                      </a:pPr>
                      <a:r>
                        <a:rPr sz="1200" dirty="0">
                          <a:solidFill>
                            <a:srgbClr val="39639D"/>
                          </a:solidFill>
                          <a:latin typeface="Arial"/>
                          <a:cs typeface="Arial"/>
                        </a:rPr>
                        <a:t>October</a:t>
                      </a:r>
                      <a:r>
                        <a:rPr sz="1200" spc="-45" dirty="0">
                          <a:solidFill>
                            <a:srgbClr val="39639D"/>
                          </a:solidFill>
                          <a:latin typeface="Arial"/>
                          <a:cs typeface="Arial"/>
                        </a:rPr>
                        <a:t> </a:t>
                      </a:r>
                      <a:r>
                        <a:rPr sz="1200" spc="-25" dirty="0">
                          <a:solidFill>
                            <a:srgbClr val="39639D"/>
                          </a:solidFill>
                          <a:latin typeface="Arial"/>
                          <a:cs typeface="Arial"/>
                        </a:rPr>
                        <a:t>30</a:t>
                      </a:r>
                      <a:endParaRPr sz="1200" dirty="0">
                        <a:latin typeface="Arial"/>
                        <a:cs typeface="Arial"/>
                      </a:endParaRPr>
                    </a:p>
                  </a:txBody>
                  <a:tcPr marL="0" marR="0" marT="172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7E8"/>
                    </a:solidFill>
                  </a:tcPr>
                </a:tc>
                <a:extLst>
                  <a:ext uri="{0D108BD9-81ED-4DB2-BD59-A6C34878D82A}">
                    <a16:rowId xmlns:a16="http://schemas.microsoft.com/office/drawing/2014/main" val="10004"/>
                  </a:ext>
                </a:extLst>
              </a:tr>
            </a:tbl>
          </a:graphicData>
        </a:graphic>
      </p:graphicFrame>
      <p:sp>
        <p:nvSpPr>
          <p:cNvPr id="3" name="object 3"/>
          <p:cNvSpPr txBox="1"/>
          <p:nvPr/>
        </p:nvSpPr>
        <p:spPr>
          <a:xfrm>
            <a:off x="4836667" y="1473199"/>
            <a:ext cx="3686810" cy="3178175"/>
          </a:xfrm>
          <a:prstGeom prst="rect">
            <a:avLst/>
          </a:prstGeom>
        </p:spPr>
        <p:txBody>
          <a:bodyPr vert="horz" wrap="square" lIns="0" tIns="49530" rIns="0" bIns="0" rtlCol="0">
            <a:spAutoFit/>
          </a:bodyPr>
          <a:lstStyle/>
          <a:p>
            <a:pPr marL="267335" marR="5080" indent="-255270" algn="just">
              <a:lnSpc>
                <a:spcPts val="2380"/>
              </a:lnSpc>
              <a:spcBef>
                <a:spcPts val="390"/>
              </a:spcBef>
              <a:buClr>
                <a:srgbClr val="DA1F28"/>
              </a:buClr>
              <a:buSzPct val="68181"/>
              <a:buFont typeface="Wingdings 3"/>
              <a:buChar char=""/>
              <a:tabLst>
                <a:tab pos="268605" algn="l"/>
              </a:tabLst>
            </a:pPr>
            <a:r>
              <a:rPr sz="2200" dirty="0">
                <a:solidFill>
                  <a:srgbClr val="FFFFFF"/>
                </a:solidFill>
                <a:latin typeface="Arial"/>
                <a:cs typeface="Arial"/>
              </a:rPr>
              <a:t>If</a:t>
            </a:r>
            <a:r>
              <a:rPr sz="2200" spc="-55" dirty="0">
                <a:solidFill>
                  <a:srgbClr val="FFFFFF"/>
                </a:solidFill>
                <a:latin typeface="Arial"/>
                <a:cs typeface="Arial"/>
              </a:rPr>
              <a:t> </a:t>
            </a:r>
            <a:r>
              <a:rPr sz="2200" dirty="0">
                <a:solidFill>
                  <a:srgbClr val="FFFFFF"/>
                </a:solidFill>
                <a:latin typeface="Arial"/>
                <a:cs typeface="Arial"/>
              </a:rPr>
              <a:t>you</a:t>
            </a:r>
            <a:r>
              <a:rPr sz="2200" spc="-50" dirty="0">
                <a:solidFill>
                  <a:srgbClr val="FFFFFF"/>
                </a:solidFill>
                <a:latin typeface="Arial"/>
                <a:cs typeface="Arial"/>
              </a:rPr>
              <a:t> </a:t>
            </a:r>
            <a:r>
              <a:rPr sz="2200" dirty="0">
                <a:solidFill>
                  <a:srgbClr val="FFFFFF"/>
                </a:solidFill>
                <a:latin typeface="Arial"/>
                <a:cs typeface="Arial"/>
              </a:rPr>
              <a:t>experience</a:t>
            </a:r>
            <a:r>
              <a:rPr sz="2200" spc="-45" dirty="0">
                <a:solidFill>
                  <a:srgbClr val="FFFFFF"/>
                </a:solidFill>
                <a:latin typeface="Arial"/>
                <a:cs typeface="Arial"/>
              </a:rPr>
              <a:t> </a:t>
            </a:r>
            <a:r>
              <a:rPr sz="2200" spc="-10" dirty="0">
                <a:solidFill>
                  <a:srgbClr val="FFFFFF"/>
                </a:solidFill>
                <a:latin typeface="Arial"/>
                <a:cs typeface="Arial"/>
              </a:rPr>
              <a:t>problems 	</a:t>
            </a:r>
            <a:r>
              <a:rPr sz="2200" dirty="0">
                <a:solidFill>
                  <a:srgbClr val="FFFFFF"/>
                </a:solidFill>
                <a:latin typeface="Arial"/>
                <a:cs typeface="Arial"/>
              </a:rPr>
              <a:t>with</a:t>
            </a:r>
            <a:r>
              <a:rPr sz="2200" spc="-50" dirty="0">
                <a:solidFill>
                  <a:srgbClr val="FFFFFF"/>
                </a:solidFill>
                <a:latin typeface="Arial"/>
                <a:cs typeface="Arial"/>
              </a:rPr>
              <a:t> </a:t>
            </a:r>
            <a:r>
              <a:rPr sz="2200" dirty="0">
                <a:solidFill>
                  <a:srgbClr val="FFFFFF"/>
                </a:solidFill>
                <a:latin typeface="Arial"/>
                <a:cs typeface="Arial"/>
              </a:rPr>
              <a:t>the</a:t>
            </a:r>
            <a:r>
              <a:rPr sz="2200" spc="-50" dirty="0">
                <a:solidFill>
                  <a:srgbClr val="FFFFFF"/>
                </a:solidFill>
                <a:latin typeface="Arial"/>
                <a:cs typeface="Arial"/>
              </a:rPr>
              <a:t> </a:t>
            </a:r>
            <a:r>
              <a:rPr sz="2200" dirty="0">
                <a:solidFill>
                  <a:srgbClr val="FFFFFF"/>
                </a:solidFill>
                <a:latin typeface="Arial"/>
                <a:cs typeface="Arial"/>
              </a:rPr>
              <a:t>website,</a:t>
            </a:r>
            <a:r>
              <a:rPr sz="2200" spc="-45" dirty="0">
                <a:solidFill>
                  <a:srgbClr val="FFFFFF"/>
                </a:solidFill>
                <a:latin typeface="Arial"/>
                <a:cs typeface="Arial"/>
              </a:rPr>
              <a:t> </a:t>
            </a:r>
            <a:r>
              <a:rPr sz="2200" dirty="0">
                <a:solidFill>
                  <a:srgbClr val="FFFFFF"/>
                </a:solidFill>
                <a:latin typeface="Arial"/>
                <a:cs typeface="Arial"/>
              </a:rPr>
              <a:t>you</a:t>
            </a:r>
            <a:r>
              <a:rPr sz="2200" spc="-40" dirty="0">
                <a:solidFill>
                  <a:srgbClr val="FFFFFF"/>
                </a:solidFill>
                <a:latin typeface="Arial"/>
                <a:cs typeface="Arial"/>
              </a:rPr>
              <a:t> </a:t>
            </a:r>
            <a:r>
              <a:rPr sz="2200" spc="-20" dirty="0">
                <a:solidFill>
                  <a:srgbClr val="FFFFFF"/>
                </a:solidFill>
                <a:latin typeface="Arial"/>
                <a:cs typeface="Arial"/>
              </a:rPr>
              <a:t>must 	</a:t>
            </a:r>
            <a:r>
              <a:rPr sz="2200" dirty="0">
                <a:solidFill>
                  <a:srgbClr val="FFFFFF"/>
                </a:solidFill>
                <a:latin typeface="Arial"/>
                <a:cs typeface="Arial"/>
              </a:rPr>
              <a:t>contact</a:t>
            </a:r>
            <a:r>
              <a:rPr sz="2200" spc="-40" dirty="0">
                <a:solidFill>
                  <a:srgbClr val="FFFFFF"/>
                </a:solidFill>
                <a:latin typeface="Arial"/>
                <a:cs typeface="Arial"/>
              </a:rPr>
              <a:t> </a:t>
            </a:r>
            <a:r>
              <a:rPr sz="2200" dirty="0">
                <a:solidFill>
                  <a:srgbClr val="FFFFFF"/>
                </a:solidFill>
                <a:latin typeface="Arial"/>
                <a:cs typeface="Arial"/>
              </a:rPr>
              <a:t>the</a:t>
            </a:r>
            <a:r>
              <a:rPr sz="2200" spc="-40" dirty="0">
                <a:solidFill>
                  <a:srgbClr val="FFFFFF"/>
                </a:solidFill>
                <a:latin typeface="Arial"/>
                <a:cs typeface="Arial"/>
              </a:rPr>
              <a:t> </a:t>
            </a:r>
            <a:r>
              <a:rPr sz="2200" spc="-20" dirty="0">
                <a:solidFill>
                  <a:srgbClr val="FFFFFF"/>
                </a:solidFill>
                <a:latin typeface="Arial"/>
                <a:cs typeface="Arial"/>
              </a:rPr>
              <a:t>OVC-</a:t>
            </a:r>
            <a:r>
              <a:rPr sz="2200" dirty="0">
                <a:solidFill>
                  <a:srgbClr val="FFFFFF"/>
                </a:solidFill>
                <a:latin typeface="Arial"/>
                <a:cs typeface="Arial"/>
              </a:rPr>
              <a:t>PMT</a:t>
            </a:r>
            <a:r>
              <a:rPr sz="2200" spc="-35" dirty="0">
                <a:solidFill>
                  <a:srgbClr val="FFFFFF"/>
                </a:solidFill>
                <a:latin typeface="Arial"/>
                <a:cs typeface="Arial"/>
              </a:rPr>
              <a:t> </a:t>
            </a:r>
            <a:r>
              <a:rPr sz="2200" spc="-20" dirty="0">
                <a:solidFill>
                  <a:srgbClr val="FFFFFF"/>
                </a:solidFill>
                <a:latin typeface="Arial"/>
                <a:cs typeface="Arial"/>
              </a:rPr>
              <a:t>Help 	</a:t>
            </a:r>
            <a:r>
              <a:rPr sz="2200" dirty="0">
                <a:solidFill>
                  <a:srgbClr val="FFFFFF"/>
                </a:solidFill>
                <a:latin typeface="Arial"/>
                <a:cs typeface="Arial"/>
              </a:rPr>
              <a:t>Desk</a:t>
            </a:r>
            <a:r>
              <a:rPr sz="2200" spc="-30" dirty="0">
                <a:solidFill>
                  <a:srgbClr val="FFFFFF"/>
                </a:solidFill>
                <a:latin typeface="Arial"/>
                <a:cs typeface="Arial"/>
              </a:rPr>
              <a:t> </a:t>
            </a:r>
            <a:r>
              <a:rPr sz="2200" dirty="0">
                <a:solidFill>
                  <a:srgbClr val="FFFFFF"/>
                </a:solidFill>
                <a:latin typeface="Arial"/>
                <a:cs typeface="Arial"/>
              </a:rPr>
              <a:t>at</a:t>
            </a:r>
            <a:r>
              <a:rPr sz="2200" spc="-35" dirty="0">
                <a:solidFill>
                  <a:srgbClr val="FFFFFF"/>
                </a:solidFill>
                <a:latin typeface="Arial"/>
                <a:cs typeface="Arial"/>
              </a:rPr>
              <a:t> </a:t>
            </a:r>
            <a:r>
              <a:rPr sz="2200" u="sng" spc="-10" dirty="0">
                <a:solidFill>
                  <a:srgbClr val="DA1F28"/>
                </a:solidFill>
                <a:uFill>
                  <a:solidFill>
                    <a:srgbClr val="DA1F28"/>
                  </a:solidFill>
                </a:uFill>
                <a:latin typeface="Arial"/>
                <a:cs typeface="Arial"/>
                <a:hlinkClick r:id="rId2"/>
              </a:rPr>
              <a:t>ovcpmt@usdoj.gov</a:t>
            </a:r>
            <a:r>
              <a:rPr sz="2200" u="none" spc="-10" dirty="0">
                <a:solidFill>
                  <a:srgbClr val="DA1F28"/>
                </a:solidFill>
                <a:latin typeface="Arial"/>
                <a:cs typeface="Arial"/>
              </a:rPr>
              <a:t> 	</a:t>
            </a:r>
            <a:r>
              <a:rPr sz="2200" u="none" dirty="0">
                <a:solidFill>
                  <a:srgbClr val="FFFFFF"/>
                </a:solidFill>
                <a:latin typeface="Arial"/>
                <a:cs typeface="Arial"/>
              </a:rPr>
              <a:t>or</a:t>
            </a:r>
            <a:r>
              <a:rPr sz="2200" u="none" spc="60" dirty="0">
                <a:solidFill>
                  <a:srgbClr val="FFFFFF"/>
                </a:solidFill>
                <a:latin typeface="Arial"/>
                <a:cs typeface="Arial"/>
              </a:rPr>
              <a:t> </a:t>
            </a:r>
            <a:r>
              <a:rPr sz="2200" u="none" spc="-10" dirty="0">
                <a:solidFill>
                  <a:srgbClr val="FFFFFF"/>
                </a:solidFill>
                <a:latin typeface="Arial"/>
                <a:cs typeface="Arial"/>
              </a:rPr>
              <a:t>1-</a:t>
            </a:r>
            <a:r>
              <a:rPr sz="2200" u="none" spc="-20" dirty="0">
                <a:solidFill>
                  <a:srgbClr val="FFFFFF"/>
                </a:solidFill>
                <a:latin typeface="Arial"/>
                <a:cs typeface="Arial"/>
              </a:rPr>
              <a:t>844-884-2503</a:t>
            </a:r>
            <a:endParaRPr sz="2200">
              <a:latin typeface="Arial"/>
              <a:cs typeface="Arial"/>
            </a:endParaRPr>
          </a:p>
          <a:p>
            <a:pPr>
              <a:lnSpc>
                <a:spcPct val="100000"/>
              </a:lnSpc>
              <a:spcBef>
                <a:spcPts val="630"/>
              </a:spcBef>
              <a:buClr>
                <a:srgbClr val="DA1F28"/>
              </a:buClr>
              <a:buFont typeface="Wingdings 3"/>
              <a:buChar char=""/>
            </a:pPr>
            <a:endParaRPr sz="2200">
              <a:latin typeface="Arial"/>
              <a:cs typeface="Arial"/>
            </a:endParaRPr>
          </a:p>
          <a:p>
            <a:pPr marL="268605" marR="99695" indent="-256540">
              <a:lnSpc>
                <a:spcPts val="2380"/>
              </a:lnSpc>
              <a:buClr>
                <a:srgbClr val="DA1F28"/>
              </a:buClr>
              <a:buSzPct val="68181"/>
              <a:buFont typeface="Wingdings 3"/>
              <a:buChar char=""/>
              <a:tabLst>
                <a:tab pos="268605" algn="l"/>
              </a:tabLst>
            </a:pPr>
            <a:r>
              <a:rPr sz="2200" dirty="0">
                <a:solidFill>
                  <a:srgbClr val="FFFFFF"/>
                </a:solidFill>
                <a:latin typeface="Arial"/>
                <a:cs typeface="Arial"/>
              </a:rPr>
              <a:t>The</a:t>
            </a:r>
            <a:r>
              <a:rPr sz="2200" spc="-35" dirty="0">
                <a:solidFill>
                  <a:srgbClr val="FFFFFF"/>
                </a:solidFill>
                <a:latin typeface="Arial"/>
                <a:cs typeface="Arial"/>
              </a:rPr>
              <a:t> </a:t>
            </a:r>
            <a:r>
              <a:rPr sz="2200" dirty="0">
                <a:solidFill>
                  <a:srgbClr val="FFFFFF"/>
                </a:solidFill>
                <a:latin typeface="Arial"/>
                <a:cs typeface="Arial"/>
              </a:rPr>
              <a:t>staff</a:t>
            </a:r>
            <a:r>
              <a:rPr sz="2200" spc="-45" dirty="0">
                <a:solidFill>
                  <a:srgbClr val="FFFFFF"/>
                </a:solidFill>
                <a:latin typeface="Arial"/>
                <a:cs typeface="Arial"/>
              </a:rPr>
              <a:t> </a:t>
            </a:r>
            <a:r>
              <a:rPr sz="2200" dirty="0">
                <a:solidFill>
                  <a:srgbClr val="FFFFFF"/>
                </a:solidFill>
                <a:latin typeface="Arial"/>
                <a:cs typeface="Arial"/>
              </a:rPr>
              <a:t>at</a:t>
            </a:r>
            <a:r>
              <a:rPr sz="2200" spc="-40" dirty="0">
                <a:solidFill>
                  <a:srgbClr val="FFFFFF"/>
                </a:solidFill>
                <a:latin typeface="Arial"/>
                <a:cs typeface="Arial"/>
              </a:rPr>
              <a:t> </a:t>
            </a:r>
            <a:r>
              <a:rPr sz="2200" dirty="0">
                <a:solidFill>
                  <a:srgbClr val="FFFFFF"/>
                </a:solidFill>
                <a:latin typeface="Arial"/>
                <a:cs typeface="Arial"/>
              </a:rPr>
              <a:t>the</a:t>
            </a:r>
            <a:r>
              <a:rPr sz="2200" spc="-30" dirty="0">
                <a:solidFill>
                  <a:srgbClr val="FFFFFF"/>
                </a:solidFill>
                <a:latin typeface="Arial"/>
                <a:cs typeface="Arial"/>
              </a:rPr>
              <a:t> </a:t>
            </a:r>
            <a:r>
              <a:rPr sz="2200" spc="-10" dirty="0">
                <a:solidFill>
                  <a:srgbClr val="FFFFFF"/>
                </a:solidFill>
                <a:latin typeface="Arial"/>
                <a:cs typeface="Arial"/>
              </a:rPr>
              <a:t>Governor’s </a:t>
            </a:r>
            <a:r>
              <a:rPr sz="2200" dirty="0">
                <a:solidFill>
                  <a:srgbClr val="FFFFFF"/>
                </a:solidFill>
                <a:latin typeface="Arial"/>
                <a:cs typeface="Arial"/>
              </a:rPr>
              <a:t>Crime</a:t>
            </a:r>
            <a:r>
              <a:rPr sz="2200" spc="-75" dirty="0">
                <a:solidFill>
                  <a:srgbClr val="FFFFFF"/>
                </a:solidFill>
                <a:latin typeface="Arial"/>
                <a:cs typeface="Arial"/>
              </a:rPr>
              <a:t> </a:t>
            </a:r>
            <a:r>
              <a:rPr sz="2200" dirty="0">
                <a:solidFill>
                  <a:srgbClr val="FFFFFF"/>
                </a:solidFill>
                <a:latin typeface="Arial"/>
                <a:cs typeface="Arial"/>
              </a:rPr>
              <a:t>Commission</a:t>
            </a:r>
            <a:r>
              <a:rPr sz="2200" spc="-90" dirty="0">
                <a:solidFill>
                  <a:srgbClr val="FFFFFF"/>
                </a:solidFill>
                <a:latin typeface="Arial"/>
                <a:cs typeface="Arial"/>
              </a:rPr>
              <a:t> </a:t>
            </a:r>
            <a:r>
              <a:rPr sz="2200" spc="-10" dirty="0">
                <a:solidFill>
                  <a:srgbClr val="FFFFFF"/>
                </a:solidFill>
                <a:latin typeface="Arial"/>
                <a:cs typeface="Arial"/>
              </a:rPr>
              <a:t>cannot </a:t>
            </a:r>
            <a:r>
              <a:rPr sz="2200" dirty="0">
                <a:solidFill>
                  <a:srgbClr val="FFFFFF"/>
                </a:solidFill>
                <a:latin typeface="Arial"/>
                <a:cs typeface="Arial"/>
              </a:rPr>
              <a:t>address</a:t>
            </a:r>
            <a:r>
              <a:rPr sz="2200" spc="-50" dirty="0">
                <a:solidFill>
                  <a:srgbClr val="FFFFFF"/>
                </a:solidFill>
                <a:latin typeface="Arial"/>
                <a:cs typeface="Arial"/>
              </a:rPr>
              <a:t> </a:t>
            </a:r>
            <a:r>
              <a:rPr sz="2200" dirty="0">
                <a:solidFill>
                  <a:srgbClr val="FFFFFF"/>
                </a:solidFill>
                <a:latin typeface="Arial"/>
                <a:cs typeface="Arial"/>
              </a:rPr>
              <a:t>any</a:t>
            </a:r>
            <a:r>
              <a:rPr sz="2200" spc="-50" dirty="0">
                <a:solidFill>
                  <a:srgbClr val="FFFFFF"/>
                </a:solidFill>
                <a:latin typeface="Arial"/>
                <a:cs typeface="Arial"/>
              </a:rPr>
              <a:t> </a:t>
            </a:r>
            <a:r>
              <a:rPr sz="2200" spc="-10" dirty="0">
                <a:solidFill>
                  <a:srgbClr val="FFFFFF"/>
                </a:solidFill>
                <a:latin typeface="Arial"/>
                <a:cs typeface="Arial"/>
              </a:rPr>
              <a:t>technical </a:t>
            </a:r>
            <a:r>
              <a:rPr sz="2200" dirty="0">
                <a:solidFill>
                  <a:srgbClr val="FFFFFF"/>
                </a:solidFill>
                <a:latin typeface="Arial"/>
                <a:cs typeface="Arial"/>
              </a:rPr>
              <a:t>issues</a:t>
            </a:r>
            <a:r>
              <a:rPr sz="2200" spc="-50" dirty="0">
                <a:solidFill>
                  <a:srgbClr val="FFFFFF"/>
                </a:solidFill>
                <a:latin typeface="Arial"/>
                <a:cs typeface="Arial"/>
              </a:rPr>
              <a:t> </a:t>
            </a:r>
            <a:r>
              <a:rPr sz="2200" dirty="0">
                <a:solidFill>
                  <a:srgbClr val="FFFFFF"/>
                </a:solidFill>
                <a:latin typeface="Arial"/>
                <a:cs typeface="Arial"/>
              </a:rPr>
              <a:t>with</a:t>
            </a:r>
            <a:r>
              <a:rPr sz="2200" spc="-40" dirty="0">
                <a:solidFill>
                  <a:srgbClr val="FFFFFF"/>
                </a:solidFill>
                <a:latin typeface="Arial"/>
                <a:cs typeface="Arial"/>
              </a:rPr>
              <a:t> </a:t>
            </a:r>
            <a:r>
              <a:rPr sz="2200" dirty="0">
                <a:solidFill>
                  <a:srgbClr val="FFFFFF"/>
                </a:solidFill>
                <a:latin typeface="Arial"/>
                <a:cs typeface="Arial"/>
              </a:rPr>
              <a:t>the</a:t>
            </a:r>
            <a:r>
              <a:rPr sz="2200" spc="-40" dirty="0">
                <a:solidFill>
                  <a:srgbClr val="FFFFFF"/>
                </a:solidFill>
                <a:latin typeface="Arial"/>
                <a:cs typeface="Arial"/>
              </a:rPr>
              <a:t> </a:t>
            </a:r>
            <a:r>
              <a:rPr sz="2200" spc="-10" dirty="0">
                <a:solidFill>
                  <a:srgbClr val="FFFFFF"/>
                </a:solidFill>
                <a:latin typeface="Arial"/>
                <a:cs typeface="Arial"/>
              </a:rPr>
              <a:t>website.</a:t>
            </a:r>
            <a:endParaRPr sz="2200">
              <a:latin typeface="Arial"/>
              <a:cs typeface="Arial"/>
            </a:endParaRPr>
          </a:p>
        </p:txBody>
      </p:sp>
      <p:sp>
        <p:nvSpPr>
          <p:cNvPr id="4" name="object 4"/>
          <p:cNvSpPr txBox="1"/>
          <p:nvPr/>
        </p:nvSpPr>
        <p:spPr>
          <a:xfrm>
            <a:off x="4836667" y="4996688"/>
            <a:ext cx="3594735" cy="963930"/>
          </a:xfrm>
          <a:prstGeom prst="rect">
            <a:avLst/>
          </a:prstGeom>
        </p:spPr>
        <p:txBody>
          <a:bodyPr vert="horz" wrap="square" lIns="0" tIns="49530" rIns="0" bIns="0" rtlCol="0">
            <a:spAutoFit/>
          </a:bodyPr>
          <a:lstStyle/>
          <a:p>
            <a:pPr marL="268605" marR="5080" indent="-256540">
              <a:lnSpc>
                <a:spcPts val="2380"/>
              </a:lnSpc>
              <a:spcBef>
                <a:spcPts val="390"/>
              </a:spcBef>
              <a:buClr>
                <a:srgbClr val="DA1F28"/>
              </a:buClr>
              <a:buSzPct val="68181"/>
              <a:buFont typeface="Wingdings 3"/>
              <a:buChar char=""/>
              <a:tabLst>
                <a:tab pos="268605" algn="l"/>
              </a:tabLst>
            </a:pPr>
            <a:r>
              <a:rPr sz="2200" dirty="0">
                <a:solidFill>
                  <a:srgbClr val="FFFFFF"/>
                </a:solidFill>
                <a:latin typeface="Arial"/>
                <a:cs typeface="Arial"/>
              </a:rPr>
              <a:t>All</a:t>
            </a:r>
            <a:r>
              <a:rPr sz="2200" spc="-50" dirty="0">
                <a:solidFill>
                  <a:srgbClr val="FFFFFF"/>
                </a:solidFill>
                <a:latin typeface="Arial"/>
                <a:cs typeface="Arial"/>
              </a:rPr>
              <a:t> </a:t>
            </a:r>
            <a:r>
              <a:rPr sz="2200" dirty="0">
                <a:solidFill>
                  <a:srgbClr val="FFFFFF"/>
                </a:solidFill>
                <a:latin typeface="Arial"/>
                <a:cs typeface="Arial"/>
              </a:rPr>
              <a:t>data</a:t>
            </a:r>
            <a:r>
              <a:rPr sz="2200" spc="-40" dirty="0">
                <a:solidFill>
                  <a:srgbClr val="FFFFFF"/>
                </a:solidFill>
                <a:latin typeface="Arial"/>
                <a:cs typeface="Arial"/>
              </a:rPr>
              <a:t> </a:t>
            </a:r>
            <a:r>
              <a:rPr lang="en-US" sz="2200" dirty="0">
                <a:solidFill>
                  <a:srgbClr val="FFFFFF"/>
                </a:solidFill>
                <a:latin typeface="Arial"/>
                <a:cs typeface="Arial"/>
              </a:rPr>
              <a:t>entered in</a:t>
            </a:r>
            <a:r>
              <a:rPr sz="2200" spc="-40" dirty="0">
                <a:solidFill>
                  <a:srgbClr val="FFFFFF"/>
                </a:solidFill>
                <a:latin typeface="Arial"/>
                <a:cs typeface="Arial"/>
              </a:rPr>
              <a:t> </a:t>
            </a:r>
            <a:r>
              <a:rPr sz="2200" spc="-20" dirty="0">
                <a:solidFill>
                  <a:srgbClr val="FFFFFF"/>
                </a:solidFill>
                <a:latin typeface="Arial"/>
                <a:cs typeface="Arial"/>
              </a:rPr>
              <a:t>this </a:t>
            </a:r>
            <a:r>
              <a:rPr sz="2200" dirty="0">
                <a:solidFill>
                  <a:srgbClr val="FFFFFF"/>
                </a:solidFill>
                <a:latin typeface="Arial"/>
                <a:cs typeface="Arial"/>
              </a:rPr>
              <a:t>system</a:t>
            </a:r>
            <a:r>
              <a:rPr sz="2200" spc="-50" dirty="0">
                <a:solidFill>
                  <a:srgbClr val="FFFFFF"/>
                </a:solidFill>
                <a:latin typeface="Arial"/>
                <a:cs typeface="Arial"/>
              </a:rPr>
              <a:t> </a:t>
            </a:r>
            <a:r>
              <a:rPr sz="2200" dirty="0">
                <a:solidFill>
                  <a:srgbClr val="FFFFFF"/>
                </a:solidFill>
                <a:latin typeface="Arial"/>
                <a:cs typeface="Arial"/>
              </a:rPr>
              <a:t>goes</a:t>
            </a:r>
            <a:r>
              <a:rPr sz="2200" spc="-45" dirty="0">
                <a:solidFill>
                  <a:srgbClr val="FFFFFF"/>
                </a:solidFill>
                <a:latin typeface="Arial"/>
                <a:cs typeface="Arial"/>
              </a:rPr>
              <a:t> </a:t>
            </a:r>
            <a:r>
              <a:rPr sz="2200" dirty="0">
                <a:solidFill>
                  <a:srgbClr val="FFFFFF"/>
                </a:solidFill>
                <a:latin typeface="Arial"/>
                <a:cs typeface="Arial"/>
              </a:rPr>
              <a:t>directly</a:t>
            </a:r>
            <a:r>
              <a:rPr sz="2200" spc="-45" dirty="0">
                <a:solidFill>
                  <a:srgbClr val="FFFFFF"/>
                </a:solidFill>
                <a:latin typeface="Arial"/>
                <a:cs typeface="Arial"/>
              </a:rPr>
              <a:t> </a:t>
            </a:r>
            <a:r>
              <a:rPr sz="2200" dirty="0">
                <a:solidFill>
                  <a:srgbClr val="FFFFFF"/>
                </a:solidFill>
                <a:latin typeface="Arial"/>
                <a:cs typeface="Arial"/>
              </a:rPr>
              <a:t>to</a:t>
            </a:r>
            <a:r>
              <a:rPr sz="2200" spc="-50" dirty="0">
                <a:solidFill>
                  <a:srgbClr val="FFFFFF"/>
                </a:solidFill>
                <a:latin typeface="Arial"/>
                <a:cs typeface="Arial"/>
              </a:rPr>
              <a:t> </a:t>
            </a:r>
            <a:r>
              <a:rPr sz="2200" spc="-25" dirty="0">
                <a:solidFill>
                  <a:srgbClr val="FFFFFF"/>
                </a:solidFill>
                <a:latin typeface="Arial"/>
                <a:cs typeface="Arial"/>
              </a:rPr>
              <a:t>the </a:t>
            </a:r>
            <a:r>
              <a:rPr sz="2200" dirty="0">
                <a:solidFill>
                  <a:srgbClr val="FFFFFF"/>
                </a:solidFill>
                <a:latin typeface="Arial"/>
                <a:cs typeface="Arial"/>
              </a:rPr>
              <a:t>Office</a:t>
            </a:r>
            <a:r>
              <a:rPr sz="2200" spc="-60" dirty="0">
                <a:solidFill>
                  <a:srgbClr val="FFFFFF"/>
                </a:solidFill>
                <a:latin typeface="Arial"/>
                <a:cs typeface="Arial"/>
              </a:rPr>
              <a:t> </a:t>
            </a:r>
            <a:r>
              <a:rPr sz="2200" dirty="0">
                <a:solidFill>
                  <a:srgbClr val="FFFFFF"/>
                </a:solidFill>
                <a:latin typeface="Arial"/>
                <a:cs typeface="Arial"/>
              </a:rPr>
              <a:t>for</a:t>
            </a:r>
            <a:r>
              <a:rPr sz="2200" spc="-50" dirty="0">
                <a:solidFill>
                  <a:srgbClr val="FFFFFF"/>
                </a:solidFill>
                <a:latin typeface="Arial"/>
                <a:cs typeface="Arial"/>
              </a:rPr>
              <a:t> </a:t>
            </a:r>
            <a:r>
              <a:rPr sz="2200" dirty="0">
                <a:solidFill>
                  <a:srgbClr val="FFFFFF"/>
                </a:solidFill>
                <a:latin typeface="Arial"/>
                <a:cs typeface="Arial"/>
              </a:rPr>
              <a:t>Victims</a:t>
            </a:r>
            <a:r>
              <a:rPr sz="2200" spc="-65" dirty="0">
                <a:solidFill>
                  <a:srgbClr val="FFFFFF"/>
                </a:solidFill>
                <a:latin typeface="Arial"/>
                <a:cs typeface="Arial"/>
              </a:rPr>
              <a:t> </a:t>
            </a:r>
            <a:r>
              <a:rPr sz="2200" dirty="0">
                <a:solidFill>
                  <a:srgbClr val="FFFFFF"/>
                </a:solidFill>
                <a:latin typeface="Arial"/>
                <a:cs typeface="Arial"/>
              </a:rPr>
              <a:t>of</a:t>
            </a:r>
            <a:r>
              <a:rPr sz="2200" spc="-60" dirty="0">
                <a:solidFill>
                  <a:srgbClr val="FFFFFF"/>
                </a:solidFill>
                <a:latin typeface="Arial"/>
                <a:cs typeface="Arial"/>
              </a:rPr>
              <a:t> </a:t>
            </a:r>
            <a:r>
              <a:rPr sz="2200" spc="-10" dirty="0">
                <a:solidFill>
                  <a:srgbClr val="FFFFFF"/>
                </a:solidFill>
                <a:latin typeface="Arial"/>
                <a:cs typeface="Arial"/>
              </a:rPr>
              <a:t>Crime.</a:t>
            </a:r>
            <a:endParaRPr sz="2200" dirty="0">
              <a:latin typeface="Arial"/>
              <a:cs typeface="Arial"/>
            </a:endParaRPr>
          </a:p>
        </p:txBody>
      </p:sp>
      <p:sp>
        <p:nvSpPr>
          <p:cNvPr id="6" name="object 6"/>
          <p:cNvSpPr txBox="1"/>
          <p:nvPr/>
        </p:nvSpPr>
        <p:spPr>
          <a:xfrm>
            <a:off x="8768684" y="6559200"/>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23</a:t>
            </a:r>
            <a:endParaRPr sz="1000" dirty="0">
              <a:latin typeface="Arial"/>
              <a:cs typeface="Arial"/>
            </a:endParaRPr>
          </a:p>
        </p:txBody>
      </p:sp>
      <p:sp>
        <p:nvSpPr>
          <p:cNvPr id="8" name="object 8"/>
          <p:cNvSpPr txBox="1"/>
          <p:nvPr/>
        </p:nvSpPr>
        <p:spPr>
          <a:xfrm>
            <a:off x="597212" y="4905161"/>
            <a:ext cx="2690495" cy="267381"/>
          </a:xfrm>
          <a:prstGeom prst="rect">
            <a:avLst/>
          </a:prstGeom>
        </p:spPr>
        <p:txBody>
          <a:bodyPr vert="horz" wrap="square" lIns="0" tIns="13335" rIns="0" bIns="0" rtlCol="0">
            <a:spAutoFit/>
          </a:bodyPr>
          <a:lstStyle/>
          <a:p>
            <a:pPr marL="12700">
              <a:lnSpc>
                <a:spcPct val="100000"/>
              </a:lnSpc>
              <a:spcBef>
                <a:spcPts val="105"/>
              </a:spcBef>
            </a:pPr>
            <a:r>
              <a:rPr sz="1650" i="1" spc="-85" dirty="0">
                <a:solidFill>
                  <a:srgbClr val="FFFFFF"/>
                </a:solidFill>
                <a:latin typeface="Lucida Sans"/>
                <a:cs typeface="Lucida Sans"/>
              </a:rPr>
              <a:t>*</a:t>
            </a:r>
            <a:r>
              <a:rPr sz="1650" i="1" spc="-85" dirty="0">
                <a:solidFill>
                  <a:srgbClr val="FFFFFF"/>
                </a:solidFill>
                <a:latin typeface="+mn-lt"/>
                <a:cs typeface="Lucida Sans"/>
              </a:rPr>
              <a:t>Based</a:t>
            </a:r>
            <a:r>
              <a:rPr sz="1650" i="1" spc="-20" dirty="0">
                <a:solidFill>
                  <a:srgbClr val="FFFFFF"/>
                </a:solidFill>
                <a:latin typeface="+mn-lt"/>
                <a:cs typeface="Lucida Sans"/>
              </a:rPr>
              <a:t> </a:t>
            </a:r>
            <a:r>
              <a:rPr sz="1650" i="1" spc="-130" dirty="0">
                <a:solidFill>
                  <a:srgbClr val="FFFFFF"/>
                </a:solidFill>
                <a:latin typeface="+mn-lt"/>
                <a:cs typeface="Lucida Sans"/>
              </a:rPr>
              <a:t>on</a:t>
            </a:r>
            <a:r>
              <a:rPr sz="1650" i="1" spc="-15" dirty="0">
                <a:solidFill>
                  <a:srgbClr val="FFFFFF"/>
                </a:solidFill>
                <a:latin typeface="+mn-lt"/>
                <a:cs typeface="Lucida Sans"/>
              </a:rPr>
              <a:t> </a:t>
            </a:r>
            <a:r>
              <a:rPr sz="1650" i="1" spc="-114" dirty="0">
                <a:solidFill>
                  <a:srgbClr val="FFFFFF"/>
                </a:solidFill>
                <a:latin typeface="+mn-lt"/>
                <a:cs typeface="Lucida Sans"/>
              </a:rPr>
              <a:t>Federal</a:t>
            </a:r>
            <a:r>
              <a:rPr sz="1650" i="1" spc="-15" dirty="0">
                <a:solidFill>
                  <a:srgbClr val="FFFFFF"/>
                </a:solidFill>
                <a:latin typeface="+mn-lt"/>
                <a:cs typeface="Lucida Sans"/>
              </a:rPr>
              <a:t> </a:t>
            </a:r>
            <a:r>
              <a:rPr sz="1650" i="1" spc="-85" dirty="0">
                <a:solidFill>
                  <a:srgbClr val="FFFFFF"/>
                </a:solidFill>
                <a:latin typeface="+mn-lt"/>
                <a:cs typeface="Lucida Sans"/>
              </a:rPr>
              <a:t>Fiscal</a:t>
            </a:r>
            <a:r>
              <a:rPr sz="1650" i="1" spc="-15" dirty="0">
                <a:solidFill>
                  <a:srgbClr val="FFFFFF"/>
                </a:solidFill>
                <a:latin typeface="+mn-lt"/>
                <a:cs typeface="Lucida Sans"/>
              </a:rPr>
              <a:t> </a:t>
            </a:r>
            <a:r>
              <a:rPr sz="1650" i="1" spc="-95" dirty="0">
                <a:solidFill>
                  <a:srgbClr val="FFFFFF"/>
                </a:solidFill>
                <a:latin typeface="+mn-lt"/>
                <a:cs typeface="Lucida Sans"/>
              </a:rPr>
              <a:t>Year</a:t>
            </a:r>
            <a:endParaRPr sz="1650" dirty="0">
              <a:latin typeface="+mn-lt"/>
              <a:cs typeface="Lucida Sans"/>
            </a:endParaRPr>
          </a:p>
        </p:txBody>
      </p:sp>
      <p:sp>
        <p:nvSpPr>
          <p:cNvPr id="10" name="TextBox 9">
            <a:extLst>
              <a:ext uri="{FF2B5EF4-FFF2-40B4-BE49-F238E27FC236}">
                <a16:creationId xmlns:a16="http://schemas.microsoft.com/office/drawing/2014/main" id="{3369ADBA-19C6-B438-876D-35B250C71712}"/>
              </a:ext>
            </a:extLst>
          </p:cNvPr>
          <p:cNvSpPr txBox="1"/>
          <p:nvPr/>
        </p:nvSpPr>
        <p:spPr>
          <a:xfrm>
            <a:off x="91059" y="519092"/>
            <a:ext cx="4572000" cy="954107"/>
          </a:xfrm>
          <a:prstGeom prst="rect">
            <a:avLst/>
          </a:prstGeom>
          <a:noFill/>
        </p:spPr>
        <p:txBody>
          <a:bodyPr wrap="square">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Quarterly VOCA PMT Reports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 y="1143000"/>
            <a:ext cx="8572500" cy="1120820"/>
          </a:xfrm>
          <a:prstGeom prst="rect">
            <a:avLst/>
          </a:prstGeom>
        </p:spPr>
        <p:txBody>
          <a:bodyPr vert="horz" wrap="square" lIns="0" tIns="12700" rIns="0" bIns="0" rtlCol="0">
            <a:spAutoFit/>
          </a:bodyPr>
          <a:lstStyle/>
          <a:p>
            <a:pPr marL="268605" marR="302895" indent="-256540">
              <a:lnSpc>
                <a:spcPct val="100000"/>
              </a:lnSpc>
              <a:spcBef>
                <a:spcPts val="100"/>
              </a:spcBef>
              <a:buClr>
                <a:srgbClr val="DA1F28"/>
              </a:buClr>
              <a:buSzPct val="66666"/>
              <a:buFont typeface="Wingdings 3"/>
              <a:buChar char=""/>
              <a:tabLst>
                <a:tab pos="268605" algn="l"/>
              </a:tabLst>
            </a:pPr>
            <a:r>
              <a:rPr sz="2400" dirty="0">
                <a:solidFill>
                  <a:srgbClr val="FFFFFF"/>
                </a:solidFill>
                <a:latin typeface="Arial"/>
                <a:cs typeface="Arial"/>
              </a:rPr>
              <a:t>Once</a:t>
            </a:r>
            <a:r>
              <a:rPr sz="2400" spc="-75" dirty="0">
                <a:solidFill>
                  <a:srgbClr val="FFFFFF"/>
                </a:solidFill>
                <a:latin typeface="Arial"/>
                <a:cs typeface="Arial"/>
              </a:rPr>
              <a:t> </a:t>
            </a:r>
            <a:r>
              <a:rPr sz="2400" dirty="0">
                <a:solidFill>
                  <a:srgbClr val="FFFFFF"/>
                </a:solidFill>
                <a:latin typeface="Arial"/>
                <a:cs typeface="Arial"/>
              </a:rPr>
              <a:t>your</a:t>
            </a:r>
            <a:r>
              <a:rPr sz="2400" spc="-55" dirty="0">
                <a:solidFill>
                  <a:srgbClr val="FFFFFF"/>
                </a:solidFill>
                <a:latin typeface="Arial"/>
                <a:cs typeface="Arial"/>
              </a:rPr>
              <a:t> </a:t>
            </a:r>
            <a:r>
              <a:rPr sz="2400" dirty="0">
                <a:solidFill>
                  <a:srgbClr val="FFFFFF"/>
                </a:solidFill>
                <a:latin typeface="Arial"/>
                <a:cs typeface="Arial"/>
              </a:rPr>
              <a:t>award</a:t>
            </a:r>
            <a:r>
              <a:rPr sz="2400" spc="-60" dirty="0">
                <a:solidFill>
                  <a:srgbClr val="FFFFFF"/>
                </a:solidFill>
                <a:latin typeface="Arial"/>
                <a:cs typeface="Arial"/>
              </a:rPr>
              <a:t> </a:t>
            </a:r>
            <a:r>
              <a:rPr sz="2400" dirty="0">
                <a:solidFill>
                  <a:srgbClr val="FFFFFF"/>
                </a:solidFill>
                <a:latin typeface="Arial"/>
                <a:cs typeface="Arial"/>
              </a:rPr>
              <a:t>has</a:t>
            </a:r>
            <a:r>
              <a:rPr sz="2400" spc="-60" dirty="0">
                <a:solidFill>
                  <a:srgbClr val="FFFFFF"/>
                </a:solidFill>
                <a:latin typeface="Arial"/>
                <a:cs typeface="Arial"/>
              </a:rPr>
              <a:t> </a:t>
            </a:r>
            <a:r>
              <a:rPr sz="2400" dirty="0">
                <a:solidFill>
                  <a:srgbClr val="FFFFFF"/>
                </a:solidFill>
                <a:latin typeface="Arial"/>
                <a:cs typeface="Arial"/>
              </a:rPr>
              <a:t>been</a:t>
            </a:r>
            <a:r>
              <a:rPr sz="2400" spc="-55" dirty="0">
                <a:solidFill>
                  <a:srgbClr val="FFFFFF"/>
                </a:solidFill>
                <a:latin typeface="Arial"/>
                <a:cs typeface="Arial"/>
              </a:rPr>
              <a:t> </a:t>
            </a:r>
            <a:r>
              <a:rPr sz="2400" dirty="0">
                <a:solidFill>
                  <a:srgbClr val="FFFFFF"/>
                </a:solidFill>
                <a:latin typeface="Arial"/>
                <a:cs typeface="Arial"/>
              </a:rPr>
              <a:t>approved</a:t>
            </a:r>
            <a:r>
              <a:rPr sz="2400" spc="-55" dirty="0">
                <a:solidFill>
                  <a:srgbClr val="FFFFFF"/>
                </a:solidFill>
                <a:latin typeface="Arial"/>
                <a:cs typeface="Arial"/>
              </a:rPr>
              <a:t> </a:t>
            </a:r>
            <a:r>
              <a:rPr sz="2400" dirty="0">
                <a:solidFill>
                  <a:srgbClr val="FFFFFF"/>
                </a:solidFill>
                <a:latin typeface="Arial"/>
                <a:cs typeface="Arial"/>
              </a:rPr>
              <a:t>by</a:t>
            </a:r>
            <a:r>
              <a:rPr sz="2400" spc="-55" dirty="0">
                <a:solidFill>
                  <a:srgbClr val="FFFFFF"/>
                </a:solidFill>
                <a:latin typeface="Arial"/>
                <a:cs typeface="Arial"/>
              </a:rPr>
              <a:t> </a:t>
            </a:r>
            <a:r>
              <a:rPr sz="2400" spc="-25" dirty="0">
                <a:solidFill>
                  <a:srgbClr val="FFFFFF"/>
                </a:solidFill>
                <a:latin typeface="Arial"/>
                <a:cs typeface="Arial"/>
              </a:rPr>
              <a:t>the </a:t>
            </a:r>
            <a:r>
              <a:rPr sz="2400" spc="-10" dirty="0">
                <a:solidFill>
                  <a:srgbClr val="FFFFFF"/>
                </a:solidFill>
                <a:latin typeface="Arial"/>
                <a:cs typeface="Arial"/>
              </a:rPr>
              <a:t>Commission,</a:t>
            </a:r>
            <a:r>
              <a:rPr sz="2400" spc="-70" dirty="0">
                <a:solidFill>
                  <a:srgbClr val="FFFFFF"/>
                </a:solidFill>
                <a:latin typeface="Arial"/>
                <a:cs typeface="Arial"/>
              </a:rPr>
              <a:t> </a:t>
            </a:r>
            <a:r>
              <a:rPr sz="2400" dirty="0">
                <a:solidFill>
                  <a:srgbClr val="FFFFFF"/>
                </a:solidFill>
                <a:latin typeface="Arial"/>
                <a:cs typeface="Arial"/>
              </a:rPr>
              <a:t>GCC</a:t>
            </a:r>
            <a:r>
              <a:rPr sz="2400" spc="-50" dirty="0">
                <a:solidFill>
                  <a:srgbClr val="FFFFFF"/>
                </a:solidFill>
                <a:latin typeface="Arial"/>
                <a:cs typeface="Arial"/>
              </a:rPr>
              <a:t> </a:t>
            </a:r>
            <a:r>
              <a:rPr sz="2400" dirty="0">
                <a:solidFill>
                  <a:srgbClr val="FFFFFF"/>
                </a:solidFill>
                <a:latin typeface="Arial"/>
                <a:cs typeface="Arial"/>
              </a:rPr>
              <a:t>staff</a:t>
            </a:r>
            <a:r>
              <a:rPr sz="2400" spc="-80" dirty="0">
                <a:solidFill>
                  <a:srgbClr val="FFFFFF"/>
                </a:solidFill>
                <a:latin typeface="Arial"/>
                <a:cs typeface="Arial"/>
              </a:rPr>
              <a:t> </a:t>
            </a:r>
            <a:r>
              <a:rPr sz="2400" dirty="0">
                <a:solidFill>
                  <a:srgbClr val="FFFFFF"/>
                </a:solidFill>
                <a:latin typeface="Arial"/>
                <a:cs typeface="Arial"/>
              </a:rPr>
              <a:t>will</a:t>
            </a:r>
            <a:r>
              <a:rPr sz="2400" spc="-20" dirty="0">
                <a:solidFill>
                  <a:srgbClr val="FFFFFF"/>
                </a:solidFill>
                <a:latin typeface="Arial"/>
                <a:cs typeface="Arial"/>
              </a:rPr>
              <a:t> </a:t>
            </a:r>
            <a:r>
              <a:rPr sz="2400" dirty="0">
                <a:solidFill>
                  <a:srgbClr val="FFFFFF"/>
                </a:solidFill>
                <a:latin typeface="Arial"/>
                <a:cs typeface="Arial"/>
              </a:rPr>
              <a:t>create</a:t>
            </a:r>
            <a:r>
              <a:rPr sz="2400" spc="-65" dirty="0">
                <a:solidFill>
                  <a:srgbClr val="FFFFFF"/>
                </a:solidFill>
                <a:latin typeface="Arial"/>
                <a:cs typeface="Arial"/>
              </a:rPr>
              <a:t> </a:t>
            </a:r>
            <a:r>
              <a:rPr sz="2400" dirty="0">
                <a:solidFill>
                  <a:srgbClr val="FFFFFF"/>
                </a:solidFill>
                <a:latin typeface="Arial"/>
                <a:cs typeface="Arial"/>
              </a:rPr>
              <a:t>a</a:t>
            </a:r>
            <a:r>
              <a:rPr sz="2400" spc="-50" dirty="0">
                <a:solidFill>
                  <a:srgbClr val="FFFFFF"/>
                </a:solidFill>
                <a:latin typeface="Arial"/>
                <a:cs typeface="Arial"/>
              </a:rPr>
              <a:t> </a:t>
            </a:r>
            <a:r>
              <a:rPr sz="2400" dirty="0">
                <a:solidFill>
                  <a:srgbClr val="FFFFFF"/>
                </a:solidFill>
                <a:latin typeface="Arial"/>
                <a:cs typeface="Arial"/>
              </a:rPr>
              <a:t>profile</a:t>
            </a:r>
            <a:r>
              <a:rPr sz="2400" spc="-45" dirty="0">
                <a:solidFill>
                  <a:srgbClr val="FFFFFF"/>
                </a:solidFill>
                <a:latin typeface="Arial"/>
                <a:cs typeface="Arial"/>
              </a:rPr>
              <a:t> </a:t>
            </a:r>
            <a:r>
              <a:rPr sz="2400" dirty="0">
                <a:solidFill>
                  <a:srgbClr val="FFFFFF"/>
                </a:solidFill>
                <a:latin typeface="Arial"/>
                <a:cs typeface="Arial"/>
              </a:rPr>
              <a:t>in</a:t>
            </a:r>
            <a:r>
              <a:rPr sz="2400" spc="-50" dirty="0">
                <a:solidFill>
                  <a:srgbClr val="FFFFFF"/>
                </a:solidFill>
                <a:latin typeface="Arial"/>
                <a:cs typeface="Arial"/>
              </a:rPr>
              <a:t> </a:t>
            </a:r>
            <a:r>
              <a:rPr sz="2400" dirty="0">
                <a:solidFill>
                  <a:srgbClr val="FFFFFF"/>
                </a:solidFill>
                <a:latin typeface="Arial"/>
                <a:cs typeface="Arial"/>
              </a:rPr>
              <a:t>the</a:t>
            </a:r>
            <a:r>
              <a:rPr sz="2400" spc="-55" dirty="0">
                <a:solidFill>
                  <a:srgbClr val="FFFFFF"/>
                </a:solidFill>
                <a:latin typeface="Arial"/>
                <a:cs typeface="Arial"/>
              </a:rPr>
              <a:t> </a:t>
            </a:r>
            <a:r>
              <a:rPr sz="2400" spc="-25" dirty="0">
                <a:solidFill>
                  <a:srgbClr val="FFFFFF"/>
                </a:solidFill>
                <a:latin typeface="Arial"/>
                <a:cs typeface="Arial"/>
              </a:rPr>
              <a:t>PMT </a:t>
            </a:r>
            <a:r>
              <a:rPr sz="2400" dirty="0">
                <a:solidFill>
                  <a:srgbClr val="FFFFFF"/>
                </a:solidFill>
                <a:latin typeface="Arial"/>
                <a:cs typeface="Arial"/>
              </a:rPr>
              <a:t>system</a:t>
            </a:r>
            <a:r>
              <a:rPr sz="2400" spc="-60" dirty="0">
                <a:solidFill>
                  <a:srgbClr val="FFFFFF"/>
                </a:solidFill>
                <a:latin typeface="Arial"/>
                <a:cs typeface="Arial"/>
              </a:rPr>
              <a:t> </a:t>
            </a:r>
            <a:r>
              <a:rPr sz="2400" dirty="0">
                <a:solidFill>
                  <a:srgbClr val="FFFFFF"/>
                </a:solidFill>
                <a:latin typeface="Arial"/>
                <a:cs typeface="Arial"/>
              </a:rPr>
              <a:t>(</a:t>
            </a:r>
            <a:r>
              <a:rPr lang="en-US" sz="2400" dirty="0">
                <a:solidFill>
                  <a:srgbClr val="FFFFFF"/>
                </a:solidFill>
                <a:latin typeface="Arial"/>
                <a:cs typeface="Arial"/>
              </a:rPr>
              <a:t>Typically after funding notification letters are sent in the summer</a:t>
            </a:r>
            <a:r>
              <a:rPr sz="2400" spc="-10" dirty="0">
                <a:solidFill>
                  <a:srgbClr val="FFFFFF"/>
                </a:solidFill>
                <a:latin typeface="Arial"/>
                <a:cs typeface="Arial"/>
              </a:rPr>
              <a:t>)</a:t>
            </a:r>
            <a:r>
              <a:rPr lang="en-US" sz="2400" spc="-10" dirty="0">
                <a:solidFill>
                  <a:srgbClr val="FFFFFF"/>
                </a:solidFill>
                <a:latin typeface="Arial"/>
                <a:cs typeface="Arial"/>
              </a:rPr>
              <a:t>	</a:t>
            </a:r>
          </a:p>
        </p:txBody>
      </p:sp>
      <p:pic>
        <p:nvPicPr>
          <p:cNvPr id="3" name="object 3"/>
          <p:cNvPicPr/>
          <p:nvPr/>
        </p:nvPicPr>
        <p:blipFill>
          <a:blip r:embed="rId3" cstate="print"/>
          <a:stretch>
            <a:fillRect/>
          </a:stretch>
        </p:blipFill>
        <p:spPr>
          <a:xfrm>
            <a:off x="381000" y="371428"/>
            <a:ext cx="4887467" cy="515111"/>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50165">
              <a:lnSpc>
                <a:spcPts val="1165"/>
              </a:lnSpc>
            </a:pPr>
            <a:fld id="{81D60167-4931-47E6-BA6A-407CBD079E47}" type="slidenum">
              <a:rPr spc="-25" dirty="0"/>
              <a:t>24</a:t>
            </a:fld>
            <a:endParaRPr spc="-25" dirty="0"/>
          </a:p>
        </p:txBody>
      </p:sp>
      <p:sp>
        <p:nvSpPr>
          <p:cNvPr id="6" name="TextBox 5">
            <a:extLst>
              <a:ext uri="{FF2B5EF4-FFF2-40B4-BE49-F238E27FC236}">
                <a16:creationId xmlns:a16="http://schemas.microsoft.com/office/drawing/2014/main" id="{E1F80F47-1CF9-2067-98F4-199700723EB4}"/>
              </a:ext>
            </a:extLst>
          </p:cNvPr>
          <p:cNvSpPr txBox="1"/>
          <p:nvPr/>
        </p:nvSpPr>
        <p:spPr>
          <a:xfrm>
            <a:off x="838200" y="2362200"/>
            <a:ext cx="7810500" cy="923330"/>
          </a:xfrm>
          <a:prstGeom prst="rect">
            <a:avLst/>
          </a:prstGeom>
          <a:noFill/>
        </p:spPr>
        <p:txBody>
          <a:bodyPr wrap="square">
            <a:spAutoFit/>
          </a:bodyPr>
          <a:lstStyle/>
          <a:p>
            <a:pPr marL="354965" marR="302895" indent="-342900">
              <a:spcBef>
                <a:spcPts val="100"/>
              </a:spcBef>
              <a:buClr>
                <a:srgbClr val="DA1F28"/>
              </a:buClr>
              <a:buSzPct val="66666"/>
              <a:buFont typeface="Arial" panose="020B0604020202020204" pitchFamily="34" charset="0"/>
              <a:buChar char="•"/>
              <a:tabLst>
                <a:tab pos="268605" algn="l"/>
              </a:tabLst>
            </a:pPr>
            <a:r>
              <a:rPr lang="en-US" sz="1800" spc="-10" dirty="0">
                <a:solidFill>
                  <a:srgbClr val="FFFFFF"/>
                </a:solidFill>
                <a:latin typeface="Arial"/>
                <a:cs typeface="Arial"/>
              </a:rPr>
              <a:t>The POC listed when the profile is made will receive an email on how to access the system immediately following the profile being made. Be on the lookout for this email and save it for future use. </a:t>
            </a:r>
          </a:p>
        </p:txBody>
      </p:sp>
      <p:sp>
        <p:nvSpPr>
          <p:cNvPr id="8" name="TextBox 7">
            <a:extLst>
              <a:ext uri="{FF2B5EF4-FFF2-40B4-BE49-F238E27FC236}">
                <a16:creationId xmlns:a16="http://schemas.microsoft.com/office/drawing/2014/main" id="{E63E1340-2144-FA22-2DA2-242437CE6CB1}"/>
              </a:ext>
            </a:extLst>
          </p:cNvPr>
          <p:cNvSpPr txBox="1"/>
          <p:nvPr/>
        </p:nvSpPr>
        <p:spPr>
          <a:xfrm>
            <a:off x="249767" y="3586503"/>
            <a:ext cx="8572500" cy="830997"/>
          </a:xfrm>
          <a:prstGeom prst="rect">
            <a:avLst/>
          </a:prstGeom>
          <a:noFill/>
        </p:spPr>
        <p:txBody>
          <a:bodyPr wrap="square">
            <a:spAutoFit/>
          </a:bodyPr>
          <a:lstStyle/>
          <a:p>
            <a:pPr marL="268605" marR="301625" indent="-256540">
              <a:lnSpc>
                <a:spcPct val="100000"/>
              </a:lnSpc>
              <a:buClr>
                <a:srgbClr val="DA1F28"/>
              </a:buClr>
              <a:buSzPct val="66666"/>
              <a:buFont typeface="Wingdings 3"/>
              <a:buChar char=""/>
              <a:tabLst>
                <a:tab pos="268605" algn="l"/>
              </a:tabLst>
            </a:pPr>
            <a:r>
              <a:rPr lang="en-US" sz="2400" spc="-65" dirty="0">
                <a:solidFill>
                  <a:srgbClr val="FFFFFF"/>
                </a:solidFill>
                <a:latin typeface="Arial"/>
                <a:cs typeface="Arial"/>
              </a:rPr>
              <a:t>Again, note </a:t>
            </a:r>
            <a:r>
              <a:rPr lang="en-US" sz="2400" dirty="0">
                <a:solidFill>
                  <a:srgbClr val="FFFFFF"/>
                </a:solidFill>
                <a:latin typeface="Arial"/>
                <a:cs typeface="Arial"/>
              </a:rPr>
              <a:t>that</a:t>
            </a:r>
            <a:r>
              <a:rPr lang="en-US" sz="2400" spc="-85" dirty="0">
                <a:solidFill>
                  <a:srgbClr val="FFFFFF"/>
                </a:solidFill>
                <a:latin typeface="Arial"/>
                <a:cs typeface="Arial"/>
              </a:rPr>
              <a:t> </a:t>
            </a:r>
            <a:r>
              <a:rPr lang="en-US" sz="2400" dirty="0">
                <a:solidFill>
                  <a:srgbClr val="FFFFFF"/>
                </a:solidFill>
                <a:latin typeface="Arial"/>
                <a:cs typeface="Arial"/>
              </a:rPr>
              <a:t>the</a:t>
            </a:r>
            <a:r>
              <a:rPr lang="en-US" sz="2400" spc="-75" dirty="0">
                <a:solidFill>
                  <a:srgbClr val="FFFFFF"/>
                </a:solidFill>
                <a:latin typeface="Arial"/>
                <a:cs typeface="Arial"/>
              </a:rPr>
              <a:t> </a:t>
            </a:r>
            <a:r>
              <a:rPr lang="en-US" sz="2400" dirty="0">
                <a:solidFill>
                  <a:srgbClr val="FFFFFF"/>
                </a:solidFill>
                <a:latin typeface="Arial"/>
                <a:cs typeface="Arial"/>
              </a:rPr>
              <a:t>Project</a:t>
            </a:r>
            <a:r>
              <a:rPr lang="en-US" sz="2400" spc="-60" dirty="0">
                <a:solidFill>
                  <a:srgbClr val="FFFFFF"/>
                </a:solidFill>
                <a:latin typeface="Arial"/>
                <a:cs typeface="Arial"/>
              </a:rPr>
              <a:t> </a:t>
            </a:r>
            <a:r>
              <a:rPr lang="en-US" sz="2400" dirty="0">
                <a:solidFill>
                  <a:srgbClr val="FFFFFF"/>
                </a:solidFill>
                <a:latin typeface="Arial"/>
                <a:cs typeface="Arial"/>
              </a:rPr>
              <a:t>Director</a:t>
            </a:r>
            <a:r>
              <a:rPr lang="en-US" sz="2400" spc="-60" dirty="0">
                <a:solidFill>
                  <a:srgbClr val="FFFFFF"/>
                </a:solidFill>
                <a:latin typeface="Arial"/>
                <a:cs typeface="Arial"/>
              </a:rPr>
              <a:t> </a:t>
            </a:r>
            <a:r>
              <a:rPr lang="en-US" sz="2400" dirty="0">
                <a:solidFill>
                  <a:srgbClr val="FFFFFF"/>
                </a:solidFill>
                <a:latin typeface="Arial"/>
                <a:cs typeface="Arial"/>
              </a:rPr>
              <a:t>for</a:t>
            </a:r>
            <a:r>
              <a:rPr lang="en-US" sz="2400" spc="-80" dirty="0">
                <a:solidFill>
                  <a:srgbClr val="FFFFFF"/>
                </a:solidFill>
                <a:latin typeface="Arial"/>
                <a:cs typeface="Arial"/>
              </a:rPr>
              <a:t> </a:t>
            </a:r>
            <a:r>
              <a:rPr lang="en-US" sz="2400" dirty="0">
                <a:solidFill>
                  <a:srgbClr val="FFFFFF"/>
                </a:solidFill>
                <a:latin typeface="Arial"/>
                <a:cs typeface="Arial"/>
              </a:rPr>
              <a:t>the</a:t>
            </a:r>
            <a:r>
              <a:rPr lang="en-US" sz="2400" spc="-70" dirty="0">
                <a:solidFill>
                  <a:srgbClr val="FFFFFF"/>
                </a:solidFill>
                <a:latin typeface="Arial"/>
                <a:cs typeface="Arial"/>
              </a:rPr>
              <a:t> </a:t>
            </a:r>
            <a:r>
              <a:rPr lang="en-US" sz="2400" dirty="0">
                <a:solidFill>
                  <a:srgbClr val="FFFFFF"/>
                </a:solidFill>
                <a:latin typeface="Arial"/>
                <a:cs typeface="Arial"/>
              </a:rPr>
              <a:t>project</a:t>
            </a:r>
            <a:r>
              <a:rPr lang="en-US" sz="2400" spc="-70" dirty="0">
                <a:solidFill>
                  <a:srgbClr val="FFFFFF"/>
                </a:solidFill>
                <a:latin typeface="Arial"/>
                <a:cs typeface="Arial"/>
              </a:rPr>
              <a:t> </a:t>
            </a:r>
            <a:r>
              <a:rPr lang="en-US" sz="2400" spc="-20" dirty="0">
                <a:solidFill>
                  <a:srgbClr val="FFFFFF"/>
                </a:solidFill>
                <a:latin typeface="Arial"/>
                <a:cs typeface="Arial"/>
              </a:rPr>
              <a:t>will </a:t>
            </a:r>
            <a:r>
              <a:rPr lang="en-US" sz="2400" dirty="0">
                <a:solidFill>
                  <a:srgbClr val="FFFFFF"/>
                </a:solidFill>
                <a:latin typeface="Arial"/>
                <a:cs typeface="Arial"/>
              </a:rPr>
              <a:t>receive</a:t>
            </a:r>
            <a:r>
              <a:rPr lang="en-US" sz="2400" spc="-55" dirty="0">
                <a:solidFill>
                  <a:srgbClr val="FFFFFF"/>
                </a:solidFill>
                <a:latin typeface="Arial"/>
                <a:cs typeface="Arial"/>
              </a:rPr>
              <a:t> </a:t>
            </a:r>
            <a:r>
              <a:rPr lang="en-US" sz="2400" dirty="0">
                <a:solidFill>
                  <a:srgbClr val="FFFFFF"/>
                </a:solidFill>
                <a:latin typeface="Arial"/>
                <a:cs typeface="Arial"/>
              </a:rPr>
              <a:t>all</a:t>
            </a:r>
            <a:r>
              <a:rPr lang="en-US" sz="2400" spc="-50" dirty="0">
                <a:solidFill>
                  <a:srgbClr val="FFFFFF"/>
                </a:solidFill>
                <a:latin typeface="Arial"/>
                <a:cs typeface="Arial"/>
              </a:rPr>
              <a:t> </a:t>
            </a:r>
            <a:r>
              <a:rPr lang="en-US" sz="2400" spc="-10" dirty="0">
                <a:solidFill>
                  <a:srgbClr val="FFFFFF"/>
                </a:solidFill>
                <a:latin typeface="Arial"/>
                <a:cs typeface="Arial"/>
              </a:rPr>
              <a:t>correspondence</a:t>
            </a:r>
            <a:r>
              <a:rPr lang="en-US" sz="2400" spc="-25" dirty="0">
                <a:solidFill>
                  <a:srgbClr val="FFFFFF"/>
                </a:solidFill>
                <a:latin typeface="Arial"/>
                <a:cs typeface="Arial"/>
              </a:rPr>
              <a:t> </a:t>
            </a:r>
            <a:r>
              <a:rPr lang="en-US" sz="2400" dirty="0">
                <a:solidFill>
                  <a:srgbClr val="FFFFFF"/>
                </a:solidFill>
                <a:latin typeface="Arial"/>
                <a:cs typeface="Arial"/>
              </a:rPr>
              <a:t>from</a:t>
            </a:r>
            <a:r>
              <a:rPr lang="en-US" sz="2400" spc="-75" dirty="0">
                <a:solidFill>
                  <a:srgbClr val="FFFFFF"/>
                </a:solidFill>
                <a:latin typeface="Arial"/>
                <a:cs typeface="Arial"/>
              </a:rPr>
              <a:t> </a:t>
            </a:r>
            <a:r>
              <a:rPr lang="en-US" sz="2400" dirty="0">
                <a:solidFill>
                  <a:srgbClr val="FFFFFF"/>
                </a:solidFill>
                <a:latin typeface="Arial"/>
                <a:cs typeface="Arial"/>
              </a:rPr>
              <a:t>the</a:t>
            </a:r>
            <a:r>
              <a:rPr lang="en-US" sz="2400" spc="-60" dirty="0">
                <a:solidFill>
                  <a:srgbClr val="FFFFFF"/>
                </a:solidFill>
                <a:latin typeface="Arial"/>
                <a:cs typeface="Arial"/>
              </a:rPr>
              <a:t> </a:t>
            </a:r>
            <a:r>
              <a:rPr lang="en-US" sz="2400" dirty="0">
                <a:solidFill>
                  <a:srgbClr val="FFFFFF"/>
                </a:solidFill>
                <a:latin typeface="Arial"/>
                <a:cs typeface="Arial"/>
              </a:rPr>
              <a:t>GCC</a:t>
            </a:r>
            <a:r>
              <a:rPr lang="en-US" sz="2400" spc="-60" dirty="0">
                <a:solidFill>
                  <a:srgbClr val="FFFFFF"/>
                </a:solidFill>
                <a:latin typeface="Arial"/>
                <a:cs typeface="Arial"/>
              </a:rPr>
              <a:t> at that point.</a:t>
            </a:r>
          </a:p>
        </p:txBody>
      </p:sp>
      <p:sp>
        <p:nvSpPr>
          <p:cNvPr id="10" name="TextBox 9">
            <a:extLst>
              <a:ext uri="{FF2B5EF4-FFF2-40B4-BE49-F238E27FC236}">
                <a16:creationId xmlns:a16="http://schemas.microsoft.com/office/drawing/2014/main" id="{5FE1027F-7D74-CF16-CB60-530E4D98DED4}"/>
              </a:ext>
            </a:extLst>
          </p:cNvPr>
          <p:cNvSpPr txBox="1"/>
          <p:nvPr/>
        </p:nvSpPr>
        <p:spPr>
          <a:xfrm>
            <a:off x="838200" y="4513782"/>
            <a:ext cx="7905084" cy="923330"/>
          </a:xfrm>
          <a:prstGeom prst="rect">
            <a:avLst/>
          </a:prstGeom>
          <a:noFill/>
        </p:spPr>
        <p:txBody>
          <a:bodyPr wrap="square">
            <a:spAutoFit/>
          </a:bodyPr>
          <a:lstStyle/>
          <a:p>
            <a:pPr marL="354965" marR="302895" indent="-342900">
              <a:spcBef>
                <a:spcPts val="100"/>
              </a:spcBef>
              <a:buClr>
                <a:srgbClr val="DA1F28"/>
              </a:buClr>
              <a:buSzPct val="66666"/>
              <a:buFont typeface="Arial" panose="020B0604020202020204" pitchFamily="34" charset="0"/>
              <a:buChar char="•"/>
              <a:tabLst>
                <a:tab pos="268605" algn="l"/>
              </a:tabLst>
            </a:pPr>
            <a:r>
              <a:rPr lang="en-US" sz="1800" dirty="0">
                <a:solidFill>
                  <a:srgbClr val="FFFFFF"/>
                </a:solidFill>
                <a:latin typeface="Arial"/>
                <a:cs typeface="Arial"/>
              </a:rPr>
              <a:t>If</a:t>
            </a:r>
            <a:r>
              <a:rPr lang="en-US" sz="1800" spc="-25" dirty="0">
                <a:solidFill>
                  <a:srgbClr val="FFFFFF"/>
                </a:solidFill>
                <a:latin typeface="Arial"/>
                <a:cs typeface="Arial"/>
              </a:rPr>
              <a:t> </a:t>
            </a:r>
            <a:r>
              <a:rPr lang="en-US" sz="1800" dirty="0">
                <a:solidFill>
                  <a:srgbClr val="FFFFFF"/>
                </a:solidFill>
                <a:latin typeface="Arial"/>
                <a:cs typeface="Arial"/>
              </a:rPr>
              <a:t>someone</a:t>
            </a:r>
            <a:r>
              <a:rPr lang="en-US" sz="1800" spc="-30" dirty="0">
                <a:solidFill>
                  <a:srgbClr val="FFFFFF"/>
                </a:solidFill>
                <a:latin typeface="Arial"/>
                <a:cs typeface="Arial"/>
              </a:rPr>
              <a:t> </a:t>
            </a:r>
            <a:r>
              <a:rPr lang="en-US" sz="1800" dirty="0">
                <a:solidFill>
                  <a:srgbClr val="FFFFFF"/>
                </a:solidFill>
                <a:latin typeface="Arial"/>
                <a:cs typeface="Arial"/>
              </a:rPr>
              <a:t>other</a:t>
            </a:r>
            <a:r>
              <a:rPr lang="en-US" sz="1800" spc="-25" dirty="0">
                <a:solidFill>
                  <a:srgbClr val="FFFFFF"/>
                </a:solidFill>
                <a:latin typeface="Arial"/>
                <a:cs typeface="Arial"/>
              </a:rPr>
              <a:t> </a:t>
            </a:r>
            <a:r>
              <a:rPr lang="en-US" sz="1800" dirty="0">
                <a:solidFill>
                  <a:srgbClr val="FFFFFF"/>
                </a:solidFill>
                <a:latin typeface="Arial"/>
                <a:cs typeface="Arial"/>
              </a:rPr>
              <a:t>than</a:t>
            </a:r>
            <a:r>
              <a:rPr lang="en-US" sz="1800" spc="-15" dirty="0">
                <a:solidFill>
                  <a:srgbClr val="FFFFFF"/>
                </a:solidFill>
                <a:latin typeface="Arial"/>
                <a:cs typeface="Arial"/>
              </a:rPr>
              <a:t> </a:t>
            </a:r>
            <a:r>
              <a:rPr lang="en-US" sz="1800" dirty="0">
                <a:solidFill>
                  <a:srgbClr val="FFFFFF"/>
                </a:solidFill>
                <a:latin typeface="Arial"/>
                <a:cs typeface="Arial"/>
              </a:rPr>
              <a:t>the</a:t>
            </a:r>
            <a:r>
              <a:rPr lang="en-US" sz="1800" spc="-15" dirty="0">
                <a:solidFill>
                  <a:srgbClr val="FFFFFF"/>
                </a:solidFill>
                <a:latin typeface="Arial"/>
                <a:cs typeface="Arial"/>
              </a:rPr>
              <a:t> </a:t>
            </a:r>
            <a:r>
              <a:rPr lang="en-US" sz="1800" dirty="0">
                <a:solidFill>
                  <a:srgbClr val="FFFFFF"/>
                </a:solidFill>
                <a:latin typeface="Arial"/>
                <a:cs typeface="Arial"/>
              </a:rPr>
              <a:t>Project</a:t>
            </a:r>
            <a:r>
              <a:rPr lang="en-US" sz="1800" spc="-30" dirty="0">
                <a:solidFill>
                  <a:srgbClr val="FFFFFF"/>
                </a:solidFill>
                <a:latin typeface="Arial"/>
                <a:cs typeface="Arial"/>
              </a:rPr>
              <a:t> </a:t>
            </a:r>
            <a:r>
              <a:rPr lang="en-US" sz="1800" dirty="0">
                <a:solidFill>
                  <a:srgbClr val="FFFFFF"/>
                </a:solidFill>
                <a:latin typeface="Arial"/>
                <a:cs typeface="Arial"/>
              </a:rPr>
              <a:t>Director</a:t>
            </a:r>
            <a:r>
              <a:rPr lang="en-US" sz="1800" spc="-40" dirty="0">
                <a:solidFill>
                  <a:srgbClr val="FFFFFF"/>
                </a:solidFill>
                <a:latin typeface="Arial"/>
                <a:cs typeface="Arial"/>
              </a:rPr>
              <a:t> </a:t>
            </a:r>
            <a:r>
              <a:rPr lang="en-US" sz="1800" dirty="0">
                <a:solidFill>
                  <a:srgbClr val="FFFFFF"/>
                </a:solidFill>
                <a:latin typeface="Arial"/>
                <a:cs typeface="Arial"/>
              </a:rPr>
              <a:t>is responsible</a:t>
            </a:r>
            <a:r>
              <a:rPr lang="en-US" sz="1800" spc="-40" dirty="0">
                <a:solidFill>
                  <a:srgbClr val="FFFFFF"/>
                </a:solidFill>
                <a:latin typeface="Arial"/>
                <a:cs typeface="Arial"/>
              </a:rPr>
              <a:t> </a:t>
            </a:r>
            <a:r>
              <a:rPr lang="en-US" sz="1800" spc="-25" dirty="0">
                <a:solidFill>
                  <a:srgbClr val="FFFFFF"/>
                </a:solidFill>
                <a:latin typeface="Arial"/>
                <a:cs typeface="Arial"/>
              </a:rPr>
              <a:t>for </a:t>
            </a:r>
            <a:r>
              <a:rPr lang="en-US" sz="1800" dirty="0">
                <a:solidFill>
                  <a:srgbClr val="FFFFFF"/>
                </a:solidFill>
                <a:latin typeface="Arial"/>
                <a:cs typeface="Arial"/>
              </a:rPr>
              <a:t>submitting</a:t>
            </a:r>
            <a:r>
              <a:rPr lang="en-US" sz="1800" spc="-30" dirty="0">
                <a:solidFill>
                  <a:srgbClr val="FFFFFF"/>
                </a:solidFill>
                <a:latin typeface="Arial"/>
                <a:cs typeface="Arial"/>
              </a:rPr>
              <a:t> </a:t>
            </a:r>
            <a:r>
              <a:rPr lang="en-US" sz="1800" dirty="0">
                <a:solidFill>
                  <a:srgbClr val="FFFFFF"/>
                </a:solidFill>
                <a:latin typeface="Arial"/>
                <a:cs typeface="Arial"/>
              </a:rPr>
              <a:t>the</a:t>
            </a:r>
            <a:r>
              <a:rPr lang="en-US" sz="1800" spc="-15" dirty="0">
                <a:solidFill>
                  <a:srgbClr val="FFFFFF"/>
                </a:solidFill>
                <a:latin typeface="Arial"/>
                <a:cs typeface="Arial"/>
              </a:rPr>
              <a:t> </a:t>
            </a:r>
            <a:r>
              <a:rPr lang="en-US" sz="1800" dirty="0">
                <a:solidFill>
                  <a:srgbClr val="FFFFFF"/>
                </a:solidFill>
                <a:latin typeface="Arial"/>
                <a:cs typeface="Arial"/>
              </a:rPr>
              <a:t>quarterly</a:t>
            </a:r>
            <a:r>
              <a:rPr lang="en-US" sz="1800" spc="-35" dirty="0">
                <a:solidFill>
                  <a:srgbClr val="FFFFFF"/>
                </a:solidFill>
                <a:latin typeface="Arial"/>
                <a:cs typeface="Arial"/>
              </a:rPr>
              <a:t> </a:t>
            </a:r>
            <a:r>
              <a:rPr lang="en-US" sz="1800" dirty="0">
                <a:solidFill>
                  <a:srgbClr val="FFFFFF"/>
                </a:solidFill>
                <a:latin typeface="Arial"/>
                <a:cs typeface="Arial"/>
              </a:rPr>
              <a:t>OVC-PMT</a:t>
            </a:r>
            <a:r>
              <a:rPr lang="en-US" sz="1800" spc="-55" dirty="0">
                <a:solidFill>
                  <a:srgbClr val="FFFFFF"/>
                </a:solidFill>
                <a:latin typeface="Arial"/>
                <a:cs typeface="Arial"/>
              </a:rPr>
              <a:t> </a:t>
            </a:r>
            <a:r>
              <a:rPr lang="en-US" sz="1800" dirty="0">
                <a:solidFill>
                  <a:srgbClr val="FFFFFF"/>
                </a:solidFill>
                <a:latin typeface="Arial"/>
                <a:cs typeface="Arial"/>
              </a:rPr>
              <a:t>data,</a:t>
            </a:r>
            <a:r>
              <a:rPr lang="en-US" sz="1800" spc="-35" dirty="0">
                <a:solidFill>
                  <a:srgbClr val="FFFFFF"/>
                </a:solidFill>
                <a:latin typeface="Arial"/>
                <a:cs typeface="Arial"/>
              </a:rPr>
              <a:t> </a:t>
            </a:r>
            <a:r>
              <a:rPr lang="en-US" sz="1800" dirty="0">
                <a:solidFill>
                  <a:srgbClr val="FFFFFF"/>
                </a:solidFill>
                <a:latin typeface="Arial"/>
                <a:cs typeface="Arial"/>
              </a:rPr>
              <a:t>note</a:t>
            </a:r>
            <a:r>
              <a:rPr lang="en-US" sz="1800" spc="-15" dirty="0">
                <a:solidFill>
                  <a:srgbClr val="FFFFFF"/>
                </a:solidFill>
                <a:latin typeface="Arial"/>
                <a:cs typeface="Arial"/>
              </a:rPr>
              <a:t> </a:t>
            </a:r>
            <a:r>
              <a:rPr lang="en-US" sz="1800" dirty="0">
                <a:solidFill>
                  <a:srgbClr val="FFFFFF"/>
                </a:solidFill>
                <a:latin typeface="Arial"/>
                <a:cs typeface="Arial"/>
              </a:rPr>
              <a:t>that</a:t>
            </a:r>
            <a:r>
              <a:rPr lang="en-US" sz="1800" spc="-25" dirty="0">
                <a:solidFill>
                  <a:srgbClr val="FFFFFF"/>
                </a:solidFill>
                <a:latin typeface="Arial"/>
                <a:cs typeface="Arial"/>
              </a:rPr>
              <a:t> </a:t>
            </a:r>
            <a:r>
              <a:rPr lang="en-US" sz="1800" dirty="0">
                <a:solidFill>
                  <a:srgbClr val="FFFFFF"/>
                </a:solidFill>
                <a:latin typeface="Arial"/>
                <a:cs typeface="Arial"/>
              </a:rPr>
              <a:t>GCC must be notified to change the Point of Contact in OVC Profile</a:t>
            </a:r>
            <a:endParaRPr lang="en-US" sz="1800" spc="-10" dirty="0">
              <a:solidFill>
                <a:srgbClr val="FFFFFF"/>
              </a:solidFill>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50165">
              <a:lnSpc>
                <a:spcPts val="1165"/>
              </a:lnSpc>
            </a:pPr>
            <a:fld id="{81D60167-4931-47E6-BA6A-407CBD079E47}" type="slidenum">
              <a:rPr spc="-25" dirty="0"/>
              <a:t>25</a:t>
            </a:fld>
            <a:endParaRPr spc="-25" dirty="0"/>
          </a:p>
        </p:txBody>
      </p:sp>
      <p:grpSp>
        <p:nvGrpSpPr>
          <p:cNvPr id="8" name="object 8"/>
          <p:cNvGrpSpPr/>
          <p:nvPr/>
        </p:nvGrpSpPr>
        <p:grpSpPr>
          <a:xfrm>
            <a:off x="685800" y="2133600"/>
            <a:ext cx="1296035" cy="759460"/>
            <a:chOff x="4360668" y="5201223"/>
            <a:chExt cx="1296035" cy="759460"/>
          </a:xfrm>
        </p:grpSpPr>
        <p:sp>
          <p:nvSpPr>
            <p:cNvPr id="10" name="object 10"/>
            <p:cNvSpPr/>
            <p:nvPr/>
          </p:nvSpPr>
          <p:spPr>
            <a:xfrm>
              <a:off x="4397060" y="5237614"/>
              <a:ext cx="1224280" cy="673735"/>
            </a:xfrm>
            <a:custGeom>
              <a:avLst/>
              <a:gdLst/>
              <a:ahLst/>
              <a:cxnLst/>
              <a:rect l="l" t="t" r="r" b="b"/>
              <a:pathLst>
                <a:path w="1224279" h="673735">
                  <a:moveTo>
                    <a:pt x="57188" y="0"/>
                  </a:moveTo>
                  <a:lnTo>
                    <a:pt x="0" y="126314"/>
                  </a:lnTo>
                  <a:lnTo>
                    <a:pt x="1068870" y="610222"/>
                  </a:lnTo>
                  <a:lnTo>
                    <a:pt x="1040282" y="673379"/>
                  </a:lnTo>
                  <a:lnTo>
                    <a:pt x="1223771" y="604253"/>
                  </a:lnTo>
                  <a:lnTo>
                    <a:pt x="1154645" y="420751"/>
                  </a:lnTo>
                  <a:lnTo>
                    <a:pt x="1126058" y="483908"/>
                  </a:lnTo>
                  <a:lnTo>
                    <a:pt x="57188" y="0"/>
                  </a:lnTo>
                  <a:close/>
                </a:path>
              </a:pathLst>
            </a:custGeom>
            <a:solidFill>
              <a:srgbClr val="EC767C"/>
            </a:solidFill>
          </p:spPr>
          <p:txBody>
            <a:bodyPr wrap="square" lIns="0" tIns="0" rIns="0" bIns="0" rtlCol="0"/>
            <a:lstStyle/>
            <a:p>
              <a:endParaRPr/>
            </a:p>
          </p:txBody>
        </p:sp>
        <p:sp>
          <p:nvSpPr>
            <p:cNvPr id="11" name="object 11"/>
            <p:cNvSpPr/>
            <p:nvPr/>
          </p:nvSpPr>
          <p:spPr>
            <a:xfrm>
              <a:off x="4360668" y="5201223"/>
              <a:ext cx="1296035" cy="759460"/>
            </a:xfrm>
            <a:custGeom>
              <a:avLst/>
              <a:gdLst/>
              <a:ahLst/>
              <a:cxnLst/>
              <a:rect l="l" t="t" r="r" b="b"/>
              <a:pathLst>
                <a:path w="1296035" h="759460">
                  <a:moveTo>
                    <a:pt x="79870" y="0"/>
                  </a:moveTo>
                  <a:lnTo>
                    <a:pt x="0" y="176415"/>
                  </a:lnTo>
                  <a:lnTo>
                    <a:pt x="1068870" y="660323"/>
                  </a:lnTo>
                  <a:lnTo>
                    <a:pt x="1024242" y="758901"/>
                  </a:lnTo>
                  <a:lnTo>
                    <a:pt x="1180767" y="699935"/>
                  </a:lnTo>
                  <a:lnTo>
                    <a:pt x="1087158" y="699935"/>
                  </a:lnTo>
                  <a:lnTo>
                    <a:pt x="1112545" y="643864"/>
                  </a:lnTo>
                  <a:lnTo>
                    <a:pt x="43675" y="159956"/>
                  </a:lnTo>
                  <a:lnTo>
                    <a:pt x="96316" y="43662"/>
                  </a:lnTo>
                  <a:lnTo>
                    <a:pt x="104927" y="11341"/>
                  </a:lnTo>
                  <a:lnTo>
                    <a:pt x="79870" y="0"/>
                  </a:lnTo>
                  <a:close/>
                </a:path>
                <a:path w="1296035" h="759460">
                  <a:moveTo>
                    <a:pt x="1225838" y="471512"/>
                  </a:moveTo>
                  <a:lnTo>
                    <a:pt x="1190574" y="471512"/>
                  </a:lnTo>
                  <a:lnTo>
                    <a:pt x="1253083" y="637438"/>
                  </a:lnTo>
                  <a:lnTo>
                    <a:pt x="1087158" y="699935"/>
                  </a:lnTo>
                  <a:lnTo>
                    <a:pt x="1180767" y="699935"/>
                  </a:lnTo>
                  <a:lnTo>
                    <a:pt x="1295590" y="656678"/>
                  </a:lnTo>
                  <a:lnTo>
                    <a:pt x="1225838" y="471512"/>
                  </a:lnTo>
                  <a:close/>
                </a:path>
                <a:path w="1296035" h="759460">
                  <a:moveTo>
                    <a:pt x="101803" y="58229"/>
                  </a:moveTo>
                  <a:lnTo>
                    <a:pt x="58229" y="154470"/>
                  </a:lnTo>
                  <a:lnTo>
                    <a:pt x="1127099" y="638390"/>
                  </a:lnTo>
                  <a:lnTo>
                    <a:pt x="1108125" y="680288"/>
                  </a:lnTo>
                  <a:lnTo>
                    <a:pt x="1160304" y="660628"/>
                  </a:lnTo>
                  <a:lnTo>
                    <a:pt x="1129106" y="660628"/>
                  </a:lnTo>
                  <a:lnTo>
                    <a:pt x="1141653" y="632904"/>
                  </a:lnTo>
                  <a:lnTo>
                    <a:pt x="72783" y="148996"/>
                  </a:lnTo>
                  <a:lnTo>
                    <a:pt x="107289" y="72783"/>
                  </a:lnTo>
                  <a:lnTo>
                    <a:pt x="101803" y="58229"/>
                  </a:lnTo>
                  <a:close/>
                </a:path>
                <a:path w="1296035" h="759460">
                  <a:moveTo>
                    <a:pt x="1200469" y="528967"/>
                  </a:moveTo>
                  <a:lnTo>
                    <a:pt x="1188707" y="528967"/>
                  </a:lnTo>
                  <a:lnTo>
                    <a:pt x="1224737" y="624598"/>
                  </a:lnTo>
                  <a:lnTo>
                    <a:pt x="1129106" y="660628"/>
                  </a:lnTo>
                  <a:lnTo>
                    <a:pt x="1160304" y="660628"/>
                  </a:lnTo>
                  <a:lnTo>
                    <a:pt x="1238910" y="631012"/>
                  </a:lnTo>
                  <a:lnTo>
                    <a:pt x="1200469" y="528967"/>
                  </a:lnTo>
                  <a:close/>
                </a:path>
                <a:path w="1296035" h="759460">
                  <a:moveTo>
                    <a:pt x="101803" y="58229"/>
                  </a:moveTo>
                  <a:lnTo>
                    <a:pt x="107289" y="72783"/>
                  </a:lnTo>
                  <a:lnTo>
                    <a:pt x="1176159" y="556691"/>
                  </a:lnTo>
                  <a:lnTo>
                    <a:pt x="1182746" y="542137"/>
                  </a:lnTo>
                  <a:lnTo>
                    <a:pt x="1170673" y="542137"/>
                  </a:lnTo>
                  <a:lnTo>
                    <a:pt x="101803" y="58229"/>
                  </a:lnTo>
                  <a:close/>
                </a:path>
                <a:path w="1296035" h="759460">
                  <a:moveTo>
                    <a:pt x="1189647" y="500240"/>
                  </a:moveTo>
                  <a:lnTo>
                    <a:pt x="1170673" y="542137"/>
                  </a:lnTo>
                  <a:lnTo>
                    <a:pt x="1182746" y="542137"/>
                  </a:lnTo>
                  <a:lnTo>
                    <a:pt x="1188707" y="528967"/>
                  </a:lnTo>
                  <a:lnTo>
                    <a:pt x="1200469" y="528967"/>
                  </a:lnTo>
                  <a:lnTo>
                    <a:pt x="1189647" y="500240"/>
                  </a:lnTo>
                  <a:close/>
                </a:path>
                <a:path w="1296035" h="759460">
                  <a:moveTo>
                    <a:pt x="104927" y="11341"/>
                  </a:moveTo>
                  <a:lnTo>
                    <a:pt x="96316" y="43662"/>
                  </a:lnTo>
                  <a:lnTo>
                    <a:pt x="1165186" y="527583"/>
                  </a:lnTo>
                  <a:lnTo>
                    <a:pt x="1184961" y="483908"/>
                  </a:lnTo>
                  <a:lnTo>
                    <a:pt x="1148740" y="483908"/>
                  </a:lnTo>
                  <a:lnTo>
                    <a:pt x="104927" y="11341"/>
                  </a:lnTo>
                  <a:close/>
                </a:path>
                <a:path w="1296035" h="759460">
                  <a:moveTo>
                    <a:pt x="1193368" y="385317"/>
                  </a:moveTo>
                  <a:lnTo>
                    <a:pt x="1148740" y="483908"/>
                  </a:lnTo>
                  <a:lnTo>
                    <a:pt x="1184961" y="483908"/>
                  </a:lnTo>
                  <a:lnTo>
                    <a:pt x="1190574" y="471512"/>
                  </a:lnTo>
                  <a:lnTo>
                    <a:pt x="1225838" y="471512"/>
                  </a:lnTo>
                  <a:lnTo>
                    <a:pt x="1193368" y="385317"/>
                  </a:lnTo>
                  <a:close/>
                </a:path>
              </a:pathLst>
            </a:custGeom>
            <a:solidFill>
              <a:srgbClr val="A0141A"/>
            </a:solidFill>
          </p:spPr>
          <p:txBody>
            <a:bodyPr wrap="square" lIns="0" tIns="0" rIns="0" bIns="0" rtlCol="0"/>
            <a:lstStyle/>
            <a:p>
              <a:endParaRPr/>
            </a:p>
          </p:txBody>
        </p:sp>
      </p:grpSp>
      <p:pic>
        <p:nvPicPr>
          <p:cNvPr id="14" name="Picture 13">
            <a:extLst>
              <a:ext uri="{FF2B5EF4-FFF2-40B4-BE49-F238E27FC236}">
                <a16:creationId xmlns:a16="http://schemas.microsoft.com/office/drawing/2014/main" id="{3E603AE3-2C79-D151-CEDA-408518AFCCA4}"/>
              </a:ext>
            </a:extLst>
          </p:cNvPr>
          <p:cNvPicPr>
            <a:picLocks noChangeAspect="1"/>
          </p:cNvPicPr>
          <p:nvPr/>
        </p:nvPicPr>
        <p:blipFill>
          <a:blip r:embed="rId2"/>
          <a:stretch>
            <a:fillRect/>
          </a:stretch>
        </p:blipFill>
        <p:spPr>
          <a:xfrm>
            <a:off x="304800" y="461167"/>
            <a:ext cx="4889416" cy="512108"/>
          </a:xfrm>
          <a:prstGeom prst="rect">
            <a:avLst/>
          </a:prstGeom>
        </p:spPr>
      </p:pic>
      <p:sp>
        <p:nvSpPr>
          <p:cNvPr id="16" name="TextBox 15">
            <a:extLst>
              <a:ext uri="{FF2B5EF4-FFF2-40B4-BE49-F238E27FC236}">
                <a16:creationId xmlns:a16="http://schemas.microsoft.com/office/drawing/2014/main" id="{112F223B-08A9-818E-1196-C8782577966E}"/>
              </a:ext>
            </a:extLst>
          </p:cNvPr>
          <p:cNvSpPr txBox="1"/>
          <p:nvPr/>
        </p:nvSpPr>
        <p:spPr>
          <a:xfrm>
            <a:off x="533400" y="4876800"/>
            <a:ext cx="65532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Must be submitted in OVC PMT System BEFORE uploading in EBS system under Progress/Performance tile. </a:t>
            </a:r>
          </a:p>
          <a:p>
            <a:pPr marL="285750" indent="-285750">
              <a:buFont typeface="Wingdings" panose="05000000000000000000" pitchFamily="2" charset="2"/>
              <a:buChar char="Ø"/>
            </a:pPr>
            <a:r>
              <a:rPr lang="en-US" dirty="0">
                <a:solidFill>
                  <a:schemeClr val="bg1"/>
                </a:solidFill>
              </a:rPr>
              <a:t>Staff can see reports Not Started, In Progress, and Complete statuses</a:t>
            </a:r>
          </a:p>
        </p:txBody>
      </p:sp>
      <p:pic>
        <p:nvPicPr>
          <p:cNvPr id="3" name="Picture 2">
            <a:extLst>
              <a:ext uri="{FF2B5EF4-FFF2-40B4-BE49-F238E27FC236}">
                <a16:creationId xmlns:a16="http://schemas.microsoft.com/office/drawing/2014/main" id="{EE3D57AD-A2DF-799C-88F7-87E705DE9357}"/>
              </a:ext>
            </a:extLst>
          </p:cNvPr>
          <p:cNvPicPr>
            <a:picLocks noChangeAspect="1"/>
          </p:cNvPicPr>
          <p:nvPr/>
        </p:nvPicPr>
        <p:blipFill>
          <a:blip r:embed="rId3"/>
          <a:stretch>
            <a:fillRect/>
          </a:stretch>
        </p:blipFill>
        <p:spPr>
          <a:xfrm>
            <a:off x="367513" y="1140460"/>
            <a:ext cx="8350371" cy="3505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A702-DF31-022E-E423-1C3E717C1196}"/>
              </a:ext>
            </a:extLst>
          </p:cNvPr>
          <p:cNvSpPr>
            <a:spLocks noGrp="1"/>
          </p:cNvSpPr>
          <p:nvPr>
            <p:ph type="title"/>
          </p:nvPr>
        </p:nvSpPr>
        <p:spPr>
          <a:xfrm>
            <a:off x="177800" y="1524000"/>
            <a:ext cx="8991600" cy="1200329"/>
          </a:xfrm>
        </p:spPr>
        <p:txBody>
          <a:bodyPr/>
          <a:lstStyle/>
          <a:p>
            <a:pPr algn="l"/>
            <a:r>
              <a:rPr lang="en-US" sz="2400" u="sng" dirty="0">
                <a:solidFill>
                  <a:schemeClr val="tx1"/>
                </a:solidFill>
              </a:rPr>
              <a:t>Sections of Quarterly Report:</a:t>
            </a:r>
            <a:br>
              <a:rPr lang="en-US" sz="2400" u="sng" dirty="0">
                <a:solidFill>
                  <a:schemeClr val="tx1"/>
                </a:solidFill>
              </a:rPr>
            </a:br>
            <a:r>
              <a:rPr lang="en-US" sz="1800" dirty="0">
                <a:solidFill>
                  <a:schemeClr val="tx1"/>
                </a:solidFill>
              </a:rPr>
              <a:t>Population Demographics</a:t>
            </a:r>
            <a:r>
              <a:rPr lang="en-US" sz="1800" b="0" dirty="0">
                <a:solidFill>
                  <a:schemeClr val="tx1"/>
                </a:solidFill>
              </a:rPr>
              <a:t>: Demographics, Victimization Types, Special Classifications</a:t>
            </a:r>
            <a:br>
              <a:rPr lang="en-US" sz="2000" dirty="0">
                <a:solidFill>
                  <a:schemeClr val="tx1"/>
                </a:solidFill>
              </a:rPr>
            </a:br>
            <a:r>
              <a:rPr lang="en-US" sz="1800" dirty="0">
                <a:solidFill>
                  <a:schemeClr val="tx1"/>
                </a:solidFill>
              </a:rPr>
              <a:t>Direct Services</a:t>
            </a:r>
            <a:br>
              <a:rPr lang="en-US" sz="2000" dirty="0">
                <a:solidFill>
                  <a:schemeClr val="tx1"/>
                </a:solidFill>
              </a:rPr>
            </a:br>
            <a:r>
              <a:rPr lang="en-US" sz="1800" dirty="0">
                <a:solidFill>
                  <a:schemeClr val="tx1"/>
                </a:solidFill>
              </a:rPr>
              <a:t>Review </a:t>
            </a:r>
          </a:p>
        </p:txBody>
      </p:sp>
      <p:sp>
        <p:nvSpPr>
          <p:cNvPr id="4" name="TextBox 3">
            <a:extLst>
              <a:ext uri="{FF2B5EF4-FFF2-40B4-BE49-F238E27FC236}">
                <a16:creationId xmlns:a16="http://schemas.microsoft.com/office/drawing/2014/main" id="{2B26B748-D3F0-6BCA-B895-349F50ABC4F9}"/>
              </a:ext>
            </a:extLst>
          </p:cNvPr>
          <p:cNvSpPr txBox="1"/>
          <p:nvPr/>
        </p:nvSpPr>
        <p:spPr>
          <a:xfrm>
            <a:off x="177800" y="2824720"/>
            <a:ext cx="8660765" cy="2031325"/>
          </a:xfrm>
          <a:prstGeom prst="rect">
            <a:avLst/>
          </a:prstGeom>
          <a:noFill/>
        </p:spPr>
        <p:txBody>
          <a:bodyPr wrap="square" rtlCol="0">
            <a:spAutoFit/>
          </a:bodyPr>
          <a:lstStyle/>
          <a:p>
            <a:pPr marL="285750" indent="-285750">
              <a:buFont typeface="Wingdings" panose="05000000000000000000" pitchFamily="2" charset="2"/>
              <a:buChar char="Ø"/>
            </a:pPr>
            <a:r>
              <a:rPr lang="en-US" b="1" dirty="0"/>
              <a:t>Not Reported </a:t>
            </a:r>
            <a:r>
              <a:rPr lang="en-US" dirty="0"/>
              <a:t>– Indicates the subgrantee collects demographic data, but it was not provided by victim.</a:t>
            </a:r>
          </a:p>
          <a:p>
            <a:endParaRPr lang="en-US" dirty="0"/>
          </a:p>
          <a:p>
            <a:pPr marL="285750" indent="-285750">
              <a:buFont typeface="Wingdings" panose="05000000000000000000" pitchFamily="2" charset="2"/>
              <a:buChar char="Ø"/>
            </a:pPr>
            <a:r>
              <a:rPr lang="en-US" b="1" dirty="0"/>
              <a:t>Not Tracked </a:t>
            </a:r>
            <a:r>
              <a:rPr lang="en-US" dirty="0"/>
              <a:t>– Indicate to OVC that the subgrantee is unable to collect the data in the format requested during the reporting period due to the need to change the local data collection system. The state or subgrantee needs to have efforts underway to track and submit the data as requested, as soon as possible.</a:t>
            </a:r>
          </a:p>
        </p:txBody>
      </p:sp>
      <p:sp>
        <p:nvSpPr>
          <p:cNvPr id="5" name="TextBox 4">
            <a:extLst>
              <a:ext uri="{FF2B5EF4-FFF2-40B4-BE49-F238E27FC236}">
                <a16:creationId xmlns:a16="http://schemas.microsoft.com/office/drawing/2014/main" id="{15890BBD-6EED-A7BE-E014-C4D3CED4FB3A}"/>
              </a:ext>
            </a:extLst>
          </p:cNvPr>
          <p:cNvSpPr txBox="1"/>
          <p:nvPr/>
        </p:nvSpPr>
        <p:spPr>
          <a:xfrm>
            <a:off x="215900" y="5010834"/>
            <a:ext cx="2653983" cy="646331"/>
          </a:xfrm>
          <a:prstGeom prst="rect">
            <a:avLst/>
          </a:prstGeom>
          <a:noFill/>
        </p:spPr>
        <p:txBody>
          <a:bodyPr wrap="square" rtlCol="0">
            <a:spAutoFit/>
          </a:bodyPr>
          <a:lstStyle/>
          <a:p>
            <a:r>
              <a:rPr lang="en-US" b="1" dirty="0"/>
              <a:t>Completing Data Entry:</a:t>
            </a:r>
          </a:p>
        </p:txBody>
      </p:sp>
      <p:pic>
        <p:nvPicPr>
          <p:cNvPr id="7" name="Picture 6">
            <a:extLst>
              <a:ext uri="{FF2B5EF4-FFF2-40B4-BE49-F238E27FC236}">
                <a16:creationId xmlns:a16="http://schemas.microsoft.com/office/drawing/2014/main" id="{78FE7207-4CFF-38FB-CC44-DFD978365251}"/>
              </a:ext>
            </a:extLst>
          </p:cNvPr>
          <p:cNvPicPr>
            <a:picLocks noChangeAspect="1"/>
          </p:cNvPicPr>
          <p:nvPr/>
        </p:nvPicPr>
        <p:blipFill>
          <a:blip r:embed="rId2"/>
          <a:stretch>
            <a:fillRect/>
          </a:stretch>
        </p:blipFill>
        <p:spPr>
          <a:xfrm>
            <a:off x="2857183" y="4886444"/>
            <a:ext cx="5805488" cy="1918815"/>
          </a:xfrm>
          <a:prstGeom prst="rect">
            <a:avLst/>
          </a:prstGeom>
        </p:spPr>
      </p:pic>
      <p:sp>
        <p:nvSpPr>
          <p:cNvPr id="8" name="object 7">
            <a:extLst>
              <a:ext uri="{FF2B5EF4-FFF2-40B4-BE49-F238E27FC236}">
                <a16:creationId xmlns:a16="http://schemas.microsoft.com/office/drawing/2014/main" id="{DA700313-BFD0-0AAE-46E3-93817A446F39}"/>
              </a:ext>
            </a:extLst>
          </p:cNvPr>
          <p:cNvSpPr txBox="1">
            <a:spLocks noGrp="1"/>
          </p:cNvSpPr>
          <p:nvPr>
            <p:ph type="sldNum" sz="quarter" idx="7"/>
          </p:nvPr>
        </p:nvSpPr>
        <p:spPr>
          <a:xfrm>
            <a:off x="8654329" y="6553200"/>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solidFill>
                  <a:schemeClr val="tx1"/>
                </a:solidFill>
                <a:latin typeface="Arial"/>
                <a:cs typeface="Arial"/>
              </a:rPr>
              <a:t>26</a:t>
            </a:fld>
            <a:endParaRPr spc="-50" dirty="0">
              <a:solidFill>
                <a:schemeClr val="tx1"/>
              </a:solidFill>
              <a:latin typeface="Arial"/>
              <a:cs typeface="Arial"/>
            </a:endParaRPr>
          </a:p>
        </p:txBody>
      </p:sp>
    </p:spTree>
    <p:extLst>
      <p:ext uri="{BB962C8B-B14F-4D97-AF65-F5344CB8AC3E}">
        <p14:creationId xmlns:p14="http://schemas.microsoft.com/office/powerpoint/2010/main" val="180717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5165" y="1322762"/>
            <a:ext cx="4121318" cy="2228815"/>
          </a:xfrm>
          <a:prstGeom prst="rect">
            <a:avLst/>
          </a:prstGeom>
        </p:spPr>
        <p:txBody>
          <a:bodyPr vert="horz" wrap="square" lIns="0" tIns="12700" rIns="0" bIns="0" rtlCol="0">
            <a:spAutoFit/>
          </a:bodyPr>
          <a:lstStyle/>
          <a:p>
            <a:pPr marL="268605" marR="5080" indent="-256540">
              <a:lnSpc>
                <a:spcPct val="100000"/>
              </a:lnSpc>
              <a:spcBef>
                <a:spcPts val="100"/>
              </a:spcBef>
              <a:buClr>
                <a:srgbClr val="DA1F28"/>
              </a:buClr>
              <a:buSzPct val="66666"/>
              <a:buFont typeface="Wingdings 3"/>
              <a:buChar char=""/>
              <a:tabLst>
                <a:tab pos="268605" algn="l"/>
              </a:tabLst>
            </a:pPr>
            <a:r>
              <a:rPr lang="en-US" sz="2400" dirty="0">
                <a:solidFill>
                  <a:srgbClr val="FFFFFF"/>
                </a:solidFill>
                <a:latin typeface="Arial"/>
                <a:cs typeface="Arial"/>
              </a:rPr>
              <a:t>The completed and submitted VOCA Quarterly PMT Report must also be uploaded into the EBS site for review and approval by Grant Admins</a:t>
            </a:r>
            <a:endParaRPr sz="2400" dirty="0">
              <a:latin typeface="Arial"/>
              <a:cs typeface="Arial"/>
            </a:endParaRPr>
          </a:p>
        </p:txBody>
      </p:sp>
      <p:grpSp>
        <p:nvGrpSpPr>
          <p:cNvPr id="3" name="object 3"/>
          <p:cNvGrpSpPr/>
          <p:nvPr/>
        </p:nvGrpSpPr>
        <p:grpSpPr>
          <a:xfrm>
            <a:off x="4983098" y="4482150"/>
            <a:ext cx="3180587" cy="1247344"/>
            <a:chOff x="4978907" y="4477511"/>
            <a:chExt cx="3180587" cy="1135379"/>
          </a:xfrm>
        </p:grpSpPr>
        <p:pic>
          <p:nvPicPr>
            <p:cNvPr id="7" name="object 7"/>
            <p:cNvPicPr/>
            <p:nvPr/>
          </p:nvPicPr>
          <p:blipFill>
            <a:blip r:embed="rId2" cstate="print"/>
            <a:stretch>
              <a:fillRect/>
            </a:stretch>
          </p:blipFill>
          <p:spPr>
            <a:xfrm>
              <a:off x="5024627" y="4500372"/>
              <a:ext cx="3134867" cy="1030223"/>
            </a:xfrm>
            <a:prstGeom prst="rect">
              <a:avLst/>
            </a:prstGeom>
          </p:spPr>
        </p:pic>
        <p:pic>
          <p:nvPicPr>
            <p:cNvPr id="8" name="object 8"/>
            <p:cNvPicPr/>
            <p:nvPr/>
          </p:nvPicPr>
          <p:blipFill>
            <a:blip r:embed="rId3" cstate="print"/>
            <a:stretch>
              <a:fillRect/>
            </a:stretch>
          </p:blipFill>
          <p:spPr>
            <a:xfrm>
              <a:off x="4978907" y="4477511"/>
              <a:ext cx="3060191" cy="1135379"/>
            </a:xfrm>
            <a:prstGeom prst="rect">
              <a:avLst/>
            </a:prstGeom>
          </p:spPr>
        </p:pic>
      </p:grpSp>
      <p:grpSp>
        <p:nvGrpSpPr>
          <p:cNvPr id="11" name="object 11"/>
          <p:cNvGrpSpPr/>
          <p:nvPr/>
        </p:nvGrpSpPr>
        <p:grpSpPr>
          <a:xfrm>
            <a:off x="7469044" y="1628458"/>
            <a:ext cx="1567815" cy="2263140"/>
            <a:chOff x="3486524" y="2744626"/>
            <a:chExt cx="1567815" cy="2263140"/>
          </a:xfrm>
        </p:grpSpPr>
        <p:sp>
          <p:nvSpPr>
            <p:cNvPr id="12" name="object 12"/>
            <p:cNvSpPr/>
            <p:nvPr/>
          </p:nvSpPr>
          <p:spPr>
            <a:xfrm>
              <a:off x="3536727" y="2780723"/>
              <a:ext cx="532130" cy="935355"/>
            </a:xfrm>
            <a:custGeom>
              <a:avLst/>
              <a:gdLst/>
              <a:ahLst/>
              <a:cxnLst/>
              <a:rect l="l" t="t" r="r" b="b"/>
              <a:pathLst>
                <a:path w="532129" h="935354">
                  <a:moveTo>
                    <a:pt x="389115" y="0"/>
                  </a:moveTo>
                  <a:lnTo>
                    <a:pt x="56159" y="777252"/>
                  </a:lnTo>
                  <a:lnTo>
                    <a:pt x="0" y="753198"/>
                  </a:lnTo>
                  <a:lnTo>
                    <a:pt x="72847" y="935240"/>
                  </a:lnTo>
                  <a:lnTo>
                    <a:pt x="254901" y="862393"/>
                  </a:lnTo>
                  <a:lnTo>
                    <a:pt x="198742" y="838327"/>
                  </a:lnTo>
                  <a:lnTo>
                    <a:pt x="531698" y="61087"/>
                  </a:lnTo>
                  <a:lnTo>
                    <a:pt x="389115" y="0"/>
                  </a:lnTo>
                  <a:close/>
                </a:path>
              </a:pathLst>
            </a:custGeom>
            <a:solidFill>
              <a:srgbClr val="EC767C"/>
            </a:solidFill>
          </p:spPr>
          <p:txBody>
            <a:bodyPr wrap="square" lIns="0" tIns="0" rIns="0" bIns="0" rtlCol="0"/>
            <a:lstStyle/>
            <a:p>
              <a:endParaRPr/>
            </a:p>
          </p:txBody>
        </p:sp>
        <p:sp>
          <p:nvSpPr>
            <p:cNvPr id="13" name="object 13"/>
            <p:cNvSpPr/>
            <p:nvPr/>
          </p:nvSpPr>
          <p:spPr>
            <a:xfrm>
              <a:off x="3486524" y="2744626"/>
              <a:ext cx="618490" cy="1007110"/>
            </a:xfrm>
            <a:custGeom>
              <a:avLst/>
              <a:gdLst/>
              <a:ahLst/>
              <a:cxnLst/>
              <a:rect l="l" t="t" r="r" b="b"/>
              <a:pathLst>
                <a:path w="618489" h="1007110">
                  <a:moveTo>
                    <a:pt x="0" y="737870"/>
                  </a:moveTo>
                  <a:lnTo>
                    <a:pt x="107746" y="1007084"/>
                  </a:lnTo>
                  <a:lnTo>
                    <a:pt x="214950" y="964184"/>
                  </a:lnTo>
                  <a:lnTo>
                    <a:pt x="126123" y="964184"/>
                  </a:lnTo>
                  <a:lnTo>
                    <a:pt x="60248" y="799579"/>
                  </a:lnTo>
                  <a:lnTo>
                    <a:pt x="118238" y="799579"/>
                  </a:lnTo>
                  <a:lnTo>
                    <a:pt x="127807" y="777240"/>
                  </a:lnTo>
                  <a:lnTo>
                    <a:pt x="91909" y="777240"/>
                  </a:lnTo>
                  <a:lnTo>
                    <a:pt x="0" y="737870"/>
                  </a:lnTo>
                  <a:close/>
                </a:path>
                <a:path w="618489" h="1007110">
                  <a:moveTo>
                    <a:pt x="574675" y="100076"/>
                  </a:moveTo>
                  <a:lnTo>
                    <a:pt x="241731" y="877316"/>
                  </a:lnTo>
                  <a:lnTo>
                    <a:pt x="290728" y="898309"/>
                  </a:lnTo>
                  <a:lnTo>
                    <a:pt x="126123" y="964184"/>
                  </a:lnTo>
                  <a:lnTo>
                    <a:pt x="214950" y="964184"/>
                  </a:lnTo>
                  <a:lnTo>
                    <a:pt x="376961" y="899350"/>
                  </a:lnTo>
                  <a:lnTo>
                    <a:pt x="285051" y="859980"/>
                  </a:lnTo>
                  <a:lnTo>
                    <a:pt x="607174" y="108013"/>
                  </a:lnTo>
                  <a:lnTo>
                    <a:pt x="574675" y="100076"/>
                  </a:lnTo>
                  <a:close/>
                </a:path>
                <a:path w="618489" h="1007110">
                  <a:moveTo>
                    <a:pt x="80327" y="820140"/>
                  </a:moveTo>
                  <a:lnTo>
                    <a:pt x="132245" y="949883"/>
                  </a:lnTo>
                  <a:lnTo>
                    <a:pt x="167981" y="935583"/>
                  </a:lnTo>
                  <a:lnTo>
                    <a:pt x="138366" y="935583"/>
                  </a:lnTo>
                  <a:lnTo>
                    <a:pt x="100406" y="840714"/>
                  </a:lnTo>
                  <a:lnTo>
                    <a:pt x="124558" y="840714"/>
                  </a:lnTo>
                  <a:lnTo>
                    <a:pt x="127000" y="835012"/>
                  </a:lnTo>
                  <a:lnTo>
                    <a:pt x="115023" y="835012"/>
                  </a:lnTo>
                  <a:lnTo>
                    <a:pt x="80327" y="820140"/>
                  </a:lnTo>
                  <a:close/>
                </a:path>
                <a:path w="618489" h="1007110">
                  <a:moveTo>
                    <a:pt x="560235" y="105854"/>
                  </a:moveTo>
                  <a:lnTo>
                    <a:pt x="545795" y="111633"/>
                  </a:lnTo>
                  <a:lnTo>
                    <a:pt x="212839" y="888873"/>
                  </a:lnTo>
                  <a:lnTo>
                    <a:pt x="233248" y="897623"/>
                  </a:lnTo>
                  <a:lnTo>
                    <a:pt x="138366" y="935583"/>
                  </a:lnTo>
                  <a:lnTo>
                    <a:pt x="167981" y="935583"/>
                  </a:lnTo>
                  <a:lnTo>
                    <a:pt x="261988" y="897966"/>
                  </a:lnTo>
                  <a:lnTo>
                    <a:pt x="227279" y="883094"/>
                  </a:lnTo>
                  <a:lnTo>
                    <a:pt x="560235" y="105854"/>
                  </a:lnTo>
                  <a:close/>
                </a:path>
                <a:path w="618489" h="1007110">
                  <a:moveTo>
                    <a:pt x="124558" y="840714"/>
                  </a:moveTo>
                  <a:lnTo>
                    <a:pt x="100406" y="840714"/>
                  </a:lnTo>
                  <a:lnTo>
                    <a:pt x="120815" y="849452"/>
                  </a:lnTo>
                  <a:lnTo>
                    <a:pt x="124558" y="840714"/>
                  </a:lnTo>
                  <a:close/>
                </a:path>
                <a:path w="618489" h="1007110">
                  <a:moveTo>
                    <a:pt x="447979" y="57772"/>
                  </a:moveTo>
                  <a:lnTo>
                    <a:pt x="115023" y="835012"/>
                  </a:lnTo>
                  <a:lnTo>
                    <a:pt x="127000" y="835012"/>
                  </a:lnTo>
                  <a:lnTo>
                    <a:pt x="453770" y="72212"/>
                  </a:lnTo>
                  <a:lnTo>
                    <a:pt x="481691" y="72212"/>
                  </a:lnTo>
                  <a:lnTo>
                    <a:pt x="447979" y="57772"/>
                  </a:lnTo>
                  <a:close/>
                </a:path>
                <a:path w="618489" h="1007110">
                  <a:moveTo>
                    <a:pt x="118238" y="799579"/>
                  </a:moveTo>
                  <a:lnTo>
                    <a:pt x="60248" y="799579"/>
                  </a:lnTo>
                  <a:lnTo>
                    <a:pt x="109245" y="820572"/>
                  </a:lnTo>
                  <a:lnTo>
                    <a:pt x="118238" y="799579"/>
                  </a:lnTo>
                  <a:close/>
                </a:path>
                <a:path w="618489" h="1007110">
                  <a:moveTo>
                    <a:pt x="424865" y="0"/>
                  </a:moveTo>
                  <a:lnTo>
                    <a:pt x="91909" y="777240"/>
                  </a:lnTo>
                  <a:lnTo>
                    <a:pt x="127807" y="777240"/>
                  </a:lnTo>
                  <a:lnTo>
                    <a:pt x="442201" y="43319"/>
                  </a:lnTo>
                  <a:lnTo>
                    <a:pt x="526002" y="43319"/>
                  </a:lnTo>
                  <a:lnTo>
                    <a:pt x="424865" y="0"/>
                  </a:lnTo>
                  <a:close/>
                </a:path>
                <a:path w="618489" h="1007110">
                  <a:moveTo>
                    <a:pt x="481691" y="72212"/>
                  </a:moveTo>
                  <a:lnTo>
                    <a:pt x="453770" y="72212"/>
                  </a:lnTo>
                  <a:lnTo>
                    <a:pt x="545795" y="111633"/>
                  </a:lnTo>
                  <a:lnTo>
                    <a:pt x="560235" y="105854"/>
                  </a:lnTo>
                  <a:lnTo>
                    <a:pt x="481691" y="72212"/>
                  </a:lnTo>
                  <a:close/>
                </a:path>
                <a:path w="618489" h="1007110">
                  <a:moveTo>
                    <a:pt x="526002" y="43319"/>
                  </a:moveTo>
                  <a:lnTo>
                    <a:pt x="442201" y="43319"/>
                  </a:lnTo>
                  <a:lnTo>
                    <a:pt x="574675" y="100076"/>
                  </a:lnTo>
                  <a:lnTo>
                    <a:pt x="607174" y="108013"/>
                  </a:lnTo>
                  <a:lnTo>
                    <a:pt x="618007" y="82727"/>
                  </a:lnTo>
                  <a:lnTo>
                    <a:pt x="526002" y="43319"/>
                  </a:lnTo>
                  <a:close/>
                </a:path>
              </a:pathLst>
            </a:custGeom>
            <a:solidFill>
              <a:srgbClr val="A0141A"/>
            </a:solidFill>
          </p:spPr>
          <p:txBody>
            <a:bodyPr wrap="square" lIns="0" tIns="0" rIns="0" bIns="0" rtlCol="0"/>
            <a:lstStyle/>
            <a:p>
              <a:endParaRPr/>
            </a:p>
          </p:txBody>
        </p:sp>
        <p:sp>
          <p:nvSpPr>
            <p:cNvPr id="14" name="object 14"/>
            <p:cNvSpPr/>
            <p:nvPr/>
          </p:nvSpPr>
          <p:spPr>
            <a:xfrm>
              <a:off x="4270592" y="4663935"/>
              <a:ext cx="752475" cy="305435"/>
            </a:xfrm>
            <a:custGeom>
              <a:avLst/>
              <a:gdLst/>
              <a:ahLst/>
              <a:cxnLst/>
              <a:rect l="l" t="t" r="r" b="b"/>
              <a:pathLst>
                <a:path w="752475" h="305435">
                  <a:moveTo>
                    <a:pt x="159435" y="0"/>
                  </a:moveTo>
                  <a:lnTo>
                    <a:pt x="0" y="114160"/>
                  </a:lnTo>
                  <a:lnTo>
                    <a:pt x="114147" y="273583"/>
                  </a:lnTo>
                  <a:lnTo>
                    <a:pt x="125476" y="205193"/>
                  </a:lnTo>
                  <a:lnTo>
                    <a:pt x="729208" y="305104"/>
                  </a:lnTo>
                  <a:lnTo>
                    <a:pt x="751852" y="168313"/>
                  </a:lnTo>
                  <a:lnTo>
                    <a:pt x="148107" y="68402"/>
                  </a:lnTo>
                  <a:lnTo>
                    <a:pt x="159435" y="0"/>
                  </a:lnTo>
                  <a:close/>
                </a:path>
              </a:pathLst>
            </a:custGeom>
            <a:solidFill>
              <a:srgbClr val="EC767C"/>
            </a:solidFill>
          </p:spPr>
          <p:txBody>
            <a:bodyPr wrap="square" lIns="0" tIns="0" rIns="0" bIns="0" rtlCol="0"/>
            <a:lstStyle/>
            <a:p>
              <a:endParaRPr/>
            </a:p>
          </p:txBody>
        </p:sp>
        <p:sp>
          <p:nvSpPr>
            <p:cNvPr id="15" name="object 15"/>
            <p:cNvSpPr/>
            <p:nvPr/>
          </p:nvSpPr>
          <p:spPr>
            <a:xfrm>
              <a:off x="4232228" y="4602925"/>
              <a:ext cx="822325" cy="405130"/>
            </a:xfrm>
            <a:custGeom>
              <a:avLst/>
              <a:gdLst/>
              <a:ahLst/>
              <a:cxnLst/>
              <a:rect l="l" t="t" r="r" b="b"/>
              <a:pathLst>
                <a:path w="822325" h="405129">
                  <a:moveTo>
                    <a:pt x="235762" y="0"/>
                  </a:moveTo>
                  <a:lnTo>
                    <a:pt x="0" y="168808"/>
                  </a:lnTo>
                  <a:lnTo>
                    <a:pt x="168808" y="404583"/>
                  </a:lnTo>
                  <a:lnTo>
                    <a:pt x="182704" y="320598"/>
                  </a:lnTo>
                  <a:lnTo>
                    <a:pt x="149263" y="320598"/>
                  </a:lnTo>
                  <a:lnTo>
                    <a:pt x="46037" y="176428"/>
                  </a:lnTo>
                  <a:lnTo>
                    <a:pt x="190195" y="73215"/>
                  </a:lnTo>
                  <a:lnTo>
                    <a:pt x="223648" y="73215"/>
                  </a:lnTo>
                  <a:lnTo>
                    <a:pt x="235762" y="0"/>
                  </a:lnTo>
                  <a:close/>
                </a:path>
                <a:path w="822325" h="405129">
                  <a:moveTo>
                    <a:pt x="223648" y="73215"/>
                  </a:moveTo>
                  <a:lnTo>
                    <a:pt x="190195" y="73215"/>
                  </a:lnTo>
                  <a:lnTo>
                    <a:pt x="180149" y="133934"/>
                  </a:lnTo>
                  <a:lnTo>
                    <a:pt x="783882" y="233845"/>
                  </a:lnTo>
                  <a:lnTo>
                    <a:pt x="763041" y="359790"/>
                  </a:lnTo>
                  <a:lnTo>
                    <a:pt x="763079" y="393242"/>
                  </a:lnTo>
                  <a:lnTo>
                    <a:pt x="790206" y="397738"/>
                  </a:lnTo>
                  <a:lnTo>
                    <a:pt x="821829" y="206679"/>
                  </a:lnTo>
                  <a:lnTo>
                    <a:pt x="218097" y="106768"/>
                  </a:lnTo>
                  <a:lnTo>
                    <a:pt x="223648" y="73215"/>
                  </a:lnTo>
                  <a:close/>
                </a:path>
                <a:path w="822325" h="405129">
                  <a:moveTo>
                    <a:pt x="388585" y="297814"/>
                  </a:moveTo>
                  <a:lnTo>
                    <a:pt x="186474" y="297814"/>
                  </a:lnTo>
                  <a:lnTo>
                    <a:pt x="763079" y="393242"/>
                  </a:lnTo>
                  <a:lnTo>
                    <a:pt x="763041" y="359790"/>
                  </a:lnTo>
                  <a:lnTo>
                    <a:pt x="388585" y="297814"/>
                  </a:lnTo>
                  <a:close/>
                </a:path>
                <a:path w="822325" h="405129">
                  <a:moveTo>
                    <a:pt x="217557" y="247218"/>
                  </a:moveTo>
                  <a:lnTo>
                    <a:pt x="150253" y="247218"/>
                  </a:lnTo>
                  <a:lnTo>
                    <a:pt x="753986" y="347141"/>
                  </a:lnTo>
                  <a:lnTo>
                    <a:pt x="744931" y="334492"/>
                  </a:lnTo>
                  <a:lnTo>
                    <a:pt x="217557" y="247218"/>
                  </a:lnTo>
                  <a:close/>
                </a:path>
                <a:path w="822325" h="405129">
                  <a:moveTo>
                    <a:pt x="170968" y="122021"/>
                  </a:moveTo>
                  <a:lnTo>
                    <a:pt x="159816" y="122021"/>
                  </a:lnTo>
                  <a:lnTo>
                    <a:pt x="154851" y="152044"/>
                  </a:lnTo>
                  <a:lnTo>
                    <a:pt x="758583" y="251967"/>
                  </a:lnTo>
                  <a:lnTo>
                    <a:pt x="744931" y="334492"/>
                  </a:lnTo>
                  <a:lnTo>
                    <a:pt x="753986" y="347141"/>
                  </a:lnTo>
                  <a:lnTo>
                    <a:pt x="771232" y="242912"/>
                  </a:lnTo>
                  <a:lnTo>
                    <a:pt x="167500" y="142989"/>
                  </a:lnTo>
                  <a:lnTo>
                    <a:pt x="170968" y="122021"/>
                  </a:lnTo>
                  <a:close/>
                </a:path>
                <a:path w="822325" h="405129">
                  <a:moveTo>
                    <a:pt x="159308" y="259867"/>
                  </a:moveTo>
                  <a:lnTo>
                    <a:pt x="149263" y="320598"/>
                  </a:lnTo>
                  <a:lnTo>
                    <a:pt x="182704" y="320598"/>
                  </a:lnTo>
                  <a:lnTo>
                    <a:pt x="186474" y="297814"/>
                  </a:lnTo>
                  <a:lnTo>
                    <a:pt x="388585" y="297814"/>
                  </a:lnTo>
                  <a:lnTo>
                    <a:pt x="159308" y="259867"/>
                  </a:lnTo>
                  <a:close/>
                </a:path>
                <a:path w="822325" h="405129">
                  <a:moveTo>
                    <a:pt x="175006" y="97612"/>
                  </a:moveTo>
                  <a:lnTo>
                    <a:pt x="61379" y="178968"/>
                  </a:lnTo>
                  <a:lnTo>
                    <a:pt x="142748" y="292595"/>
                  </a:lnTo>
                  <a:lnTo>
                    <a:pt x="147377" y="264604"/>
                  </a:lnTo>
                  <a:lnTo>
                    <a:pt x="136220" y="264604"/>
                  </a:lnTo>
                  <a:lnTo>
                    <a:pt x="76733" y="181508"/>
                  </a:lnTo>
                  <a:lnTo>
                    <a:pt x="159816" y="122021"/>
                  </a:lnTo>
                  <a:lnTo>
                    <a:pt x="170968" y="122021"/>
                  </a:lnTo>
                  <a:lnTo>
                    <a:pt x="175006" y="97612"/>
                  </a:lnTo>
                  <a:close/>
                </a:path>
                <a:path w="822325" h="405129">
                  <a:moveTo>
                    <a:pt x="141198" y="234581"/>
                  </a:moveTo>
                  <a:lnTo>
                    <a:pt x="136220" y="264604"/>
                  </a:lnTo>
                  <a:lnTo>
                    <a:pt x="147377" y="264604"/>
                  </a:lnTo>
                  <a:lnTo>
                    <a:pt x="150253" y="247218"/>
                  </a:lnTo>
                  <a:lnTo>
                    <a:pt x="217557" y="247218"/>
                  </a:lnTo>
                  <a:lnTo>
                    <a:pt x="141198" y="234581"/>
                  </a:lnTo>
                  <a:close/>
                </a:path>
              </a:pathLst>
            </a:custGeom>
            <a:solidFill>
              <a:srgbClr val="A0141A"/>
            </a:solidFill>
          </p:spPr>
          <p:txBody>
            <a:bodyPr wrap="square" lIns="0" tIns="0" rIns="0" bIns="0" rtlCol="0"/>
            <a:lstStyle/>
            <a:p>
              <a:endParaRPr/>
            </a:p>
          </p:txBody>
        </p:sp>
      </p:gr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50165">
              <a:lnSpc>
                <a:spcPts val="1165"/>
              </a:lnSpc>
            </a:pPr>
            <a:fld id="{81D60167-4931-47E6-BA6A-407CBD079E47}" type="slidenum">
              <a:rPr spc="-25" dirty="0"/>
              <a:t>27</a:t>
            </a:fld>
            <a:endParaRPr spc="-25" dirty="0"/>
          </a:p>
        </p:txBody>
      </p:sp>
      <p:pic>
        <p:nvPicPr>
          <p:cNvPr id="18" name="Picture 17">
            <a:extLst>
              <a:ext uri="{FF2B5EF4-FFF2-40B4-BE49-F238E27FC236}">
                <a16:creationId xmlns:a16="http://schemas.microsoft.com/office/drawing/2014/main" id="{C7BEC582-B113-C9E4-AC4B-5E319CFFC892}"/>
              </a:ext>
            </a:extLst>
          </p:cNvPr>
          <p:cNvPicPr>
            <a:picLocks noChangeAspect="1"/>
          </p:cNvPicPr>
          <p:nvPr/>
        </p:nvPicPr>
        <p:blipFill>
          <a:blip r:embed="rId4"/>
          <a:stretch>
            <a:fillRect/>
          </a:stretch>
        </p:blipFill>
        <p:spPr>
          <a:xfrm>
            <a:off x="4718002" y="2760028"/>
            <a:ext cx="3038475" cy="3152775"/>
          </a:xfrm>
          <a:prstGeom prst="rect">
            <a:avLst/>
          </a:prstGeom>
        </p:spPr>
      </p:pic>
      <p:pic>
        <p:nvPicPr>
          <p:cNvPr id="19" name="Picture 18">
            <a:extLst>
              <a:ext uri="{FF2B5EF4-FFF2-40B4-BE49-F238E27FC236}">
                <a16:creationId xmlns:a16="http://schemas.microsoft.com/office/drawing/2014/main" id="{BE5292DA-426E-3E21-207D-9E8D43AB5EE1}"/>
              </a:ext>
            </a:extLst>
          </p:cNvPr>
          <p:cNvPicPr>
            <a:picLocks noChangeAspect="1"/>
          </p:cNvPicPr>
          <p:nvPr/>
        </p:nvPicPr>
        <p:blipFill>
          <a:blip r:embed="rId5"/>
          <a:stretch>
            <a:fillRect/>
          </a:stretch>
        </p:blipFill>
        <p:spPr>
          <a:xfrm>
            <a:off x="533400" y="492370"/>
            <a:ext cx="4889416" cy="51210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506728"/>
            <a:ext cx="7875270" cy="3849772"/>
          </a:xfrm>
          <a:prstGeom prst="rect">
            <a:avLst/>
          </a:prstGeom>
        </p:spPr>
        <p:txBody>
          <a:bodyPr vert="horz" wrap="square" lIns="0" tIns="35560" rIns="0" bIns="0" rtlCol="0">
            <a:spAutoFit/>
          </a:bodyPr>
          <a:lstStyle/>
          <a:p>
            <a:pPr marL="268605" marR="289560" indent="-256540">
              <a:lnSpc>
                <a:spcPts val="2770"/>
              </a:lnSpc>
              <a:spcBef>
                <a:spcPts val="280"/>
              </a:spcBef>
              <a:buClr>
                <a:srgbClr val="DA1F28"/>
              </a:buClr>
              <a:buSzPct val="66666"/>
              <a:buFont typeface="Wingdings 3"/>
              <a:buChar char=""/>
              <a:tabLst>
                <a:tab pos="268605" algn="l"/>
              </a:tabLst>
            </a:pPr>
            <a:r>
              <a:rPr sz="2400" dirty="0">
                <a:solidFill>
                  <a:srgbClr val="FFFFFF"/>
                </a:solidFill>
                <a:latin typeface="Arial"/>
                <a:cs typeface="Arial"/>
              </a:rPr>
              <a:t>Once</a:t>
            </a:r>
            <a:r>
              <a:rPr sz="2400" spc="-70" dirty="0">
                <a:solidFill>
                  <a:srgbClr val="FFFFFF"/>
                </a:solidFill>
                <a:latin typeface="Arial"/>
                <a:cs typeface="Arial"/>
              </a:rPr>
              <a:t> </a:t>
            </a:r>
            <a:r>
              <a:rPr sz="2400" dirty="0">
                <a:solidFill>
                  <a:srgbClr val="FFFFFF"/>
                </a:solidFill>
                <a:latin typeface="Arial"/>
                <a:cs typeface="Arial"/>
              </a:rPr>
              <a:t>you</a:t>
            </a:r>
            <a:r>
              <a:rPr sz="2400" spc="-60" dirty="0">
                <a:solidFill>
                  <a:srgbClr val="FFFFFF"/>
                </a:solidFill>
                <a:latin typeface="Arial"/>
                <a:cs typeface="Arial"/>
              </a:rPr>
              <a:t> </a:t>
            </a:r>
            <a:r>
              <a:rPr sz="2400" dirty="0">
                <a:solidFill>
                  <a:srgbClr val="FFFFFF"/>
                </a:solidFill>
                <a:latin typeface="Arial"/>
                <a:cs typeface="Arial"/>
              </a:rPr>
              <a:t>have</a:t>
            </a:r>
            <a:r>
              <a:rPr sz="2400" spc="-50" dirty="0">
                <a:solidFill>
                  <a:srgbClr val="FFFFFF"/>
                </a:solidFill>
                <a:latin typeface="Arial"/>
                <a:cs typeface="Arial"/>
              </a:rPr>
              <a:t> </a:t>
            </a:r>
            <a:r>
              <a:rPr sz="2400" dirty="0">
                <a:solidFill>
                  <a:srgbClr val="FFFFFF"/>
                </a:solidFill>
                <a:latin typeface="Arial"/>
                <a:cs typeface="Arial"/>
              </a:rPr>
              <a:t>submitted</a:t>
            </a:r>
            <a:r>
              <a:rPr sz="2400" spc="-60" dirty="0">
                <a:solidFill>
                  <a:srgbClr val="FFFFFF"/>
                </a:solidFill>
                <a:latin typeface="Arial"/>
                <a:cs typeface="Arial"/>
              </a:rPr>
              <a:t> </a:t>
            </a:r>
            <a:r>
              <a:rPr sz="2400" dirty="0">
                <a:solidFill>
                  <a:srgbClr val="FFFFFF"/>
                </a:solidFill>
                <a:latin typeface="Arial"/>
                <a:cs typeface="Arial"/>
              </a:rPr>
              <a:t>the</a:t>
            </a:r>
            <a:r>
              <a:rPr sz="2400" spc="-70" dirty="0">
                <a:solidFill>
                  <a:srgbClr val="FFFFFF"/>
                </a:solidFill>
                <a:latin typeface="Arial"/>
                <a:cs typeface="Arial"/>
              </a:rPr>
              <a:t> </a:t>
            </a:r>
            <a:r>
              <a:rPr sz="2400" dirty="0">
                <a:solidFill>
                  <a:srgbClr val="FFFFFF"/>
                </a:solidFill>
                <a:latin typeface="Arial"/>
                <a:cs typeface="Arial"/>
              </a:rPr>
              <a:t>report</a:t>
            </a:r>
            <a:r>
              <a:rPr sz="2400" spc="-60" dirty="0">
                <a:solidFill>
                  <a:srgbClr val="FFFFFF"/>
                </a:solidFill>
                <a:latin typeface="Arial"/>
                <a:cs typeface="Arial"/>
              </a:rPr>
              <a:t> </a:t>
            </a:r>
            <a:r>
              <a:rPr sz="2400" dirty="0">
                <a:solidFill>
                  <a:srgbClr val="FFFFFF"/>
                </a:solidFill>
                <a:latin typeface="Arial"/>
                <a:cs typeface="Arial"/>
              </a:rPr>
              <a:t>in</a:t>
            </a:r>
            <a:r>
              <a:rPr sz="2400" spc="-50" dirty="0">
                <a:solidFill>
                  <a:srgbClr val="FFFFFF"/>
                </a:solidFill>
                <a:latin typeface="Arial"/>
                <a:cs typeface="Arial"/>
              </a:rPr>
              <a:t> </a:t>
            </a:r>
            <a:r>
              <a:rPr lang="en-US" sz="2400" spc="-50" dirty="0">
                <a:solidFill>
                  <a:srgbClr val="FFFFFF"/>
                </a:solidFill>
                <a:latin typeface="Arial"/>
                <a:cs typeface="Arial"/>
              </a:rPr>
              <a:t>EBS</a:t>
            </a:r>
            <a:r>
              <a:rPr sz="2400" dirty="0">
                <a:solidFill>
                  <a:srgbClr val="FFFFFF"/>
                </a:solidFill>
                <a:latin typeface="Arial"/>
                <a:cs typeface="Arial"/>
              </a:rPr>
              <a:t>,</a:t>
            </a:r>
            <a:r>
              <a:rPr sz="2400" spc="-75" dirty="0">
                <a:solidFill>
                  <a:srgbClr val="FFFFFF"/>
                </a:solidFill>
                <a:latin typeface="Arial"/>
                <a:cs typeface="Arial"/>
              </a:rPr>
              <a:t> </a:t>
            </a:r>
            <a:r>
              <a:rPr lang="en-US" sz="2400" spc="-75" dirty="0">
                <a:solidFill>
                  <a:srgbClr val="FFFFFF"/>
                </a:solidFill>
                <a:latin typeface="Arial"/>
                <a:cs typeface="Arial"/>
              </a:rPr>
              <a:t>Grant Admins will receive a notification of the EBS Submission</a:t>
            </a:r>
            <a:endParaRPr sz="2400" dirty="0">
              <a:latin typeface="Arial"/>
              <a:cs typeface="Arial"/>
            </a:endParaRPr>
          </a:p>
          <a:p>
            <a:pPr>
              <a:lnSpc>
                <a:spcPct val="100000"/>
              </a:lnSpc>
              <a:spcBef>
                <a:spcPts val="830"/>
              </a:spcBef>
              <a:buClr>
                <a:srgbClr val="DA1F28"/>
              </a:buClr>
              <a:buFont typeface="Wingdings 3"/>
              <a:buChar char=""/>
            </a:pPr>
            <a:endParaRPr sz="2400" dirty="0">
              <a:latin typeface="Arial"/>
              <a:cs typeface="Arial"/>
            </a:endParaRPr>
          </a:p>
          <a:p>
            <a:pPr marL="268605" marR="454659" indent="-256540">
              <a:lnSpc>
                <a:spcPct val="100000"/>
              </a:lnSpc>
              <a:spcBef>
                <a:spcPts val="5"/>
              </a:spcBef>
              <a:buClr>
                <a:srgbClr val="DA1F28"/>
              </a:buClr>
              <a:buSzPct val="66666"/>
              <a:buFont typeface="Wingdings 3"/>
              <a:buChar char=""/>
              <a:tabLst>
                <a:tab pos="268605" algn="l"/>
              </a:tabLst>
            </a:pPr>
            <a:r>
              <a:rPr sz="2400" spc="-40" dirty="0">
                <a:solidFill>
                  <a:srgbClr val="FFFFFF"/>
                </a:solidFill>
                <a:latin typeface="Arial"/>
                <a:cs typeface="Arial"/>
              </a:rPr>
              <a:t>Your</a:t>
            </a:r>
            <a:r>
              <a:rPr sz="2400" spc="-70" dirty="0">
                <a:solidFill>
                  <a:srgbClr val="FFFFFF"/>
                </a:solidFill>
                <a:latin typeface="Arial"/>
                <a:cs typeface="Arial"/>
              </a:rPr>
              <a:t> </a:t>
            </a:r>
            <a:r>
              <a:rPr sz="2400" dirty="0">
                <a:solidFill>
                  <a:srgbClr val="FFFFFF"/>
                </a:solidFill>
                <a:latin typeface="Arial"/>
                <a:cs typeface="Arial"/>
              </a:rPr>
              <a:t>GCC</a:t>
            </a:r>
            <a:r>
              <a:rPr sz="2400" spc="-75" dirty="0">
                <a:solidFill>
                  <a:srgbClr val="FFFFFF"/>
                </a:solidFill>
                <a:latin typeface="Arial"/>
                <a:cs typeface="Arial"/>
              </a:rPr>
              <a:t> </a:t>
            </a:r>
            <a:r>
              <a:rPr sz="2400" spc="-10" dirty="0">
                <a:solidFill>
                  <a:srgbClr val="FFFFFF"/>
                </a:solidFill>
                <a:latin typeface="Arial"/>
                <a:cs typeface="Arial"/>
              </a:rPr>
              <a:t>Administrator</a:t>
            </a:r>
            <a:r>
              <a:rPr sz="2400" spc="-65" dirty="0">
                <a:solidFill>
                  <a:srgbClr val="FFFFFF"/>
                </a:solidFill>
                <a:latin typeface="Arial"/>
                <a:cs typeface="Arial"/>
              </a:rPr>
              <a:t> </a:t>
            </a:r>
            <a:r>
              <a:rPr sz="2400" dirty="0">
                <a:solidFill>
                  <a:srgbClr val="FFFFFF"/>
                </a:solidFill>
                <a:latin typeface="Arial"/>
                <a:cs typeface="Arial"/>
              </a:rPr>
              <a:t>will</a:t>
            </a:r>
            <a:r>
              <a:rPr sz="2400" spc="-40" dirty="0">
                <a:solidFill>
                  <a:srgbClr val="FFFFFF"/>
                </a:solidFill>
                <a:latin typeface="Arial"/>
                <a:cs typeface="Arial"/>
              </a:rPr>
              <a:t> </a:t>
            </a:r>
            <a:r>
              <a:rPr sz="2400" dirty="0">
                <a:solidFill>
                  <a:srgbClr val="FFFFFF"/>
                </a:solidFill>
                <a:latin typeface="Arial"/>
                <a:cs typeface="Arial"/>
              </a:rPr>
              <a:t>review</a:t>
            </a:r>
            <a:r>
              <a:rPr sz="2400" spc="-65" dirty="0">
                <a:solidFill>
                  <a:srgbClr val="FFFFFF"/>
                </a:solidFill>
                <a:latin typeface="Arial"/>
                <a:cs typeface="Arial"/>
              </a:rPr>
              <a:t> </a:t>
            </a:r>
            <a:r>
              <a:rPr sz="2400" dirty="0">
                <a:solidFill>
                  <a:srgbClr val="FFFFFF"/>
                </a:solidFill>
                <a:latin typeface="Arial"/>
                <a:cs typeface="Arial"/>
              </a:rPr>
              <a:t>and</a:t>
            </a:r>
            <a:r>
              <a:rPr sz="2400" spc="-70" dirty="0">
                <a:solidFill>
                  <a:srgbClr val="FFFFFF"/>
                </a:solidFill>
                <a:latin typeface="Arial"/>
                <a:cs typeface="Arial"/>
              </a:rPr>
              <a:t> </a:t>
            </a:r>
            <a:r>
              <a:rPr sz="2400" dirty="0">
                <a:solidFill>
                  <a:srgbClr val="FFFFFF"/>
                </a:solidFill>
                <a:latin typeface="Arial"/>
                <a:cs typeface="Arial"/>
              </a:rPr>
              <a:t>validate</a:t>
            </a:r>
            <a:r>
              <a:rPr sz="2400" spc="-20" dirty="0">
                <a:solidFill>
                  <a:srgbClr val="FFFFFF"/>
                </a:solidFill>
                <a:latin typeface="Arial"/>
                <a:cs typeface="Arial"/>
              </a:rPr>
              <a:t> your </a:t>
            </a:r>
            <a:r>
              <a:rPr sz="2400" spc="-10" dirty="0">
                <a:solidFill>
                  <a:srgbClr val="FFFFFF"/>
                </a:solidFill>
                <a:latin typeface="Arial"/>
                <a:cs typeface="Arial"/>
              </a:rPr>
              <a:t>report</a:t>
            </a:r>
            <a:endParaRPr sz="2400" dirty="0">
              <a:latin typeface="Arial"/>
              <a:cs typeface="Arial"/>
            </a:endParaRPr>
          </a:p>
          <a:p>
            <a:pPr marL="524510" marR="1139190" lvl="1" indent="-228600">
              <a:lnSpc>
                <a:spcPts val="2210"/>
              </a:lnSpc>
              <a:spcBef>
                <a:spcPts val="545"/>
              </a:spcBef>
              <a:buClr>
                <a:srgbClr val="DA1F28"/>
              </a:buClr>
              <a:buFont typeface="Verdana"/>
              <a:buChar char="◦"/>
              <a:tabLst>
                <a:tab pos="524510" algn="l"/>
              </a:tabLst>
            </a:pPr>
            <a:r>
              <a:rPr sz="2000" dirty="0">
                <a:solidFill>
                  <a:srgbClr val="FFFFFF"/>
                </a:solidFill>
                <a:latin typeface="Arial"/>
                <a:cs typeface="Arial"/>
              </a:rPr>
              <a:t>If</a:t>
            </a:r>
            <a:r>
              <a:rPr sz="2000" spc="-30" dirty="0">
                <a:solidFill>
                  <a:srgbClr val="FFFFFF"/>
                </a:solidFill>
                <a:latin typeface="Arial"/>
                <a:cs typeface="Arial"/>
              </a:rPr>
              <a:t> </a:t>
            </a:r>
            <a:r>
              <a:rPr sz="2000" dirty="0">
                <a:solidFill>
                  <a:srgbClr val="FFFFFF"/>
                </a:solidFill>
                <a:latin typeface="Arial"/>
                <a:cs typeface="Arial"/>
              </a:rPr>
              <a:t>there</a:t>
            </a:r>
            <a:r>
              <a:rPr sz="2000" spc="-35" dirty="0">
                <a:solidFill>
                  <a:srgbClr val="FFFFFF"/>
                </a:solidFill>
                <a:latin typeface="Arial"/>
                <a:cs typeface="Arial"/>
              </a:rPr>
              <a:t> </a:t>
            </a:r>
            <a:r>
              <a:rPr sz="2000" dirty="0">
                <a:solidFill>
                  <a:srgbClr val="FFFFFF"/>
                </a:solidFill>
                <a:latin typeface="Arial"/>
                <a:cs typeface="Arial"/>
              </a:rPr>
              <a:t>are</a:t>
            </a:r>
            <a:r>
              <a:rPr sz="2000" spc="-15" dirty="0">
                <a:solidFill>
                  <a:srgbClr val="FFFFFF"/>
                </a:solidFill>
                <a:latin typeface="Arial"/>
                <a:cs typeface="Arial"/>
              </a:rPr>
              <a:t> </a:t>
            </a:r>
            <a:r>
              <a:rPr sz="2000" dirty="0">
                <a:solidFill>
                  <a:srgbClr val="FFFFFF"/>
                </a:solidFill>
                <a:latin typeface="Arial"/>
                <a:cs typeface="Arial"/>
              </a:rPr>
              <a:t>errors</a:t>
            </a:r>
            <a:r>
              <a:rPr sz="2000" spc="-55" dirty="0">
                <a:solidFill>
                  <a:srgbClr val="FFFFFF"/>
                </a:solidFill>
                <a:latin typeface="Arial"/>
                <a:cs typeface="Arial"/>
              </a:rPr>
              <a:t> </a:t>
            </a:r>
            <a:r>
              <a:rPr sz="2000" dirty="0">
                <a:solidFill>
                  <a:srgbClr val="FFFFFF"/>
                </a:solidFill>
                <a:latin typeface="Arial"/>
                <a:cs typeface="Arial"/>
              </a:rPr>
              <a:t>with</a:t>
            </a:r>
            <a:r>
              <a:rPr sz="2000" spc="-5" dirty="0">
                <a:solidFill>
                  <a:srgbClr val="FFFFFF"/>
                </a:solidFill>
                <a:latin typeface="Arial"/>
                <a:cs typeface="Arial"/>
              </a:rPr>
              <a:t> </a:t>
            </a:r>
            <a:r>
              <a:rPr sz="2000" dirty="0">
                <a:solidFill>
                  <a:srgbClr val="FFFFFF"/>
                </a:solidFill>
                <a:latin typeface="Arial"/>
                <a:cs typeface="Arial"/>
              </a:rPr>
              <a:t>the</a:t>
            </a:r>
            <a:r>
              <a:rPr sz="2000" spc="-20" dirty="0">
                <a:solidFill>
                  <a:srgbClr val="FFFFFF"/>
                </a:solidFill>
                <a:latin typeface="Arial"/>
                <a:cs typeface="Arial"/>
              </a:rPr>
              <a:t> </a:t>
            </a:r>
            <a:r>
              <a:rPr sz="2000" dirty="0">
                <a:solidFill>
                  <a:srgbClr val="FFFFFF"/>
                </a:solidFill>
                <a:latin typeface="Arial"/>
                <a:cs typeface="Arial"/>
              </a:rPr>
              <a:t>report,</a:t>
            </a:r>
            <a:r>
              <a:rPr sz="2000" spc="-50" dirty="0">
                <a:solidFill>
                  <a:srgbClr val="FFFFFF"/>
                </a:solidFill>
                <a:latin typeface="Arial"/>
                <a:cs typeface="Arial"/>
              </a:rPr>
              <a:t> </a:t>
            </a:r>
            <a:r>
              <a:rPr sz="2000" dirty="0">
                <a:solidFill>
                  <a:srgbClr val="FFFFFF"/>
                </a:solidFill>
                <a:latin typeface="Arial"/>
                <a:cs typeface="Arial"/>
              </a:rPr>
              <a:t>it</a:t>
            </a:r>
            <a:r>
              <a:rPr sz="2000" spc="-10" dirty="0">
                <a:solidFill>
                  <a:srgbClr val="FFFFFF"/>
                </a:solidFill>
                <a:latin typeface="Arial"/>
                <a:cs typeface="Arial"/>
              </a:rPr>
              <a:t> </a:t>
            </a:r>
            <a:r>
              <a:rPr sz="2000" dirty="0">
                <a:solidFill>
                  <a:srgbClr val="FFFFFF"/>
                </a:solidFill>
                <a:latin typeface="Arial"/>
                <a:cs typeface="Arial"/>
              </a:rPr>
              <a:t>will be</a:t>
            </a:r>
            <a:r>
              <a:rPr sz="2000" spc="-10" dirty="0">
                <a:solidFill>
                  <a:srgbClr val="FFFFFF"/>
                </a:solidFill>
                <a:latin typeface="Arial"/>
                <a:cs typeface="Arial"/>
              </a:rPr>
              <a:t> </a:t>
            </a:r>
            <a:r>
              <a:rPr sz="2000" dirty="0">
                <a:solidFill>
                  <a:srgbClr val="FFFFFF"/>
                </a:solidFill>
                <a:latin typeface="Arial"/>
                <a:cs typeface="Arial"/>
              </a:rPr>
              <a:t>sent</a:t>
            </a:r>
            <a:r>
              <a:rPr sz="2000" spc="-35" dirty="0">
                <a:solidFill>
                  <a:srgbClr val="FFFFFF"/>
                </a:solidFill>
                <a:latin typeface="Arial"/>
                <a:cs typeface="Arial"/>
              </a:rPr>
              <a:t> </a:t>
            </a:r>
            <a:r>
              <a:rPr sz="2000" dirty="0">
                <a:solidFill>
                  <a:srgbClr val="FFFFFF"/>
                </a:solidFill>
                <a:latin typeface="Arial"/>
                <a:cs typeface="Arial"/>
              </a:rPr>
              <a:t>back</a:t>
            </a:r>
            <a:r>
              <a:rPr sz="2000" spc="-30" dirty="0">
                <a:solidFill>
                  <a:srgbClr val="FFFFFF"/>
                </a:solidFill>
                <a:latin typeface="Arial"/>
                <a:cs typeface="Arial"/>
              </a:rPr>
              <a:t> </a:t>
            </a:r>
            <a:r>
              <a:rPr sz="2000" spc="-25" dirty="0">
                <a:solidFill>
                  <a:srgbClr val="FFFFFF"/>
                </a:solidFill>
                <a:latin typeface="Arial"/>
                <a:cs typeface="Arial"/>
              </a:rPr>
              <a:t>for </a:t>
            </a:r>
            <a:r>
              <a:rPr sz="2000" spc="-10" dirty="0">
                <a:solidFill>
                  <a:srgbClr val="FFFFFF"/>
                </a:solidFill>
                <a:latin typeface="Arial"/>
                <a:cs typeface="Arial"/>
              </a:rPr>
              <a:t>modifications</a:t>
            </a:r>
            <a:endParaRPr sz="2000" dirty="0">
              <a:latin typeface="Arial"/>
              <a:cs typeface="Arial"/>
            </a:endParaRPr>
          </a:p>
          <a:p>
            <a:pPr marL="524510" marR="5080" lvl="1" indent="-228600">
              <a:lnSpc>
                <a:spcPts val="2210"/>
              </a:lnSpc>
              <a:spcBef>
                <a:spcPts val="490"/>
              </a:spcBef>
              <a:buClr>
                <a:srgbClr val="DA1F28"/>
              </a:buClr>
              <a:buFont typeface="Verdana"/>
              <a:buChar char="◦"/>
              <a:tabLst>
                <a:tab pos="524510" algn="l"/>
              </a:tabLst>
            </a:pPr>
            <a:r>
              <a:rPr sz="2000" spc="-45" dirty="0">
                <a:solidFill>
                  <a:srgbClr val="FFFFFF"/>
                </a:solidFill>
                <a:latin typeface="Arial"/>
                <a:cs typeface="Arial"/>
              </a:rPr>
              <a:t>You</a:t>
            </a:r>
            <a:r>
              <a:rPr sz="2000" spc="-25" dirty="0">
                <a:solidFill>
                  <a:srgbClr val="FFFFFF"/>
                </a:solidFill>
                <a:latin typeface="Arial"/>
                <a:cs typeface="Arial"/>
              </a:rPr>
              <a:t> </a:t>
            </a:r>
            <a:r>
              <a:rPr sz="2000" dirty="0">
                <a:solidFill>
                  <a:srgbClr val="FFFFFF"/>
                </a:solidFill>
                <a:latin typeface="Arial"/>
                <a:cs typeface="Arial"/>
              </a:rPr>
              <a:t>must</a:t>
            </a:r>
            <a:r>
              <a:rPr sz="2000" spc="-35" dirty="0">
                <a:solidFill>
                  <a:srgbClr val="FFFFFF"/>
                </a:solidFill>
                <a:latin typeface="Arial"/>
                <a:cs typeface="Arial"/>
              </a:rPr>
              <a:t> </a:t>
            </a:r>
            <a:r>
              <a:rPr sz="2000" dirty="0">
                <a:solidFill>
                  <a:srgbClr val="FFFFFF"/>
                </a:solidFill>
                <a:latin typeface="Arial"/>
                <a:cs typeface="Arial"/>
              </a:rPr>
              <a:t>correct</a:t>
            </a:r>
            <a:r>
              <a:rPr sz="2000" spc="-55" dirty="0">
                <a:solidFill>
                  <a:srgbClr val="FFFFFF"/>
                </a:solidFill>
                <a:latin typeface="Arial"/>
                <a:cs typeface="Arial"/>
              </a:rPr>
              <a:t> </a:t>
            </a:r>
            <a:r>
              <a:rPr sz="2000" dirty="0">
                <a:solidFill>
                  <a:srgbClr val="FFFFFF"/>
                </a:solidFill>
                <a:latin typeface="Arial"/>
                <a:cs typeface="Arial"/>
              </a:rPr>
              <a:t>these</a:t>
            </a:r>
            <a:r>
              <a:rPr sz="2000" spc="-40" dirty="0">
                <a:solidFill>
                  <a:srgbClr val="FFFFFF"/>
                </a:solidFill>
                <a:latin typeface="Arial"/>
                <a:cs typeface="Arial"/>
              </a:rPr>
              <a:t> </a:t>
            </a:r>
            <a:r>
              <a:rPr sz="2000" dirty="0">
                <a:solidFill>
                  <a:srgbClr val="FFFFFF"/>
                </a:solidFill>
                <a:latin typeface="Arial"/>
                <a:cs typeface="Arial"/>
              </a:rPr>
              <a:t>errors</a:t>
            </a:r>
            <a:r>
              <a:rPr sz="2000" spc="-60" dirty="0">
                <a:solidFill>
                  <a:srgbClr val="FFFFFF"/>
                </a:solidFill>
                <a:latin typeface="Arial"/>
                <a:cs typeface="Arial"/>
              </a:rPr>
              <a:t> </a:t>
            </a:r>
            <a:r>
              <a:rPr sz="2000" dirty="0">
                <a:solidFill>
                  <a:srgbClr val="FFFFFF"/>
                </a:solidFill>
                <a:latin typeface="Arial"/>
                <a:cs typeface="Arial"/>
              </a:rPr>
              <a:t>within</a:t>
            </a:r>
            <a:r>
              <a:rPr sz="2000" spc="-15" dirty="0">
                <a:solidFill>
                  <a:srgbClr val="FFFFFF"/>
                </a:solidFill>
                <a:latin typeface="Arial"/>
                <a:cs typeface="Arial"/>
              </a:rPr>
              <a:t> </a:t>
            </a:r>
            <a:r>
              <a:rPr sz="2000" dirty="0">
                <a:solidFill>
                  <a:srgbClr val="FFFFFF"/>
                </a:solidFill>
                <a:latin typeface="Arial"/>
                <a:cs typeface="Arial"/>
              </a:rPr>
              <a:t>the</a:t>
            </a:r>
            <a:r>
              <a:rPr sz="2000" spc="-25" dirty="0">
                <a:solidFill>
                  <a:srgbClr val="FFFFFF"/>
                </a:solidFill>
                <a:latin typeface="Arial"/>
                <a:cs typeface="Arial"/>
              </a:rPr>
              <a:t> </a:t>
            </a:r>
            <a:r>
              <a:rPr sz="2000" dirty="0">
                <a:solidFill>
                  <a:srgbClr val="FFFFFF"/>
                </a:solidFill>
                <a:latin typeface="Arial"/>
                <a:cs typeface="Arial"/>
              </a:rPr>
              <a:t>PMT</a:t>
            </a:r>
            <a:r>
              <a:rPr sz="2000" spc="-55" dirty="0">
                <a:solidFill>
                  <a:srgbClr val="FFFFFF"/>
                </a:solidFill>
                <a:latin typeface="Arial"/>
                <a:cs typeface="Arial"/>
              </a:rPr>
              <a:t> </a:t>
            </a:r>
            <a:r>
              <a:rPr sz="2000" dirty="0">
                <a:solidFill>
                  <a:srgbClr val="FFFFFF"/>
                </a:solidFill>
                <a:latin typeface="Arial"/>
                <a:cs typeface="Arial"/>
              </a:rPr>
              <a:t>system</a:t>
            </a:r>
            <a:r>
              <a:rPr sz="2000" spc="-40" dirty="0">
                <a:solidFill>
                  <a:srgbClr val="FFFFFF"/>
                </a:solidFill>
                <a:latin typeface="Arial"/>
                <a:cs typeface="Arial"/>
              </a:rPr>
              <a:t> </a:t>
            </a:r>
            <a:r>
              <a:rPr sz="2000" dirty="0">
                <a:solidFill>
                  <a:srgbClr val="FFFFFF"/>
                </a:solidFill>
                <a:latin typeface="Arial"/>
                <a:cs typeface="Arial"/>
              </a:rPr>
              <a:t>and</a:t>
            </a:r>
            <a:r>
              <a:rPr sz="2000" spc="-25" dirty="0">
                <a:solidFill>
                  <a:srgbClr val="FFFFFF"/>
                </a:solidFill>
                <a:latin typeface="Arial"/>
                <a:cs typeface="Arial"/>
              </a:rPr>
              <a:t> </a:t>
            </a:r>
            <a:r>
              <a:rPr sz="2000" spc="-10" dirty="0">
                <a:solidFill>
                  <a:srgbClr val="FFFFFF"/>
                </a:solidFill>
                <a:latin typeface="Arial"/>
                <a:cs typeface="Arial"/>
              </a:rPr>
              <a:t>provide </a:t>
            </a:r>
            <a:r>
              <a:rPr sz="2000" dirty="0">
                <a:solidFill>
                  <a:srgbClr val="FFFFFF"/>
                </a:solidFill>
                <a:latin typeface="Arial"/>
                <a:cs typeface="Arial"/>
              </a:rPr>
              <a:t>an</a:t>
            </a:r>
            <a:r>
              <a:rPr sz="2000" spc="-20" dirty="0">
                <a:solidFill>
                  <a:srgbClr val="FFFFFF"/>
                </a:solidFill>
                <a:latin typeface="Arial"/>
                <a:cs typeface="Arial"/>
              </a:rPr>
              <a:t> </a:t>
            </a:r>
            <a:r>
              <a:rPr sz="2000" dirty="0">
                <a:solidFill>
                  <a:srgbClr val="FFFFFF"/>
                </a:solidFill>
                <a:latin typeface="Arial"/>
                <a:cs typeface="Arial"/>
              </a:rPr>
              <a:t>updated</a:t>
            </a:r>
            <a:r>
              <a:rPr sz="2000" spc="-35" dirty="0">
                <a:solidFill>
                  <a:srgbClr val="FFFFFF"/>
                </a:solidFill>
                <a:latin typeface="Arial"/>
                <a:cs typeface="Arial"/>
              </a:rPr>
              <a:t> </a:t>
            </a:r>
            <a:r>
              <a:rPr sz="2000" dirty="0">
                <a:solidFill>
                  <a:srgbClr val="FFFFFF"/>
                </a:solidFill>
                <a:latin typeface="Arial"/>
                <a:cs typeface="Arial"/>
              </a:rPr>
              <a:t>report</a:t>
            </a:r>
            <a:r>
              <a:rPr sz="2000" spc="-45" dirty="0">
                <a:solidFill>
                  <a:srgbClr val="FFFFFF"/>
                </a:solidFill>
                <a:latin typeface="Arial"/>
                <a:cs typeface="Arial"/>
              </a:rPr>
              <a:t> </a:t>
            </a:r>
            <a:r>
              <a:rPr sz="2000" dirty="0">
                <a:solidFill>
                  <a:srgbClr val="FFFFFF"/>
                </a:solidFill>
                <a:latin typeface="Arial"/>
                <a:cs typeface="Arial"/>
              </a:rPr>
              <a:t>as</a:t>
            </a:r>
            <a:r>
              <a:rPr sz="2000" spc="-15" dirty="0">
                <a:solidFill>
                  <a:srgbClr val="FFFFFF"/>
                </a:solidFill>
                <a:latin typeface="Arial"/>
                <a:cs typeface="Arial"/>
              </a:rPr>
              <a:t> </a:t>
            </a:r>
            <a:r>
              <a:rPr sz="2000" dirty="0">
                <a:solidFill>
                  <a:srgbClr val="FFFFFF"/>
                </a:solidFill>
                <a:latin typeface="Arial"/>
                <a:cs typeface="Arial"/>
              </a:rPr>
              <a:t>an</a:t>
            </a:r>
            <a:r>
              <a:rPr sz="2000" spc="-10" dirty="0">
                <a:solidFill>
                  <a:srgbClr val="FFFFFF"/>
                </a:solidFill>
                <a:latin typeface="Arial"/>
                <a:cs typeface="Arial"/>
              </a:rPr>
              <a:t> </a:t>
            </a:r>
            <a:r>
              <a:rPr sz="2000" dirty="0">
                <a:solidFill>
                  <a:srgbClr val="FFFFFF"/>
                </a:solidFill>
                <a:latin typeface="Arial"/>
                <a:cs typeface="Arial"/>
              </a:rPr>
              <a:t>upload</a:t>
            </a:r>
            <a:r>
              <a:rPr sz="2000" spc="-30" dirty="0">
                <a:solidFill>
                  <a:srgbClr val="FFFFFF"/>
                </a:solidFill>
                <a:latin typeface="Arial"/>
                <a:cs typeface="Arial"/>
              </a:rPr>
              <a:t> </a:t>
            </a:r>
            <a:r>
              <a:rPr sz="2000" dirty="0">
                <a:solidFill>
                  <a:srgbClr val="FFFFFF"/>
                </a:solidFill>
                <a:latin typeface="Arial"/>
                <a:cs typeface="Arial"/>
              </a:rPr>
              <a:t>in</a:t>
            </a:r>
            <a:r>
              <a:rPr sz="2000" spc="-10" dirty="0">
                <a:solidFill>
                  <a:srgbClr val="FFFFFF"/>
                </a:solidFill>
                <a:latin typeface="Arial"/>
                <a:cs typeface="Arial"/>
              </a:rPr>
              <a:t> </a:t>
            </a:r>
            <a:r>
              <a:rPr sz="2000" dirty="0">
                <a:solidFill>
                  <a:srgbClr val="FFFFFF"/>
                </a:solidFill>
                <a:latin typeface="Arial"/>
                <a:cs typeface="Arial"/>
              </a:rPr>
              <a:t>the</a:t>
            </a:r>
            <a:r>
              <a:rPr sz="2000" spc="-10" dirty="0">
                <a:solidFill>
                  <a:srgbClr val="FFFFFF"/>
                </a:solidFill>
                <a:latin typeface="Arial"/>
                <a:cs typeface="Arial"/>
              </a:rPr>
              <a:t> </a:t>
            </a:r>
            <a:r>
              <a:rPr lang="en-US" sz="2000" spc="-10" dirty="0">
                <a:solidFill>
                  <a:srgbClr val="FFFFFF"/>
                </a:solidFill>
                <a:latin typeface="Arial"/>
                <a:cs typeface="Arial"/>
              </a:rPr>
              <a:t>EBS</a:t>
            </a:r>
            <a:r>
              <a:rPr sz="2000" spc="-30" dirty="0">
                <a:solidFill>
                  <a:srgbClr val="FFFFFF"/>
                </a:solidFill>
                <a:latin typeface="Arial"/>
                <a:cs typeface="Arial"/>
              </a:rPr>
              <a:t> </a:t>
            </a:r>
            <a:r>
              <a:rPr sz="2000" spc="-10" dirty="0">
                <a:solidFill>
                  <a:srgbClr val="FFFFFF"/>
                </a:solidFill>
                <a:latin typeface="Arial"/>
                <a:cs typeface="Arial"/>
              </a:rPr>
              <a:t>system</a:t>
            </a:r>
            <a:endParaRPr lang="en-US" sz="2000" spc="-10" dirty="0">
              <a:solidFill>
                <a:srgbClr val="FFFFFF"/>
              </a:solidFill>
              <a:latin typeface="Arial"/>
              <a:cs typeface="Arial"/>
            </a:endParaRPr>
          </a:p>
          <a:p>
            <a:pPr marL="524510" marR="5080" lvl="1" indent="-228600">
              <a:lnSpc>
                <a:spcPts val="2210"/>
              </a:lnSpc>
              <a:spcBef>
                <a:spcPts val="490"/>
              </a:spcBef>
              <a:buClr>
                <a:srgbClr val="DA1F28"/>
              </a:buClr>
              <a:buFont typeface="Verdana"/>
              <a:buChar char="◦"/>
              <a:tabLst>
                <a:tab pos="524510" algn="l"/>
              </a:tabLst>
            </a:pPr>
            <a:r>
              <a:rPr lang="en-US" sz="2000" spc="-45" dirty="0">
                <a:solidFill>
                  <a:srgbClr val="FFFFFF"/>
                </a:solidFill>
                <a:latin typeface="Arial"/>
                <a:cs typeface="Arial"/>
              </a:rPr>
              <a:t>A GCC planner will have to unlock the report in the PMT system before it can be corrected. </a:t>
            </a:r>
            <a:endParaRPr sz="2000" dirty="0">
              <a:latin typeface="Arial"/>
              <a:cs typeface="Arial"/>
            </a:endParaRPr>
          </a:p>
        </p:txBody>
      </p:sp>
      <p:pic>
        <p:nvPicPr>
          <p:cNvPr id="3" name="object 3"/>
          <p:cNvPicPr/>
          <p:nvPr/>
        </p:nvPicPr>
        <p:blipFill>
          <a:blip r:embed="rId3" cstate="print"/>
          <a:stretch>
            <a:fillRect/>
          </a:stretch>
        </p:blipFill>
        <p:spPr>
          <a:xfrm>
            <a:off x="544068" y="652272"/>
            <a:ext cx="4887467" cy="515111"/>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50165">
              <a:lnSpc>
                <a:spcPts val="1165"/>
              </a:lnSpc>
            </a:pPr>
            <a:fld id="{81D60167-4931-47E6-BA6A-407CBD079E47}" type="slidenum">
              <a:rPr spc="-25" dirty="0"/>
              <a:t>28</a:t>
            </a:fld>
            <a:endParaRPr spc="-25"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97" y="9159"/>
            <a:ext cx="9125580" cy="684884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2403475">
              <a:lnSpc>
                <a:spcPct val="100000"/>
              </a:lnSpc>
              <a:spcBef>
                <a:spcPts val="100"/>
              </a:spcBef>
            </a:pPr>
            <a:r>
              <a:rPr sz="3600" b="0" dirty="0">
                <a:latin typeface="Arial"/>
                <a:cs typeface="Arial"/>
              </a:rPr>
              <a:t>PMT</a:t>
            </a:r>
            <a:r>
              <a:rPr sz="3600" b="0" spc="-65" dirty="0">
                <a:latin typeface="Arial"/>
                <a:cs typeface="Arial"/>
              </a:rPr>
              <a:t> </a:t>
            </a:r>
            <a:r>
              <a:rPr sz="3600" b="0" dirty="0">
                <a:latin typeface="Arial"/>
                <a:cs typeface="Arial"/>
              </a:rPr>
              <a:t>Error</a:t>
            </a:r>
            <a:r>
              <a:rPr sz="3600" b="0" spc="-65" dirty="0">
                <a:latin typeface="Arial"/>
                <a:cs typeface="Arial"/>
              </a:rPr>
              <a:t> </a:t>
            </a:r>
            <a:r>
              <a:rPr sz="3600" b="0" spc="-10" dirty="0">
                <a:latin typeface="Arial"/>
                <a:cs typeface="Arial"/>
              </a:rPr>
              <a:t>Reports</a:t>
            </a:r>
            <a:endParaRPr sz="3600">
              <a:latin typeface="Arial"/>
              <a:cs typeface="Arial"/>
            </a:endParaRPr>
          </a:p>
        </p:txBody>
      </p:sp>
      <p:sp>
        <p:nvSpPr>
          <p:cNvPr id="4" name="object 4"/>
          <p:cNvSpPr txBox="1">
            <a:spLocks noGrp="1"/>
          </p:cNvSpPr>
          <p:nvPr>
            <p:ph type="body" idx="1"/>
          </p:nvPr>
        </p:nvSpPr>
        <p:spPr>
          <a:xfrm>
            <a:off x="682928" y="1253426"/>
            <a:ext cx="7992745" cy="4452501"/>
          </a:xfrm>
          <a:prstGeom prst="rect">
            <a:avLst/>
          </a:prstGeom>
        </p:spPr>
        <p:txBody>
          <a:bodyPr vert="horz" wrap="square" lIns="0" tIns="12700" rIns="0" bIns="0" rtlCol="0">
            <a:spAutoFit/>
          </a:bodyPr>
          <a:lstStyle/>
          <a:p>
            <a:pPr marL="384810" marR="468630" indent="-372745">
              <a:lnSpc>
                <a:spcPct val="100000"/>
              </a:lnSpc>
              <a:spcBef>
                <a:spcPts val="100"/>
              </a:spcBef>
              <a:buFont typeface="Wingdings"/>
              <a:buChar char=""/>
              <a:tabLst>
                <a:tab pos="384810" algn="l"/>
              </a:tabLst>
            </a:pPr>
            <a:r>
              <a:rPr dirty="0"/>
              <a:t>Received</a:t>
            </a:r>
            <a:r>
              <a:rPr spc="-95" dirty="0"/>
              <a:t> </a:t>
            </a:r>
            <a:r>
              <a:rPr spc="-10" dirty="0"/>
              <a:t>approximately</a:t>
            </a:r>
            <a:r>
              <a:rPr spc="-90" dirty="0"/>
              <a:t> </a:t>
            </a:r>
            <a:r>
              <a:rPr dirty="0"/>
              <a:t>2</a:t>
            </a:r>
            <a:r>
              <a:rPr spc="-90" dirty="0"/>
              <a:t> </a:t>
            </a:r>
            <a:r>
              <a:rPr dirty="0"/>
              <a:t>months</a:t>
            </a:r>
            <a:r>
              <a:rPr spc="-90" dirty="0"/>
              <a:t> </a:t>
            </a:r>
            <a:r>
              <a:rPr dirty="0"/>
              <a:t>after</a:t>
            </a:r>
            <a:r>
              <a:rPr spc="-90" dirty="0"/>
              <a:t> </a:t>
            </a:r>
            <a:r>
              <a:rPr lang="en-US" spc="-90" dirty="0"/>
              <a:t>each </a:t>
            </a:r>
            <a:r>
              <a:rPr dirty="0"/>
              <a:t>Quarterly</a:t>
            </a:r>
            <a:r>
              <a:rPr spc="-90" dirty="0"/>
              <a:t> </a:t>
            </a:r>
            <a:r>
              <a:rPr dirty="0"/>
              <a:t>report</a:t>
            </a:r>
            <a:r>
              <a:rPr spc="-90" dirty="0"/>
              <a:t> </a:t>
            </a:r>
            <a:r>
              <a:rPr lang="en-US" spc="-25" dirty="0"/>
              <a:t>deadline from OVC PMT Helpdesk</a:t>
            </a:r>
            <a:endParaRPr spc="-10" dirty="0"/>
          </a:p>
          <a:p>
            <a:pPr>
              <a:lnSpc>
                <a:spcPct val="100000"/>
              </a:lnSpc>
              <a:spcBef>
                <a:spcPts val="110"/>
              </a:spcBef>
              <a:buClr>
                <a:srgbClr val="FFFFFF"/>
              </a:buClr>
              <a:buFont typeface="Wingdings"/>
              <a:buChar char=""/>
            </a:pPr>
            <a:endParaRPr spc="-10" dirty="0"/>
          </a:p>
          <a:p>
            <a:pPr marL="384810" indent="-372110">
              <a:lnSpc>
                <a:spcPct val="100000"/>
              </a:lnSpc>
              <a:buFont typeface="Wingdings"/>
              <a:buChar char=""/>
              <a:tabLst>
                <a:tab pos="384810" algn="l"/>
              </a:tabLst>
            </a:pPr>
            <a:r>
              <a:rPr dirty="0"/>
              <a:t>VOCA</a:t>
            </a:r>
            <a:r>
              <a:rPr spc="-85" dirty="0"/>
              <a:t> </a:t>
            </a:r>
            <a:r>
              <a:rPr lang="en-US" spc="-85" dirty="0"/>
              <a:t>G</a:t>
            </a:r>
            <a:r>
              <a:rPr dirty="0"/>
              <a:t>rant</a:t>
            </a:r>
            <a:r>
              <a:rPr spc="-80" dirty="0"/>
              <a:t> </a:t>
            </a:r>
            <a:r>
              <a:rPr lang="en-US" spc="-80" dirty="0"/>
              <a:t>P</a:t>
            </a:r>
            <a:r>
              <a:rPr dirty="0"/>
              <a:t>lanners</a:t>
            </a:r>
            <a:r>
              <a:rPr spc="-80" dirty="0"/>
              <a:t> </a:t>
            </a:r>
            <a:r>
              <a:rPr dirty="0"/>
              <a:t>unlock</a:t>
            </a:r>
            <a:r>
              <a:rPr spc="-85" dirty="0"/>
              <a:t> </a:t>
            </a:r>
            <a:r>
              <a:rPr dirty="0"/>
              <a:t>reports</a:t>
            </a:r>
            <a:r>
              <a:rPr spc="-80" dirty="0"/>
              <a:t> </a:t>
            </a:r>
            <a:r>
              <a:rPr dirty="0"/>
              <a:t>for</a:t>
            </a:r>
            <a:r>
              <a:rPr spc="-80" dirty="0"/>
              <a:t> </a:t>
            </a:r>
            <a:r>
              <a:rPr dirty="0"/>
              <a:t>review</a:t>
            </a:r>
            <a:r>
              <a:rPr spc="-80" dirty="0"/>
              <a:t> </a:t>
            </a:r>
            <a:r>
              <a:rPr dirty="0"/>
              <a:t>and</a:t>
            </a:r>
            <a:r>
              <a:rPr spc="-80" dirty="0"/>
              <a:t> </a:t>
            </a:r>
            <a:r>
              <a:rPr spc="-10" dirty="0"/>
              <a:t>correction</a:t>
            </a:r>
            <a:r>
              <a:rPr lang="en-US" spc="-10" dirty="0"/>
              <a:t> (as necessary)</a:t>
            </a:r>
            <a:endParaRPr spc="-10" dirty="0"/>
          </a:p>
          <a:p>
            <a:pPr>
              <a:lnSpc>
                <a:spcPct val="100000"/>
              </a:lnSpc>
              <a:spcBef>
                <a:spcPts val="110"/>
              </a:spcBef>
              <a:buClr>
                <a:srgbClr val="FFFFFF"/>
              </a:buClr>
              <a:buFont typeface="Wingdings"/>
              <a:buChar char=""/>
            </a:pPr>
            <a:endParaRPr spc="-10" dirty="0"/>
          </a:p>
          <a:p>
            <a:pPr marL="384810" marR="391795" indent="-372745">
              <a:lnSpc>
                <a:spcPct val="100000"/>
              </a:lnSpc>
              <a:buFont typeface="Wingdings"/>
              <a:buChar char=""/>
              <a:tabLst>
                <a:tab pos="384810" algn="l"/>
              </a:tabLst>
            </a:pPr>
            <a:r>
              <a:rPr dirty="0"/>
              <a:t>Grant</a:t>
            </a:r>
            <a:r>
              <a:rPr spc="-65" dirty="0"/>
              <a:t> </a:t>
            </a:r>
            <a:r>
              <a:rPr lang="en-US" spc="-10" dirty="0"/>
              <a:t>A</a:t>
            </a:r>
            <a:r>
              <a:rPr spc="-10" dirty="0"/>
              <a:t>dministrators</a:t>
            </a:r>
            <a:r>
              <a:rPr spc="-65" dirty="0"/>
              <a:t> </a:t>
            </a:r>
            <a:r>
              <a:rPr spc="-10" dirty="0"/>
              <a:t>coordinate</a:t>
            </a:r>
            <a:r>
              <a:rPr spc="-60" dirty="0"/>
              <a:t> </a:t>
            </a:r>
            <a:r>
              <a:rPr dirty="0"/>
              <a:t>with</a:t>
            </a:r>
            <a:r>
              <a:rPr spc="-65" dirty="0"/>
              <a:t> </a:t>
            </a:r>
            <a:r>
              <a:rPr lang="en-US" spc="-65" dirty="0"/>
              <a:t>P</a:t>
            </a:r>
            <a:r>
              <a:rPr dirty="0"/>
              <a:t>oint</a:t>
            </a:r>
            <a:r>
              <a:rPr spc="-60" dirty="0"/>
              <a:t> </a:t>
            </a:r>
            <a:r>
              <a:rPr dirty="0"/>
              <a:t>of</a:t>
            </a:r>
            <a:r>
              <a:rPr spc="-65" dirty="0"/>
              <a:t> </a:t>
            </a:r>
            <a:r>
              <a:rPr lang="en-US" spc="-65" dirty="0"/>
              <a:t>C</a:t>
            </a:r>
            <a:r>
              <a:rPr dirty="0"/>
              <a:t>ontact</a:t>
            </a:r>
            <a:r>
              <a:rPr spc="-60" dirty="0"/>
              <a:t> </a:t>
            </a:r>
            <a:r>
              <a:rPr dirty="0"/>
              <a:t>of</a:t>
            </a:r>
            <a:r>
              <a:rPr spc="-65" dirty="0"/>
              <a:t> </a:t>
            </a:r>
            <a:r>
              <a:rPr spc="-25" dirty="0"/>
              <a:t>the </a:t>
            </a:r>
            <a:r>
              <a:rPr spc="-10" dirty="0"/>
              <a:t>project</a:t>
            </a:r>
          </a:p>
          <a:p>
            <a:pPr>
              <a:lnSpc>
                <a:spcPct val="100000"/>
              </a:lnSpc>
              <a:spcBef>
                <a:spcPts val="110"/>
              </a:spcBef>
              <a:buClr>
                <a:srgbClr val="FFFFFF"/>
              </a:buClr>
              <a:buFont typeface="Wingdings"/>
              <a:buChar char=""/>
            </a:pPr>
            <a:endParaRPr spc="-10" dirty="0"/>
          </a:p>
          <a:p>
            <a:pPr marL="384810" indent="-372110">
              <a:lnSpc>
                <a:spcPct val="100000"/>
              </a:lnSpc>
              <a:buFont typeface="Wingdings"/>
              <a:buChar char=""/>
              <a:tabLst>
                <a:tab pos="384810" algn="l"/>
              </a:tabLst>
            </a:pPr>
            <a:r>
              <a:rPr dirty="0"/>
              <a:t>Most</a:t>
            </a:r>
            <a:r>
              <a:rPr spc="-80" dirty="0"/>
              <a:t> </a:t>
            </a:r>
            <a:r>
              <a:rPr dirty="0"/>
              <a:t>common</a:t>
            </a:r>
            <a:r>
              <a:rPr spc="-75" dirty="0"/>
              <a:t> </a:t>
            </a:r>
            <a:r>
              <a:rPr dirty="0"/>
              <a:t>PMT</a:t>
            </a:r>
            <a:r>
              <a:rPr spc="-80" dirty="0"/>
              <a:t> </a:t>
            </a:r>
            <a:r>
              <a:rPr dirty="0"/>
              <a:t>errors:</a:t>
            </a:r>
            <a:r>
              <a:rPr spc="-75" dirty="0"/>
              <a:t> </a:t>
            </a:r>
            <a:r>
              <a:rPr dirty="0"/>
              <a:t>Question</a:t>
            </a:r>
            <a:r>
              <a:rPr spc="-80" dirty="0"/>
              <a:t> </a:t>
            </a:r>
            <a:r>
              <a:rPr dirty="0"/>
              <a:t>1,</a:t>
            </a:r>
            <a:r>
              <a:rPr spc="-75" dirty="0"/>
              <a:t> </a:t>
            </a:r>
            <a:r>
              <a:rPr dirty="0"/>
              <a:t>2,</a:t>
            </a:r>
            <a:r>
              <a:rPr spc="-80" dirty="0"/>
              <a:t> </a:t>
            </a:r>
            <a:r>
              <a:rPr dirty="0"/>
              <a:t>and</a:t>
            </a:r>
            <a:r>
              <a:rPr spc="-75" dirty="0"/>
              <a:t> </a:t>
            </a:r>
            <a:r>
              <a:rPr spc="-50" dirty="0"/>
              <a:t>8</a:t>
            </a:r>
          </a:p>
          <a:p>
            <a:pPr marL="918210" lvl="1" indent="-279400">
              <a:lnSpc>
                <a:spcPct val="100000"/>
              </a:lnSpc>
              <a:buFont typeface="Symbol"/>
              <a:buChar char=""/>
              <a:tabLst>
                <a:tab pos="918210" algn="l"/>
              </a:tabLst>
            </a:pPr>
            <a:r>
              <a:rPr sz="2200" dirty="0">
                <a:solidFill>
                  <a:srgbClr val="FFFFFF"/>
                </a:solidFill>
                <a:latin typeface="Arial"/>
                <a:cs typeface="Arial"/>
              </a:rPr>
              <a:t>2nd</a:t>
            </a:r>
            <a:r>
              <a:rPr sz="2200" spc="-70" dirty="0">
                <a:solidFill>
                  <a:srgbClr val="FFFFFF"/>
                </a:solidFill>
                <a:latin typeface="Arial"/>
                <a:cs typeface="Arial"/>
              </a:rPr>
              <a:t> </a:t>
            </a:r>
            <a:r>
              <a:rPr sz="2200" dirty="0">
                <a:solidFill>
                  <a:srgbClr val="FFFFFF"/>
                </a:solidFill>
                <a:latin typeface="Arial"/>
                <a:cs typeface="Arial"/>
              </a:rPr>
              <a:t>most</a:t>
            </a:r>
            <a:r>
              <a:rPr sz="2200" spc="-70" dirty="0">
                <a:solidFill>
                  <a:srgbClr val="FFFFFF"/>
                </a:solidFill>
                <a:latin typeface="Arial"/>
                <a:cs typeface="Arial"/>
              </a:rPr>
              <a:t> </a:t>
            </a:r>
            <a:r>
              <a:rPr sz="2200" dirty="0">
                <a:solidFill>
                  <a:srgbClr val="FFFFFF"/>
                </a:solidFill>
                <a:latin typeface="Arial"/>
                <a:cs typeface="Arial"/>
              </a:rPr>
              <a:t>common;</a:t>
            </a:r>
            <a:r>
              <a:rPr sz="2200" spc="-65" dirty="0">
                <a:solidFill>
                  <a:srgbClr val="FFFFFF"/>
                </a:solidFill>
                <a:latin typeface="Arial"/>
                <a:cs typeface="Arial"/>
              </a:rPr>
              <a:t> </a:t>
            </a:r>
            <a:r>
              <a:rPr sz="2200" dirty="0">
                <a:solidFill>
                  <a:srgbClr val="FFFFFF"/>
                </a:solidFill>
                <a:latin typeface="Arial"/>
                <a:cs typeface="Arial"/>
              </a:rPr>
              <a:t>3</a:t>
            </a:r>
            <a:r>
              <a:rPr sz="2200" spc="-70" dirty="0">
                <a:solidFill>
                  <a:srgbClr val="FFFFFF"/>
                </a:solidFill>
                <a:latin typeface="Arial"/>
                <a:cs typeface="Arial"/>
              </a:rPr>
              <a:t> </a:t>
            </a:r>
            <a:r>
              <a:rPr sz="2200" dirty="0">
                <a:solidFill>
                  <a:srgbClr val="FFFFFF"/>
                </a:solidFill>
                <a:latin typeface="Arial"/>
                <a:cs typeface="Arial"/>
              </a:rPr>
              <a:t>and</a:t>
            </a:r>
            <a:r>
              <a:rPr sz="2200" spc="-65" dirty="0">
                <a:solidFill>
                  <a:srgbClr val="FFFFFF"/>
                </a:solidFill>
                <a:latin typeface="Arial"/>
                <a:cs typeface="Arial"/>
              </a:rPr>
              <a:t> </a:t>
            </a:r>
            <a:r>
              <a:rPr sz="2200" spc="-50" dirty="0">
                <a:solidFill>
                  <a:srgbClr val="FFFFFF"/>
                </a:solidFill>
                <a:latin typeface="Arial"/>
                <a:cs typeface="Arial"/>
              </a:rPr>
              <a:t>5</a:t>
            </a:r>
            <a:endParaRPr lang="en-US" sz="2200" spc="-50" dirty="0">
              <a:solidFill>
                <a:srgbClr val="FFFFFF"/>
              </a:solidFill>
              <a:latin typeface="Arial"/>
              <a:cs typeface="Arial"/>
            </a:endParaRPr>
          </a:p>
          <a:p>
            <a:pPr marL="918210" lvl="1" indent="-279400">
              <a:lnSpc>
                <a:spcPct val="100000"/>
              </a:lnSpc>
              <a:buFont typeface="Symbol"/>
              <a:buChar char=""/>
              <a:tabLst>
                <a:tab pos="918210" algn="l"/>
              </a:tabLst>
            </a:pPr>
            <a:endParaRPr lang="en-US" sz="2200" spc="-50" dirty="0">
              <a:solidFill>
                <a:srgbClr val="FFFFFF"/>
              </a:solidFill>
              <a:latin typeface="Arial"/>
              <a:cs typeface="Arial"/>
            </a:endParaRPr>
          </a:p>
          <a:p>
            <a:pPr marL="638810" lvl="1">
              <a:lnSpc>
                <a:spcPct val="100000"/>
              </a:lnSpc>
              <a:tabLst>
                <a:tab pos="918210" algn="l"/>
              </a:tabLst>
            </a:pPr>
            <a:endParaRPr lang="en-US" sz="2200" spc="-50" dirty="0">
              <a:solidFill>
                <a:srgbClr val="FFFFFF"/>
              </a:solidFill>
              <a:latin typeface="Arial"/>
              <a:cs typeface="Arial"/>
            </a:endParaRPr>
          </a:p>
        </p:txBody>
      </p:sp>
      <p:sp>
        <p:nvSpPr>
          <p:cNvPr id="5" name="object 7">
            <a:extLst>
              <a:ext uri="{FF2B5EF4-FFF2-40B4-BE49-F238E27FC236}">
                <a16:creationId xmlns:a16="http://schemas.microsoft.com/office/drawing/2014/main" id="{AF0F3C37-1C2D-5C56-2E83-693B4C2BF107}"/>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29</a:t>
            </a:fld>
            <a:endParaRPr spc="-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99" cy="6857999"/>
          </a:xfrm>
          <a:prstGeom prst="rect">
            <a:avLst/>
          </a:prstGeom>
        </p:spPr>
      </p:pic>
      <p:sp>
        <p:nvSpPr>
          <p:cNvPr id="14" name="object 14"/>
          <p:cNvSpPr txBox="1">
            <a:spLocks noGrp="1"/>
          </p:cNvSpPr>
          <p:nvPr>
            <p:ph type="sldNum" sz="quarter" idx="7"/>
          </p:nvPr>
        </p:nvSpPr>
        <p:spPr/>
        <p:txBody>
          <a:bodyPr/>
          <a:lstStyle/>
          <a:p>
            <a:fld id="{81D60167-4931-47E6-BA6A-407CBD079E47}" type="slidenum">
              <a:rPr lang="en-US" dirty="0"/>
              <a:pPr/>
              <a:t>3</a:t>
            </a:fld>
            <a:endParaRPr lang="en-US" dirty="0"/>
          </a:p>
        </p:txBody>
      </p:sp>
      <p:sp>
        <p:nvSpPr>
          <p:cNvPr id="19" name="object 2">
            <a:extLst>
              <a:ext uri="{FF2B5EF4-FFF2-40B4-BE49-F238E27FC236}">
                <a16:creationId xmlns:a16="http://schemas.microsoft.com/office/drawing/2014/main" id="{533CF88B-4B03-3E97-D3DF-3CF43276D734}"/>
              </a:ext>
            </a:extLst>
          </p:cNvPr>
          <p:cNvSpPr txBox="1"/>
          <p:nvPr/>
        </p:nvSpPr>
        <p:spPr>
          <a:xfrm>
            <a:off x="629411" y="1295400"/>
            <a:ext cx="7933055" cy="4657044"/>
          </a:xfrm>
          <a:prstGeom prst="rect">
            <a:avLst/>
          </a:prstGeom>
        </p:spPr>
        <p:txBody>
          <a:bodyPr vert="horz" wrap="square" lIns="0" tIns="62865" rIns="0" bIns="0" rtlCol="0">
            <a:spAutoFit/>
          </a:bodyPr>
          <a:lstStyle/>
          <a:p>
            <a:pPr marL="268605" indent="-255904">
              <a:lnSpc>
                <a:spcPct val="100000"/>
              </a:lnSpc>
              <a:spcBef>
                <a:spcPts val="495"/>
              </a:spcBef>
              <a:buClr>
                <a:srgbClr val="DA1F28"/>
              </a:buClr>
              <a:buSzPct val="66666"/>
              <a:buFont typeface="Wingdings 3"/>
              <a:buChar char=""/>
              <a:tabLst>
                <a:tab pos="268605" algn="l"/>
              </a:tabLst>
            </a:pPr>
            <a:r>
              <a:rPr sz="2700" dirty="0">
                <a:solidFill>
                  <a:schemeClr val="tx2"/>
                </a:solidFill>
                <a:latin typeface="+mn-lt"/>
                <a:cs typeface="Arial"/>
              </a:rPr>
              <a:t>Initial</a:t>
            </a:r>
            <a:r>
              <a:rPr sz="2700" spc="-70" dirty="0">
                <a:solidFill>
                  <a:schemeClr val="tx2"/>
                </a:solidFill>
                <a:latin typeface="+mn-lt"/>
                <a:cs typeface="Arial"/>
              </a:rPr>
              <a:t> </a:t>
            </a:r>
            <a:r>
              <a:rPr sz="2700" dirty="0">
                <a:solidFill>
                  <a:schemeClr val="tx2"/>
                </a:solidFill>
                <a:latin typeface="+mn-lt"/>
                <a:cs typeface="Arial"/>
              </a:rPr>
              <a:t>Subgrant</a:t>
            </a:r>
            <a:r>
              <a:rPr sz="2700" spc="-185" dirty="0">
                <a:solidFill>
                  <a:schemeClr val="tx2"/>
                </a:solidFill>
                <a:latin typeface="+mn-lt"/>
                <a:cs typeface="Arial"/>
              </a:rPr>
              <a:t> </a:t>
            </a:r>
            <a:r>
              <a:rPr sz="2700" dirty="0">
                <a:solidFill>
                  <a:schemeClr val="tx2"/>
                </a:solidFill>
                <a:latin typeface="+mn-lt"/>
                <a:cs typeface="Arial"/>
              </a:rPr>
              <a:t>Award</a:t>
            </a:r>
            <a:r>
              <a:rPr sz="2700" spc="-55" dirty="0">
                <a:solidFill>
                  <a:schemeClr val="tx2"/>
                </a:solidFill>
                <a:latin typeface="+mn-lt"/>
                <a:cs typeface="Arial"/>
              </a:rPr>
              <a:t> </a:t>
            </a:r>
            <a:r>
              <a:rPr sz="2700" dirty="0">
                <a:solidFill>
                  <a:schemeClr val="tx2"/>
                </a:solidFill>
                <a:latin typeface="+mn-lt"/>
                <a:cs typeface="Arial"/>
              </a:rPr>
              <a:t>Report</a:t>
            </a:r>
            <a:r>
              <a:rPr sz="2700" spc="-40" dirty="0">
                <a:solidFill>
                  <a:schemeClr val="tx2"/>
                </a:solidFill>
                <a:latin typeface="+mn-lt"/>
                <a:cs typeface="Arial"/>
              </a:rPr>
              <a:t> </a:t>
            </a:r>
            <a:r>
              <a:rPr sz="2700" spc="80" dirty="0">
                <a:solidFill>
                  <a:schemeClr val="tx2"/>
                </a:solidFill>
                <a:latin typeface="+mn-lt"/>
                <a:cs typeface="Arial"/>
              </a:rPr>
              <a:t>(</a:t>
            </a:r>
            <a:r>
              <a:rPr sz="2700" spc="80" dirty="0">
                <a:solidFill>
                  <a:schemeClr val="tx2"/>
                </a:solidFill>
                <a:latin typeface="+mn-lt"/>
                <a:cs typeface="Trebuchet MS"/>
              </a:rPr>
              <a:t>SAR-</a:t>
            </a:r>
            <a:r>
              <a:rPr sz="2700" spc="-75" dirty="0">
                <a:solidFill>
                  <a:schemeClr val="tx2"/>
                </a:solidFill>
                <a:latin typeface="+mn-lt"/>
                <a:cs typeface="Trebuchet MS"/>
              </a:rPr>
              <a:t>Part</a:t>
            </a:r>
            <a:r>
              <a:rPr sz="2700" spc="-60" dirty="0">
                <a:solidFill>
                  <a:schemeClr val="tx2"/>
                </a:solidFill>
                <a:latin typeface="+mn-lt"/>
                <a:cs typeface="Trebuchet MS"/>
              </a:rPr>
              <a:t> </a:t>
            </a:r>
            <a:r>
              <a:rPr sz="2700" spc="-25" dirty="0">
                <a:solidFill>
                  <a:schemeClr val="tx2"/>
                </a:solidFill>
                <a:latin typeface="+mn-lt"/>
                <a:cs typeface="Trebuchet MS"/>
              </a:rPr>
              <a:t>I</a:t>
            </a:r>
            <a:r>
              <a:rPr sz="2700" spc="-25" dirty="0">
                <a:solidFill>
                  <a:schemeClr val="tx2"/>
                </a:solidFill>
                <a:latin typeface="+mn-lt"/>
                <a:cs typeface="Arial"/>
              </a:rPr>
              <a:t>)</a:t>
            </a:r>
            <a:endParaRPr sz="2700" dirty="0">
              <a:solidFill>
                <a:schemeClr val="tx2"/>
              </a:solidFill>
              <a:latin typeface="+mn-lt"/>
              <a:cs typeface="Arial"/>
            </a:endParaRPr>
          </a:p>
          <a:p>
            <a:pPr marL="268605" indent="-255904">
              <a:lnSpc>
                <a:spcPct val="100000"/>
              </a:lnSpc>
              <a:spcBef>
                <a:spcPts val="395"/>
              </a:spcBef>
              <a:buClr>
                <a:srgbClr val="DA1F28"/>
              </a:buClr>
              <a:buSzPct val="66666"/>
              <a:buFont typeface="Wingdings 3"/>
              <a:buChar char=""/>
              <a:tabLst>
                <a:tab pos="268605" algn="l"/>
              </a:tabLst>
            </a:pPr>
            <a:r>
              <a:rPr sz="2700" dirty="0">
                <a:solidFill>
                  <a:schemeClr val="tx2"/>
                </a:solidFill>
                <a:latin typeface="+mn-lt"/>
                <a:cs typeface="Arial"/>
              </a:rPr>
              <a:t>Subgrant</a:t>
            </a:r>
            <a:r>
              <a:rPr sz="2700" spc="-155" dirty="0">
                <a:solidFill>
                  <a:schemeClr val="tx2"/>
                </a:solidFill>
                <a:latin typeface="+mn-lt"/>
                <a:cs typeface="Arial"/>
              </a:rPr>
              <a:t> </a:t>
            </a:r>
            <a:r>
              <a:rPr sz="2700" dirty="0">
                <a:solidFill>
                  <a:schemeClr val="tx2"/>
                </a:solidFill>
                <a:latin typeface="+mn-lt"/>
                <a:cs typeface="Arial"/>
              </a:rPr>
              <a:t>Award</a:t>
            </a:r>
            <a:r>
              <a:rPr sz="2700" spc="-5" dirty="0">
                <a:solidFill>
                  <a:schemeClr val="tx2"/>
                </a:solidFill>
                <a:latin typeface="+mn-lt"/>
                <a:cs typeface="Arial"/>
              </a:rPr>
              <a:t> </a:t>
            </a:r>
            <a:r>
              <a:rPr sz="2700" dirty="0">
                <a:solidFill>
                  <a:schemeClr val="tx2"/>
                </a:solidFill>
                <a:latin typeface="+mn-lt"/>
                <a:cs typeface="Arial"/>
              </a:rPr>
              <a:t>Report</a:t>
            </a:r>
            <a:r>
              <a:rPr sz="2700" spc="-15" dirty="0">
                <a:solidFill>
                  <a:schemeClr val="tx2"/>
                </a:solidFill>
                <a:latin typeface="+mn-lt"/>
                <a:cs typeface="Arial"/>
              </a:rPr>
              <a:t> </a:t>
            </a:r>
            <a:r>
              <a:rPr sz="2700" dirty="0">
                <a:solidFill>
                  <a:schemeClr val="tx2"/>
                </a:solidFill>
                <a:latin typeface="+mn-lt"/>
                <a:cs typeface="Arial"/>
              </a:rPr>
              <a:t>(</a:t>
            </a:r>
            <a:r>
              <a:rPr sz="2700" dirty="0">
                <a:solidFill>
                  <a:schemeClr val="tx2"/>
                </a:solidFill>
                <a:latin typeface="+mn-lt"/>
                <a:cs typeface="Trebuchet MS"/>
              </a:rPr>
              <a:t>SAR-Part</a:t>
            </a:r>
            <a:r>
              <a:rPr sz="2700" spc="-165" dirty="0">
                <a:solidFill>
                  <a:schemeClr val="tx2"/>
                </a:solidFill>
                <a:latin typeface="+mn-lt"/>
                <a:cs typeface="Trebuchet MS"/>
              </a:rPr>
              <a:t> </a:t>
            </a:r>
            <a:r>
              <a:rPr sz="2700" spc="-25" dirty="0">
                <a:solidFill>
                  <a:schemeClr val="tx2"/>
                </a:solidFill>
                <a:latin typeface="+mn-lt"/>
                <a:cs typeface="Trebuchet MS"/>
              </a:rPr>
              <a:t>II</a:t>
            </a:r>
            <a:r>
              <a:rPr sz="2700" spc="-25" dirty="0">
                <a:solidFill>
                  <a:schemeClr val="tx2"/>
                </a:solidFill>
                <a:latin typeface="+mn-lt"/>
                <a:cs typeface="Arial"/>
              </a:rPr>
              <a:t>)</a:t>
            </a:r>
            <a:endParaRPr sz="2700" dirty="0">
              <a:solidFill>
                <a:schemeClr val="tx2"/>
              </a:solidFill>
              <a:latin typeface="+mn-lt"/>
              <a:cs typeface="Arial"/>
            </a:endParaRPr>
          </a:p>
          <a:p>
            <a:pPr marL="268605" indent="-255904">
              <a:lnSpc>
                <a:spcPct val="100000"/>
              </a:lnSpc>
              <a:spcBef>
                <a:spcPts val="395"/>
              </a:spcBef>
              <a:buClr>
                <a:srgbClr val="DA1F28"/>
              </a:buClr>
              <a:buSzPct val="66666"/>
              <a:buFont typeface="Wingdings 3"/>
              <a:buChar char=""/>
              <a:tabLst>
                <a:tab pos="268605" algn="l"/>
              </a:tabLst>
            </a:pPr>
            <a:r>
              <a:rPr sz="2700" dirty="0">
                <a:solidFill>
                  <a:schemeClr val="tx2"/>
                </a:solidFill>
                <a:latin typeface="+mn-lt"/>
                <a:cs typeface="Arial"/>
              </a:rPr>
              <a:t>OVC</a:t>
            </a:r>
            <a:r>
              <a:rPr sz="2700" spc="-20" dirty="0">
                <a:solidFill>
                  <a:schemeClr val="tx2"/>
                </a:solidFill>
                <a:latin typeface="+mn-lt"/>
                <a:cs typeface="Arial"/>
              </a:rPr>
              <a:t> </a:t>
            </a:r>
            <a:r>
              <a:rPr sz="2700" dirty="0">
                <a:solidFill>
                  <a:schemeClr val="tx2"/>
                </a:solidFill>
                <a:latin typeface="+mn-lt"/>
                <a:cs typeface="Arial"/>
              </a:rPr>
              <a:t>Quarterly</a:t>
            </a:r>
            <a:r>
              <a:rPr sz="2700" spc="-10" dirty="0">
                <a:solidFill>
                  <a:schemeClr val="tx2"/>
                </a:solidFill>
                <a:latin typeface="+mn-lt"/>
                <a:cs typeface="Arial"/>
              </a:rPr>
              <a:t> </a:t>
            </a:r>
            <a:r>
              <a:rPr sz="2700" dirty="0">
                <a:solidFill>
                  <a:schemeClr val="tx2"/>
                </a:solidFill>
                <a:latin typeface="+mn-lt"/>
                <a:cs typeface="Arial"/>
              </a:rPr>
              <a:t>Performance</a:t>
            </a:r>
            <a:r>
              <a:rPr sz="2700" spc="-15" dirty="0">
                <a:solidFill>
                  <a:schemeClr val="tx2"/>
                </a:solidFill>
                <a:latin typeface="+mn-lt"/>
                <a:cs typeface="Arial"/>
              </a:rPr>
              <a:t> </a:t>
            </a:r>
            <a:r>
              <a:rPr sz="2700" dirty="0">
                <a:solidFill>
                  <a:schemeClr val="tx2"/>
                </a:solidFill>
                <a:latin typeface="+mn-lt"/>
                <a:cs typeface="Arial"/>
              </a:rPr>
              <a:t>Reports</a:t>
            </a:r>
            <a:r>
              <a:rPr sz="2700" spc="-15" dirty="0">
                <a:solidFill>
                  <a:schemeClr val="tx2"/>
                </a:solidFill>
                <a:latin typeface="+mn-lt"/>
                <a:cs typeface="Arial"/>
              </a:rPr>
              <a:t> </a:t>
            </a:r>
            <a:r>
              <a:rPr sz="2700" spc="-20" dirty="0">
                <a:solidFill>
                  <a:schemeClr val="tx2"/>
                </a:solidFill>
                <a:latin typeface="+mn-lt"/>
                <a:cs typeface="Arial"/>
              </a:rPr>
              <a:t>(PMT)</a:t>
            </a:r>
            <a:endParaRPr sz="2700" dirty="0">
              <a:solidFill>
                <a:schemeClr val="tx2"/>
              </a:solidFill>
              <a:latin typeface="+mn-lt"/>
              <a:cs typeface="Arial"/>
            </a:endParaRPr>
          </a:p>
          <a:p>
            <a:pPr>
              <a:lnSpc>
                <a:spcPct val="100000"/>
              </a:lnSpc>
              <a:spcBef>
                <a:spcPts val="950"/>
              </a:spcBef>
            </a:pPr>
            <a:endParaRPr sz="2700" dirty="0">
              <a:solidFill>
                <a:schemeClr val="tx2"/>
              </a:solidFill>
              <a:latin typeface="Arial"/>
              <a:cs typeface="Arial"/>
            </a:endParaRPr>
          </a:p>
          <a:p>
            <a:pPr marL="12700" marR="899160">
              <a:lnSpc>
                <a:spcPct val="100000"/>
              </a:lnSpc>
              <a:spcBef>
                <a:spcPts val="5"/>
              </a:spcBef>
            </a:pPr>
            <a:r>
              <a:rPr sz="2400" dirty="0">
                <a:solidFill>
                  <a:schemeClr val="tx2"/>
                </a:solidFill>
                <a:latin typeface="Calibri" panose="020F0502020204030204" pitchFamily="34" charset="0"/>
                <a:cs typeface="Arial"/>
              </a:rPr>
              <a:t>Each</a:t>
            </a:r>
            <a:r>
              <a:rPr sz="2400" spc="-60" dirty="0">
                <a:solidFill>
                  <a:schemeClr val="tx2"/>
                </a:solidFill>
                <a:latin typeface="Calibri" panose="020F0502020204030204" pitchFamily="34" charset="0"/>
                <a:cs typeface="Arial"/>
              </a:rPr>
              <a:t> </a:t>
            </a:r>
            <a:r>
              <a:rPr sz="2400" dirty="0">
                <a:solidFill>
                  <a:schemeClr val="tx2"/>
                </a:solidFill>
                <a:latin typeface="Calibri" panose="020F0502020204030204" pitchFamily="34" charset="0"/>
                <a:cs typeface="Arial"/>
              </a:rPr>
              <a:t>report</a:t>
            </a:r>
            <a:r>
              <a:rPr sz="2400" spc="-50" dirty="0">
                <a:solidFill>
                  <a:schemeClr val="tx2"/>
                </a:solidFill>
                <a:latin typeface="Calibri" panose="020F0502020204030204" pitchFamily="34" charset="0"/>
                <a:cs typeface="Arial"/>
              </a:rPr>
              <a:t> </a:t>
            </a:r>
            <a:r>
              <a:rPr sz="2400" dirty="0">
                <a:solidFill>
                  <a:schemeClr val="tx2"/>
                </a:solidFill>
                <a:latin typeface="Calibri" panose="020F0502020204030204" pitchFamily="34" charset="0"/>
                <a:cs typeface="Arial"/>
              </a:rPr>
              <a:t>is</a:t>
            </a:r>
            <a:r>
              <a:rPr sz="2400" spc="-50" dirty="0">
                <a:solidFill>
                  <a:schemeClr val="tx2"/>
                </a:solidFill>
                <a:latin typeface="Calibri" panose="020F0502020204030204" pitchFamily="34" charset="0"/>
                <a:cs typeface="Arial"/>
              </a:rPr>
              <a:t> </a:t>
            </a:r>
            <a:r>
              <a:rPr sz="2400" b="1" u="sng" dirty="0">
                <a:solidFill>
                  <a:schemeClr val="tx2"/>
                </a:solidFill>
                <a:uFill>
                  <a:solidFill>
                    <a:srgbClr val="FFFFFF"/>
                  </a:solidFill>
                </a:uFill>
                <a:latin typeface="Calibri" panose="020F0502020204030204" pitchFamily="34" charset="0"/>
                <a:cs typeface="Arial"/>
              </a:rPr>
              <a:t>required</a:t>
            </a:r>
            <a:r>
              <a:rPr sz="2400" u="none" spc="-4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as</a:t>
            </a:r>
            <a:r>
              <a:rPr sz="2400" u="none" spc="-5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a</a:t>
            </a:r>
            <a:r>
              <a:rPr sz="2400" u="none" spc="-55" dirty="0">
                <a:solidFill>
                  <a:schemeClr val="tx2"/>
                </a:solidFill>
                <a:latin typeface="Calibri" panose="020F0502020204030204" pitchFamily="34" charset="0"/>
                <a:cs typeface="Arial"/>
              </a:rPr>
              <a:t> </a:t>
            </a:r>
            <a:r>
              <a:rPr lang="en-US" sz="2400" spc="-55" dirty="0">
                <a:solidFill>
                  <a:schemeClr val="tx2"/>
                </a:solidFill>
                <a:latin typeface="Calibri" panose="020F0502020204030204" pitchFamily="34" charset="0"/>
                <a:cs typeface="Arial"/>
              </a:rPr>
              <a:t>S</a:t>
            </a:r>
            <a:r>
              <a:rPr lang="en-US" sz="2400" u="none" spc="-55" dirty="0">
                <a:solidFill>
                  <a:schemeClr val="tx2"/>
                </a:solidFill>
                <a:latin typeface="Calibri" panose="020F0502020204030204" pitchFamily="34" charset="0"/>
                <a:cs typeface="Arial"/>
              </a:rPr>
              <a:t>pecial </a:t>
            </a:r>
            <a:r>
              <a:rPr lang="en-US" sz="2400" spc="-55" dirty="0">
                <a:solidFill>
                  <a:schemeClr val="tx2"/>
                </a:solidFill>
                <a:latin typeface="Calibri" panose="020F0502020204030204" pitchFamily="34" charset="0"/>
                <a:cs typeface="Arial"/>
              </a:rPr>
              <a:t>C</a:t>
            </a:r>
            <a:r>
              <a:rPr sz="2400" u="none" dirty="0">
                <a:solidFill>
                  <a:schemeClr val="tx2"/>
                </a:solidFill>
                <a:latin typeface="Calibri" panose="020F0502020204030204" pitchFamily="34" charset="0"/>
                <a:cs typeface="Arial"/>
              </a:rPr>
              <a:t>ondition</a:t>
            </a:r>
            <a:r>
              <a:rPr sz="2400" u="none" spc="-3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of</a:t>
            </a:r>
            <a:r>
              <a:rPr sz="2400" u="none" spc="-6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your</a:t>
            </a:r>
            <a:r>
              <a:rPr sz="2400" u="none" spc="-50" dirty="0">
                <a:solidFill>
                  <a:schemeClr val="tx2"/>
                </a:solidFill>
                <a:latin typeface="Calibri" panose="020F0502020204030204" pitchFamily="34" charset="0"/>
                <a:cs typeface="Arial"/>
              </a:rPr>
              <a:t> </a:t>
            </a:r>
            <a:r>
              <a:rPr sz="2400" u="none" spc="-20" dirty="0">
                <a:solidFill>
                  <a:schemeClr val="tx2"/>
                </a:solidFill>
                <a:latin typeface="Calibri" panose="020F0502020204030204" pitchFamily="34" charset="0"/>
                <a:cs typeface="Arial"/>
              </a:rPr>
              <a:t>VOCA </a:t>
            </a:r>
            <a:r>
              <a:rPr sz="2400" u="none" dirty="0">
                <a:solidFill>
                  <a:schemeClr val="tx2"/>
                </a:solidFill>
                <a:latin typeface="Calibri" panose="020F0502020204030204" pitchFamily="34" charset="0"/>
                <a:cs typeface="Arial"/>
              </a:rPr>
              <a:t>award</a:t>
            </a:r>
            <a:r>
              <a:rPr sz="2400" u="none" spc="-70"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and</a:t>
            </a:r>
            <a:r>
              <a:rPr sz="2400" u="none" spc="-60" dirty="0">
                <a:solidFill>
                  <a:schemeClr val="tx2"/>
                </a:solidFill>
                <a:latin typeface="Calibri" panose="020F0502020204030204" pitchFamily="34" charset="0"/>
                <a:cs typeface="Arial"/>
              </a:rPr>
              <a:t> </a:t>
            </a:r>
            <a:r>
              <a:rPr sz="2400" b="1" u="sng" dirty="0">
                <a:solidFill>
                  <a:schemeClr val="tx2"/>
                </a:solidFill>
                <a:uFill>
                  <a:solidFill>
                    <a:srgbClr val="FFFFFF"/>
                  </a:solidFill>
                </a:uFill>
                <a:latin typeface="Calibri" panose="020F0502020204030204" pitchFamily="34" charset="0"/>
                <a:cs typeface="Arial"/>
              </a:rPr>
              <a:t>must</a:t>
            </a:r>
            <a:r>
              <a:rPr sz="2400" b="1" u="none" spc="-80"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be</a:t>
            </a:r>
            <a:r>
              <a:rPr sz="2400" u="none" spc="-6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submitted</a:t>
            </a:r>
            <a:r>
              <a:rPr sz="2400" u="none" spc="-70"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by</a:t>
            </a:r>
            <a:r>
              <a:rPr sz="2400" u="none" spc="-65"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their</a:t>
            </a:r>
            <a:r>
              <a:rPr sz="2400" u="none" spc="-55" dirty="0">
                <a:solidFill>
                  <a:schemeClr val="tx2"/>
                </a:solidFill>
                <a:latin typeface="Calibri" panose="020F0502020204030204" pitchFamily="34" charset="0"/>
                <a:cs typeface="Arial"/>
              </a:rPr>
              <a:t> </a:t>
            </a:r>
            <a:r>
              <a:rPr sz="2400" u="none" spc="-10" dirty="0">
                <a:solidFill>
                  <a:schemeClr val="tx2"/>
                </a:solidFill>
                <a:latin typeface="Calibri" panose="020F0502020204030204" pitchFamily="34" charset="0"/>
                <a:cs typeface="Arial"/>
              </a:rPr>
              <a:t>respective deadlines.</a:t>
            </a:r>
            <a:endParaRPr sz="2400" dirty="0">
              <a:solidFill>
                <a:schemeClr val="tx2"/>
              </a:solidFill>
              <a:latin typeface="Calibri" panose="020F0502020204030204" pitchFamily="34" charset="0"/>
              <a:cs typeface="Arial"/>
            </a:endParaRPr>
          </a:p>
          <a:p>
            <a:pPr>
              <a:lnSpc>
                <a:spcPct val="100000"/>
              </a:lnSpc>
              <a:spcBef>
                <a:spcPts val="919"/>
              </a:spcBef>
            </a:pPr>
            <a:endParaRPr sz="2400" dirty="0">
              <a:solidFill>
                <a:schemeClr val="tx2"/>
              </a:solidFill>
              <a:latin typeface="Calibri" panose="020F0502020204030204" pitchFamily="34" charset="0"/>
              <a:cs typeface="Arial"/>
            </a:endParaRPr>
          </a:p>
          <a:p>
            <a:pPr marL="12700" marR="5080" algn="just">
              <a:lnSpc>
                <a:spcPct val="100000"/>
              </a:lnSpc>
            </a:pPr>
            <a:r>
              <a:rPr lang="en-US" sz="2400" u="none" dirty="0">
                <a:solidFill>
                  <a:schemeClr val="tx2"/>
                </a:solidFill>
                <a:latin typeface="Calibri" panose="020F0502020204030204" pitchFamily="34" charset="0"/>
                <a:cs typeface="Arial"/>
              </a:rPr>
              <a:t>Subrecipients will </a:t>
            </a:r>
            <a:r>
              <a:rPr sz="2400" u="sng" dirty="0">
                <a:solidFill>
                  <a:schemeClr val="tx2"/>
                </a:solidFill>
                <a:latin typeface="Calibri" panose="020F0502020204030204" pitchFamily="34" charset="0"/>
                <a:cs typeface="Arial"/>
              </a:rPr>
              <a:t>not</a:t>
            </a:r>
            <a:r>
              <a:rPr sz="2400" u="sng" spc="-55" dirty="0">
                <a:solidFill>
                  <a:schemeClr val="tx2"/>
                </a:solidFill>
                <a:latin typeface="Calibri" panose="020F0502020204030204" pitchFamily="34" charset="0"/>
                <a:cs typeface="Arial"/>
              </a:rPr>
              <a:t> </a:t>
            </a:r>
            <a:r>
              <a:rPr sz="2400" u="sng" dirty="0">
                <a:solidFill>
                  <a:schemeClr val="tx2"/>
                </a:solidFill>
                <a:latin typeface="Calibri" panose="020F0502020204030204" pitchFamily="34" charset="0"/>
                <a:cs typeface="Arial"/>
              </a:rPr>
              <a:t>be</a:t>
            </a:r>
            <a:r>
              <a:rPr sz="2400" u="sng" spc="-45" dirty="0">
                <a:solidFill>
                  <a:schemeClr val="tx2"/>
                </a:solidFill>
                <a:latin typeface="Calibri" panose="020F0502020204030204" pitchFamily="34" charset="0"/>
                <a:cs typeface="Arial"/>
              </a:rPr>
              <a:t> </a:t>
            </a:r>
            <a:r>
              <a:rPr sz="2400" u="sng" dirty="0">
                <a:solidFill>
                  <a:schemeClr val="tx2"/>
                </a:solidFill>
                <a:latin typeface="Calibri" panose="020F0502020204030204" pitchFamily="34" charset="0"/>
                <a:cs typeface="Arial"/>
              </a:rPr>
              <a:t>able</a:t>
            </a:r>
            <a:r>
              <a:rPr sz="2400" u="sng" spc="-40" dirty="0">
                <a:solidFill>
                  <a:schemeClr val="tx2"/>
                </a:solidFill>
                <a:latin typeface="Calibri" panose="020F0502020204030204" pitchFamily="34" charset="0"/>
                <a:cs typeface="Arial"/>
              </a:rPr>
              <a:t> </a:t>
            </a:r>
            <a:r>
              <a:rPr sz="2400" u="sng" dirty="0">
                <a:solidFill>
                  <a:schemeClr val="tx2"/>
                </a:solidFill>
                <a:latin typeface="Calibri" panose="020F0502020204030204" pitchFamily="34" charset="0"/>
                <a:cs typeface="Arial"/>
              </a:rPr>
              <a:t>to</a:t>
            </a:r>
            <a:r>
              <a:rPr sz="2400" u="sng" spc="-60" dirty="0">
                <a:solidFill>
                  <a:schemeClr val="tx2"/>
                </a:solidFill>
                <a:latin typeface="Calibri" panose="020F0502020204030204" pitchFamily="34" charset="0"/>
                <a:cs typeface="Arial"/>
              </a:rPr>
              <a:t> </a:t>
            </a:r>
            <a:r>
              <a:rPr sz="2400" u="sng" spc="-10" dirty="0">
                <a:solidFill>
                  <a:schemeClr val="tx2"/>
                </a:solidFill>
                <a:latin typeface="Calibri" panose="020F0502020204030204" pitchFamily="34" charset="0"/>
                <a:cs typeface="Arial"/>
              </a:rPr>
              <a:t>receive reimbursements</a:t>
            </a:r>
            <a:r>
              <a:rPr sz="2400" u="sng" spc="-30" dirty="0">
                <a:solidFill>
                  <a:schemeClr val="tx2"/>
                </a:solidFill>
                <a:latin typeface="Calibri" panose="020F0502020204030204" pitchFamily="34" charset="0"/>
                <a:cs typeface="Arial"/>
              </a:rPr>
              <a:t> </a:t>
            </a:r>
            <a:r>
              <a:rPr sz="2400" u="none" dirty="0">
                <a:solidFill>
                  <a:schemeClr val="tx2"/>
                </a:solidFill>
                <a:latin typeface="Calibri" panose="020F0502020204030204" pitchFamily="34" charset="0"/>
                <a:cs typeface="Arial"/>
              </a:rPr>
              <a:t>for</a:t>
            </a:r>
            <a:r>
              <a:rPr sz="2400" u="none" spc="-50" dirty="0">
                <a:solidFill>
                  <a:schemeClr val="tx2"/>
                </a:solidFill>
                <a:latin typeface="Calibri" panose="020F0502020204030204" pitchFamily="34" charset="0"/>
                <a:cs typeface="Arial"/>
              </a:rPr>
              <a:t> </a:t>
            </a:r>
            <a:r>
              <a:rPr sz="2400" u="none" spc="-25" dirty="0">
                <a:solidFill>
                  <a:schemeClr val="tx2"/>
                </a:solidFill>
                <a:latin typeface="Calibri" panose="020F0502020204030204" pitchFamily="34" charset="0"/>
                <a:cs typeface="Arial"/>
              </a:rPr>
              <a:t>project-</a:t>
            </a:r>
            <a:r>
              <a:rPr sz="2400" u="none" dirty="0">
                <a:solidFill>
                  <a:schemeClr val="tx2"/>
                </a:solidFill>
                <a:latin typeface="Calibri" panose="020F0502020204030204" pitchFamily="34" charset="0"/>
                <a:cs typeface="Arial"/>
              </a:rPr>
              <a:t>related</a:t>
            </a:r>
            <a:r>
              <a:rPr sz="2400" u="none" spc="-45" dirty="0">
                <a:solidFill>
                  <a:schemeClr val="tx2"/>
                </a:solidFill>
                <a:latin typeface="Calibri" panose="020F0502020204030204" pitchFamily="34" charset="0"/>
                <a:cs typeface="Arial"/>
              </a:rPr>
              <a:t> </a:t>
            </a:r>
            <a:r>
              <a:rPr sz="2400" u="none" spc="-10" dirty="0">
                <a:solidFill>
                  <a:schemeClr val="tx2"/>
                </a:solidFill>
                <a:latin typeface="Calibri" panose="020F0502020204030204" pitchFamily="34" charset="0"/>
                <a:cs typeface="Arial"/>
              </a:rPr>
              <a:t>expenses</a:t>
            </a:r>
            <a:r>
              <a:rPr lang="en-US" sz="2400" u="none" spc="-10" dirty="0">
                <a:solidFill>
                  <a:schemeClr val="tx2"/>
                </a:solidFill>
                <a:latin typeface="Calibri" panose="020F0502020204030204" pitchFamily="34" charset="0"/>
                <a:cs typeface="Arial"/>
              </a:rPr>
              <a:t> if reports are not submitted by deadlines.</a:t>
            </a:r>
            <a:endParaRPr sz="2400" dirty="0">
              <a:solidFill>
                <a:schemeClr val="tx2"/>
              </a:solidFill>
              <a:latin typeface="Calibri" panose="020F0502020204030204" pitchFamily="34" charset="0"/>
              <a:cs typeface="Arial"/>
            </a:endParaRPr>
          </a:p>
        </p:txBody>
      </p:sp>
      <p:sp>
        <p:nvSpPr>
          <p:cNvPr id="4" name="TextBox 3">
            <a:extLst>
              <a:ext uri="{FF2B5EF4-FFF2-40B4-BE49-F238E27FC236}">
                <a16:creationId xmlns:a16="http://schemas.microsoft.com/office/drawing/2014/main" id="{2F4B008B-31A2-EC20-FD12-8CA22D71B4A6}"/>
              </a:ext>
            </a:extLst>
          </p:cNvPr>
          <p:cNvSpPr txBox="1"/>
          <p:nvPr/>
        </p:nvSpPr>
        <p:spPr>
          <a:xfrm>
            <a:off x="380247" y="389845"/>
            <a:ext cx="8705810" cy="584775"/>
          </a:xfrm>
          <a:prstGeom prst="rect">
            <a:avLst/>
          </a:prstGeom>
          <a:noFill/>
        </p:spPr>
        <p:txBody>
          <a:bodyPr wrap="square" rtlCol="0">
            <a:spAutoFit/>
          </a:bodyPr>
          <a:lstStyle/>
          <a:p>
            <a:r>
              <a:rPr lang="en-US" sz="3200" b="1" dirty="0">
                <a:solidFill>
                  <a:schemeClr val="tx1"/>
                </a:solidFill>
              </a:rPr>
              <a:t>OVC Performance Measurement Reporting</a:t>
            </a:r>
          </a:p>
        </p:txBody>
      </p:sp>
    </p:spTree>
    <p:extLst>
      <p:ext uri="{BB962C8B-B14F-4D97-AF65-F5344CB8AC3E}">
        <p14:creationId xmlns:p14="http://schemas.microsoft.com/office/powerpoint/2010/main" val="134900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2253-5A36-F7A7-CFDB-D5EE11075E9D}"/>
              </a:ext>
            </a:extLst>
          </p:cNvPr>
          <p:cNvSpPr>
            <a:spLocks noGrp="1"/>
          </p:cNvSpPr>
          <p:nvPr>
            <p:ph type="title"/>
          </p:nvPr>
        </p:nvSpPr>
        <p:spPr>
          <a:xfrm>
            <a:off x="208279" y="296892"/>
            <a:ext cx="8660765" cy="446276"/>
          </a:xfrm>
        </p:spPr>
        <p:txBody>
          <a:bodyPr/>
          <a:lstStyle/>
          <a:p>
            <a:r>
              <a:rPr lang="en-US" dirty="0"/>
              <a:t>Subrecipient Compliance and Monitoring</a:t>
            </a:r>
          </a:p>
        </p:txBody>
      </p:sp>
      <p:sp>
        <p:nvSpPr>
          <p:cNvPr id="3" name="Text Placeholder 2">
            <a:extLst>
              <a:ext uri="{FF2B5EF4-FFF2-40B4-BE49-F238E27FC236}">
                <a16:creationId xmlns:a16="http://schemas.microsoft.com/office/drawing/2014/main" id="{ECB6762E-C10B-025B-AB05-220E0E9416E7}"/>
              </a:ext>
            </a:extLst>
          </p:cNvPr>
          <p:cNvSpPr>
            <a:spLocks noGrp="1"/>
          </p:cNvSpPr>
          <p:nvPr>
            <p:ph type="body" idx="1"/>
          </p:nvPr>
        </p:nvSpPr>
        <p:spPr>
          <a:xfrm>
            <a:off x="682928" y="1253426"/>
            <a:ext cx="7992745" cy="4616648"/>
          </a:xfrm>
        </p:spPr>
        <p:txBody>
          <a:bodyPr/>
          <a:lstStyle/>
          <a:p>
            <a:pPr marL="342900" indent="-342900">
              <a:buFont typeface="Arial" panose="020B0604020202020204" pitchFamily="34" charset="0"/>
              <a:buChar char="•"/>
            </a:pPr>
            <a:r>
              <a:rPr lang="en-US" dirty="0"/>
              <a:t>ISAR and Quarterly reporting are federally mandated and must be completed to continue receiving award money.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GCC compliance and monitoring includes tracking agencies with consistently late reports and unreported barriers.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GCC can increase monitoring, delay, reduce, or revoke awards because of continuing reporting compliance issues including but not limited to: </a:t>
            </a:r>
          </a:p>
          <a:p>
            <a:endParaRPr lang="en-US" dirty="0"/>
          </a:p>
          <a:p>
            <a:pPr marL="800100" lvl="1" indent="-342900">
              <a:buFont typeface="Arial" panose="020B0604020202020204" pitchFamily="34" charset="0"/>
              <a:buChar char="•"/>
            </a:pPr>
            <a:r>
              <a:rPr lang="en-US" sz="2000" dirty="0">
                <a:solidFill>
                  <a:schemeClr val="bg1"/>
                </a:solidFill>
              </a:rPr>
              <a:t>Multiple late reports during a period of performance</a:t>
            </a:r>
          </a:p>
          <a:p>
            <a:pPr marL="800100" lvl="1" indent="-342900">
              <a:buFont typeface="Arial" panose="020B0604020202020204" pitchFamily="34" charset="0"/>
              <a:buChar char="•"/>
            </a:pPr>
            <a:r>
              <a:rPr lang="en-US" sz="2000" dirty="0">
                <a:solidFill>
                  <a:schemeClr val="bg1"/>
                </a:solidFill>
              </a:rPr>
              <a:t>Lack of communication around barriers</a:t>
            </a:r>
          </a:p>
          <a:p>
            <a:pPr marL="800100" lvl="1" indent="-342900">
              <a:buFont typeface="Arial" panose="020B0604020202020204" pitchFamily="34" charset="0"/>
              <a:buChar char="•"/>
            </a:pPr>
            <a:r>
              <a:rPr lang="en-US" sz="2000" dirty="0">
                <a:solidFill>
                  <a:schemeClr val="bg1"/>
                </a:solidFill>
              </a:rPr>
              <a:t>Lack of internal controls around staff turnover and completion of reports</a:t>
            </a:r>
          </a:p>
        </p:txBody>
      </p:sp>
      <p:sp>
        <p:nvSpPr>
          <p:cNvPr id="4" name="object 7">
            <a:extLst>
              <a:ext uri="{FF2B5EF4-FFF2-40B4-BE49-F238E27FC236}">
                <a16:creationId xmlns:a16="http://schemas.microsoft.com/office/drawing/2014/main" id="{E93D356B-9DDD-10A1-5E45-6E69CCF69500}"/>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30</a:t>
            </a:fld>
            <a:endParaRPr spc="-50" dirty="0">
              <a:latin typeface="Arial"/>
              <a:cs typeface="Arial"/>
            </a:endParaRPr>
          </a:p>
        </p:txBody>
      </p:sp>
    </p:spTree>
    <p:extLst>
      <p:ext uri="{BB962C8B-B14F-4D97-AF65-F5344CB8AC3E}">
        <p14:creationId xmlns:p14="http://schemas.microsoft.com/office/powerpoint/2010/main" val="362736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110635"/>
            <a:ext cx="7813675" cy="4514377"/>
          </a:xfrm>
          <a:prstGeom prst="rect">
            <a:avLst/>
          </a:prstGeom>
        </p:spPr>
        <p:txBody>
          <a:bodyPr vert="horz" wrap="square" lIns="0" tIns="93345" rIns="0" bIns="0" rtlCol="0">
            <a:spAutoFit/>
          </a:bodyPr>
          <a:lstStyle/>
          <a:p>
            <a:pPr marL="12700">
              <a:lnSpc>
                <a:spcPct val="100000"/>
              </a:lnSpc>
              <a:spcBef>
                <a:spcPts val="735"/>
              </a:spcBef>
            </a:pPr>
            <a:r>
              <a:rPr sz="2100" dirty="0">
                <a:solidFill>
                  <a:srgbClr val="FFFFFF"/>
                </a:solidFill>
                <a:latin typeface="Arial"/>
                <a:cs typeface="Arial"/>
              </a:rPr>
              <a:t>Start</a:t>
            </a:r>
            <a:r>
              <a:rPr sz="2100" spc="-10" dirty="0">
                <a:solidFill>
                  <a:srgbClr val="FFFFFF"/>
                </a:solidFill>
                <a:latin typeface="Arial"/>
                <a:cs typeface="Arial"/>
              </a:rPr>
              <a:t> </a:t>
            </a:r>
            <a:r>
              <a:rPr sz="2100" spc="70" dirty="0">
                <a:solidFill>
                  <a:srgbClr val="FFFFFF"/>
                </a:solidFill>
                <a:latin typeface="Trebuchet MS"/>
                <a:cs typeface="Trebuchet MS"/>
              </a:rPr>
              <a:t>EARLY</a:t>
            </a:r>
            <a:r>
              <a:rPr sz="2100" spc="-10" dirty="0">
                <a:solidFill>
                  <a:srgbClr val="FFFFFF"/>
                </a:solidFill>
                <a:latin typeface="Trebuchet MS"/>
                <a:cs typeface="Trebuchet MS"/>
              </a:rPr>
              <a:t> </a:t>
            </a:r>
            <a:r>
              <a:rPr sz="2100" dirty="0">
                <a:solidFill>
                  <a:srgbClr val="FFFFFF"/>
                </a:solidFill>
                <a:latin typeface="Trebuchet MS"/>
                <a:cs typeface="Trebuchet MS"/>
              </a:rPr>
              <a:t>and</a:t>
            </a:r>
            <a:r>
              <a:rPr sz="2100" spc="-10" dirty="0">
                <a:solidFill>
                  <a:srgbClr val="FFFFFF"/>
                </a:solidFill>
                <a:latin typeface="Trebuchet MS"/>
                <a:cs typeface="Trebuchet MS"/>
              </a:rPr>
              <a:t> </a:t>
            </a:r>
            <a:r>
              <a:rPr sz="2100" dirty="0">
                <a:solidFill>
                  <a:srgbClr val="FFFFFF"/>
                </a:solidFill>
                <a:latin typeface="Trebuchet MS"/>
                <a:cs typeface="Trebuchet MS"/>
              </a:rPr>
              <a:t>use</a:t>
            </a:r>
            <a:r>
              <a:rPr sz="2100" spc="-75" dirty="0">
                <a:solidFill>
                  <a:srgbClr val="FFFFFF"/>
                </a:solidFill>
                <a:latin typeface="Trebuchet MS"/>
                <a:cs typeface="Trebuchet MS"/>
              </a:rPr>
              <a:t> </a:t>
            </a:r>
            <a:r>
              <a:rPr sz="2100" dirty="0">
                <a:solidFill>
                  <a:srgbClr val="FFFFFF"/>
                </a:solidFill>
                <a:latin typeface="Arial"/>
                <a:cs typeface="Arial"/>
              </a:rPr>
              <a:t>PMT</a:t>
            </a:r>
            <a:r>
              <a:rPr sz="2100" spc="-50" dirty="0">
                <a:solidFill>
                  <a:srgbClr val="FFFFFF"/>
                </a:solidFill>
                <a:latin typeface="Arial"/>
                <a:cs typeface="Arial"/>
              </a:rPr>
              <a:t> </a:t>
            </a:r>
            <a:r>
              <a:rPr sz="2100" dirty="0">
                <a:solidFill>
                  <a:srgbClr val="FFFFFF"/>
                </a:solidFill>
                <a:latin typeface="Arial"/>
                <a:cs typeface="Arial"/>
              </a:rPr>
              <a:t>resources</a:t>
            </a:r>
            <a:r>
              <a:rPr sz="2100" spc="-30" dirty="0">
                <a:solidFill>
                  <a:srgbClr val="FFFFFF"/>
                </a:solidFill>
                <a:latin typeface="Arial"/>
                <a:cs typeface="Arial"/>
              </a:rPr>
              <a:t> </a:t>
            </a:r>
            <a:r>
              <a:rPr sz="2100" dirty="0">
                <a:solidFill>
                  <a:srgbClr val="FFFFFF"/>
                </a:solidFill>
                <a:latin typeface="Arial"/>
                <a:cs typeface="Arial"/>
              </a:rPr>
              <a:t>in</a:t>
            </a:r>
            <a:r>
              <a:rPr sz="2100" spc="-15" dirty="0">
                <a:solidFill>
                  <a:srgbClr val="FFFFFF"/>
                </a:solidFill>
                <a:latin typeface="Arial"/>
                <a:cs typeface="Arial"/>
              </a:rPr>
              <a:t> </a:t>
            </a:r>
            <a:r>
              <a:rPr sz="2100" dirty="0">
                <a:solidFill>
                  <a:srgbClr val="FFFFFF"/>
                </a:solidFill>
                <a:latin typeface="Arial"/>
                <a:cs typeface="Arial"/>
              </a:rPr>
              <a:t>the</a:t>
            </a:r>
            <a:r>
              <a:rPr sz="2100" spc="-30" dirty="0">
                <a:solidFill>
                  <a:srgbClr val="FFFFFF"/>
                </a:solidFill>
                <a:latin typeface="Arial"/>
                <a:cs typeface="Arial"/>
              </a:rPr>
              <a:t> </a:t>
            </a:r>
            <a:r>
              <a:rPr sz="2100" dirty="0">
                <a:solidFill>
                  <a:srgbClr val="FFFFFF"/>
                </a:solidFill>
                <a:latin typeface="Arial"/>
                <a:cs typeface="Arial"/>
              </a:rPr>
              <a:t>“Need</a:t>
            </a:r>
            <a:r>
              <a:rPr sz="2100" spc="-10" dirty="0">
                <a:solidFill>
                  <a:srgbClr val="FFFFFF"/>
                </a:solidFill>
                <a:latin typeface="Arial"/>
                <a:cs typeface="Arial"/>
              </a:rPr>
              <a:t> </a:t>
            </a:r>
            <a:r>
              <a:rPr sz="2100" dirty="0">
                <a:solidFill>
                  <a:srgbClr val="FFFFFF"/>
                </a:solidFill>
                <a:latin typeface="Arial"/>
                <a:cs typeface="Arial"/>
              </a:rPr>
              <a:t>Help”</a:t>
            </a:r>
            <a:r>
              <a:rPr sz="2100" spc="-15" dirty="0">
                <a:solidFill>
                  <a:srgbClr val="FFFFFF"/>
                </a:solidFill>
                <a:latin typeface="Arial"/>
                <a:cs typeface="Arial"/>
              </a:rPr>
              <a:t> </a:t>
            </a:r>
            <a:r>
              <a:rPr sz="2100" spc="-20" dirty="0">
                <a:solidFill>
                  <a:srgbClr val="FFFFFF"/>
                </a:solidFill>
                <a:latin typeface="Arial"/>
                <a:cs typeface="Arial"/>
              </a:rPr>
              <a:t>tab:</a:t>
            </a:r>
            <a:endParaRPr sz="2100" dirty="0">
              <a:latin typeface="Arial"/>
              <a:cs typeface="Arial"/>
            </a:endParaRPr>
          </a:p>
          <a:p>
            <a:pPr marL="268605" indent="-255904">
              <a:lnSpc>
                <a:spcPct val="100000"/>
              </a:lnSpc>
              <a:spcBef>
                <a:spcPts val="635"/>
              </a:spcBef>
              <a:buClr>
                <a:srgbClr val="DA1F28"/>
              </a:buClr>
              <a:buSzPct val="66666"/>
              <a:buFont typeface="Wingdings 3"/>
              <a:buChar char=""/>
              <a:tabLst>
                <a:tab pos="268605" algn="l"/>
              </a:tabLst>
            </a:pPr>
            <a:r>
              <a:rPr dirty="0">
                <a:solidFill>
                  <a:srgbClr val="FFFFFF"/>
                </a:solidFill>
                <a:latin typeface="Arial"/>
                <a:cs typeface="Arial"/>
              </a:rPr>
              <a:t>L</a:t>
            </a:r>
            <a:r>
              <a:rPr lang="en-US" dirty="0">
                <a:solidFill>
                  <a:srgbClr val="FFFFFF"/>
                </a:solidFill>
                <a:latin typeface="Arial"/>
                <a:cs typeface="Arial"/>
              </a:rPr>
              <a:t>ook out for GCC reminder emails when the reports open each quarter (you will receive additional reminder emails along with late emails as the quarter continues).</a:t>
            </a:r>
          </a:p>
          <a:p>
            <a:pPr marL="268605" indent="-255904">
              <a:lnSpc>
                <a:spcPct val="100000"/>
              </a:lnSpc>
              <a:spcBef>
                <a:spcPts val="1380"/>
              </a:spcBef>
              <a:buClr>
                <a:srgbClr val="DA1F28"/>
              </a:buClr>
              <a:buSzPct val="66666"/>
              <a:buFont typeface="Wingdings 3"/>
              <a:buChar char=""/>
              <a:tabLst>
                <a:tab pos="268605" algn="l"/>
              </a:tabLst>
            </a:pPr>
            <a:r>
              <a:rPr lang="en-US" spc="-10" dirty="0">
                <a:solidFill>
                  <a:srgbClr val="FFFFFF"/>
                </a:solidFill>
                <a:latin typeface="Arial"/>
                <a:cs typeface="Arial"/>
              </a:rPr>
              <a:t>Attend our Quarterly PMT TA Hours, link sent at beginning of federal fiscal year – October and will be re-sent in reminder emails</a:t>
            </a:r>
            <a:endParaRPr dirty="0">
              <a:latin typeface="Arial"/>
              <a:cs typeface="Arial"/>
            </a:endParaRPr>
          </a:p>
          <a:p>
            <a:pPr marL="268605" marR="970915" indent="-256540">
              <a:lnSpc>
                <a:spcPct val="115199"/>
              </a:lnSpc>
              <a:spcBef>
                <a:spcPts val="1000"/>
              </a:spcBef>
              <a:buClr>
                <a:srgbClr val="DA1F28"/>
              </a:buClr>
              <a:buSzPct val="66666"/>
              <a:buFont typeface="Wingdings 3"/>
              <a:buChar char=""/>
              <a:tabLst>
                <a:tab pos="268605" algn="l"/>
              </a:tabLst>
            </a:pPr>
            <a:r>
              <a:rPr dirty="0">
                <a:solidFill>
                  <a:srgbClr val="FFFFFF"/>
                </a:solidFill>
                <a:latin typeface="Arial"/>
                <a:cs typeface="Arial"/>
              </a:rPr>
              <a:t>OVC</a:t>
            </a:r>
            <a:r>
              <a:rPr spc="-25" dirty="0">
                <a:solidFill>
                  <a:srgbClr val="FFFFFF"/>
                </a:solidFill>
                <a:latin typeface="Arial"/>
                <a:cs typeface="Arial"/>
              </a:rPr>
              <a:t> </a:t>
            </a:r>
            <a:r>
              <a:rPr dirty="0">
                <a:solidFill>
                  <a:srgbClr val="FFFFFF"/>
                </a:solidFill>
                <a:latin typeface="Arial"/>
                <a:cs typeface="Arial"/>
              </a:rPr>
              <a:t>Performance</a:t>
            </a:r>
            <a:r>
              <a:rPr spc="-40" dirty="0">
                <a:solidFill>
                  <a:srgbClr val="FFFFFF"/>
                </a:solidFill>
                <a:latin typeface="Arial"/>
                <a:cs typeface="Arial"/>
              </a:rPr>
              <a:t> </a:t>
            </a:r>
            <a:r>
              <a:rPr dirty="0">
                <a:solidFill>
                  <a:srgbClr val="FFFFFF"/>
                </a:solidFill>
                <a:latin typeface="Arial"/>
                <a:cs typeface="Arial"/>
              </a:rPr>
              <a:t>Measure</a:t>
            </a:r>
            <a:r>
              <a:rPr spc="-35" dirty="0">
                <a:solidFill>
                  <a:srgbClr val="FFFFFF"/>
                </a:solidFill>
                <a:latin typeface="Arial"/>
                <a:cs typeface="Arial"/>
              </a:rPr>
              <a:t> </a:t>
            </a:r>
            <a:r>
              <a:rPr dirty="0">
                <a:solidFill>
                  <a:srgbClr val="FFFFFF"/>
                </a:solidFill>
                <a:latin typeface="Arial"/>
                <a:cs typeface="Arial"/>
              </a:rPr>
              <a:t>Dictionary</a:t>
            </a:r>
            <a:r>
              <a:rPr spc="-40" dirty="0">
                <a:solidFill>
                  <a:srgbClr val="FFFFFF"/>
                </a:solidFill>
                <a:latin typeface="Arial"/>
                <a:cs typeface="Arial"/>
              </a:rPr>
              <a:t> </a:t>
            </a:r>
            <a:r>
              <a:rPr dirty="0">
                <a:solidFill>
                  <a:srgbClr val="FFFFFF"/>
                </a:solidFill>
                <a:latin typeface="Arial"/>
                <a:cs typeface="Arial"/>
              </a:rPr>
              <a:t>and</a:t>
            </a:r>
            <a:r>
              <a:rPr spc="-60" dirty="0">
                <a:solidFill>
                  <a:srgbClr val="FFFFFF"/>
                </a:solidFill>
                <a:latin typeface="Arial"/>
                <a:cs typeface="Arial"/>
              </a:rPr>
              <a:t> </a:t>
            </a:r>
            <a:r>
              <a:rPr spc="-10" dirty="0">
                <a:solidFill>
                  <a:srgbClr val="FFFFFF"/>
                </a:solidFill>
                <a:latin typeface="Arial"/>
                <a:cs typeface="Arial"/>
              </a:rPr>
              <a:t>Terminology Resource</a:t>
            </a:r>
            <a:endParaRPr dirty="0">
              <a:latin typeface="Arial"/>
              <a:cs typeface="Arial"/>
            </a:endParaRPr>
          </a:p>
          <a:p>
            <a:pPr marL="268605" indent="-255904">
              <a:lnSpc>
                <a:spcPct val="100000"/>
              </a:lnSpc>
              <a:spcBef>
                <a:spcPts val="1375"/>
              </a:spcBef>
              <a:buClr>
                <a:srgbClr val="DA1F28"/>
              </a:buClr>
              <a:buSzPct val="66666"/>
              <a:buFont typeface="Wingdings 3"/>
              <a:buChar char=""/>
              <a:tabLst>
                <a:tab pos="268605" algn="l"/>
              </a:tabLst>
            </a:pPr>
            <a:r>
              <a:rPr dirty="0">
                <a:solidFill>
                  <a:srgbClr val="FFFFFF"/>
                </a:solidFill>
                <a:latin typeface="Arial"/>
                <a:cs typeface="Arial"/>
              </a:rPr>
              <a:t>Online</a:t>
            </a:r>
            <a:r>
              <a:rPr spc="-35" dirty="0">
                <a:solidFill>
                  <a:srgbClr val="FFFFFF"/>
                </a:solidFill>
                <a:latin typeface="Arial"/>
                <a:cs typeface="Arial"/>
              </a:rPr>
              <a:t> </a:t>
            </a:r>
            <a:r>
              <a:rPr spc="-10" dirty="0">
                <a:solidFill>
                  <a:srgbClr val="FFFFFF"/>
                </a:solidFill>
                <a:latin typeface="Arial"/>
                <a:cs typeface="Arial"/>
              </a:rPr>
              <a:t>pre-</a:t>
            </a:r>
            <a:r>
              <a:rPr dirty="0">
                <a:solidFill>
                  <a:srgbClr val="FFFFFF"/>
                </a:solidFill>
                <a:latin typeface="Arial"/>
                <a:cs typeface="Arial"/>
              </a:rPr>
              <a:t>recorded</a:t>
            </a:r>
            <a:r>
              <a:rPr spc="-20" dirty="0">
                <a:solidFill>
                  <a:srgbClr val="FFFFFF"/>
                </a:solidFill>
                <a:latin typeface="Arial"/>
                <a:cs typeface="Arial"/>
              </a:rPr>
              <a:t> </a:t>
            </a:r>
            <a:r>
              <a:rPr spc="-10" dirty="0">
                <a:solidFill>
                  <a:srgbClr val="FFFFFF"/>
                </a:solidFill>
                <a:latin typeface="Arial"/>
                <a:cs typeface="Arial"/>
              </a:rPr>
              <a:t>trainings</a:t>
            </a:r>
            <a:endParaRPr dirty="0">
              <a:latin typeface="Arial"/>
              <a:cs typeface="Arial"/>
            </a:endParaRPr>
          </a:p>
          <a:p>
            <a:pPr marL="268605" marR="542925" indent="-256540">
              <a:lnSpc>
                <a:spcPct val="115199"/>
              </a:lnSpc>
              <a:spcBef>
                <a:spcPts val="994"/>
              </a:spcBef>
              <a:buClr>
                <a:srgbClr val="DA1F28"/>
              </a:buClr>
              <a:buSzPct val="66666"/>
              <a:buFont typeface="Wingdings 3"/>
              <a:buChar char=""/>
              <a:tabLst>
                <a:tab pos="268605" algn="l"/>
              </a:tabLst>
            </a:pPr>
            <a:r>
              <a:rPr dirty="0">
                <a:solidFill>
                  <a:srgbClr val="FFFFFF"/>
                </a:solidFill>
                <a:latin typeface="Arial"/>
                <a:cs typeface="Arial"/>
              </a:rPr>
              <a:t>Experiencing</a:t>
            </a:r>
            <a:r>
              <a:rPr spc="-45" dirty="0">
                <a:solidFill>
                  <a:srgbClr val="FFFFFF"/>
                </a:solidFill>
                <a:latin typeface="Arial"/>
                <a:cs typeface="Arial"/>
              </a:rPr>
              <a:t> </a:t>
            </a:r>
            <a:r>
              <a:rPr dirty="0">
                <a:solidFill>
                  <a:srgbClr val="FFFFFF"/>
                </a:solidFill>
                <a:latin typeface="Arial"/>
                <a:cs typeface="Arial"/>
              </a:rPr>
              <a:t>staff</a:t>
            </a:r>
            <a:r>
              <a:rPr spc="-20" dirty="0">
                <a:solidFill>
                  <a:srgbClr val="FFFFFF"/>
                </a:solidFill>
                <a:latin typeface="Arial"/>
                <a:cs typeface="Arial"/>
              </a:rPr>
              <a:t> </a:t>
            </a:r>
            <a:r>
              <a:rPr spc="-10" dirty="0">
                <a:solidFill>
                  <a:srgbClr val="FFFFFF"/>
                </a:solidFill>
                <a:latin typeface="Arial"/>
                <a:cs typeface="Arial"/>
              </a:rPr>
              <a:t>turnover?</a:t>
            </a:r>
            <a:r>
              <a:rPr spc="-125" dirty="0">
                <a:solidFill>
                  <a:srgbClr val="FFFFFF"/>
                </a:solidFill>
                <a:latin typeface="Arial"/>
                <a:cs typeface="Arial"/>
              </a:rPr>
              <a:t> </a:t>
            </a:r>
            <a:r>
              <a:rPr dirty="0">
                <a:solidFill>
                  <a:srgbClr val="FFFFFF"/>
                </a:solidFill>
                <a:latin typeface="Arial"/>
                <a:cs typeface="Arial"/>
              </a:rPr>
              <a:t>Ask</a:t>
            </a:r>
            <a:r>
              <a:rPr spc="-25" dirty="0">
                <a:solidFill>
                  <a:srgbClr val="FFFFFF"/>
                </a:solidFill>
                <a:latin typeface="Arial"/>
                <a:cs typeface="Arial"/>
              </a:rPr>
              <a:t> </a:t>
            </a:r>
            <a:r>
              <a:rPr dirty="0">
                <a:solidFill>
                  <a:srgbClr val="FFFFFF"/>
                </a:solidFill>
                <a:latin typeface="Arial"/>
                <a:cs typeface="Arial"/>
              </a:rPr>
              <a:t>about</a:t>
            </a:r>
            <a:r>
              <a:rPr spc="-20" dirty="0">
                <a:solidFill>
                  <a:srgbClr val="FFFFFF"/>
                </a:solidFill>
                <a:latin typeface="Arial"/>
                <a:cs typeface="Arial"/>
              </a:rPr>
              <a:t> </a:t>
            </a:r>
            <a:r>
              <a:rPr dirty="0">
                <a:solidFill>
                  <a:srgbClr val="FFFFFF"/>
                </a:solidFill>
                <a:latin typeface="Arial"/>
                <a:cs typeface="Arial"/>
              </a:rPr>
              <a:t>a</a:t>
            </a:r>
            <a:r>
              <a:rPr spc="-20" dirty="0">
                <a:solidFill>
                  <a:srgbClr val="FFFFFF"/>
                </a:solidFill>
                <a:latin typeface="Arial"/>
                <a:cs typeface="Arial"/>
              </a:rPr>
              <a:t> </a:t>
            </a:r>
            <a:r>
              <a:rPr dirty="0">
                <a:solidFill>
                  <a:srgbClr val="FFFFFF"/>
                </a:solidFill>
                <a:latin typeface="Arial"/>
                <a:cs typeface="Arial"/>
              </a:rPr>
              <a:t>“Welcome</a:t>
            </a:r>
            <a:r>
              <a:rPr spc="-30" dirty="0">
                <a:solidFill>
                  <a:srgbClr val="FFFFFF"/>
                </a:solidFill>
                <a:latin typeface="Arial"/>
                <a:cs typeface="Arial"/>
              </a:rPr>
              <a:t> </a:t>
            </a:r>
            <a:r>
              <a:rPr dirty="0">
                <a:solidFill>
                  <a:srgbClr val="FFFFFF"/>
                </a:solidFill>
                <a:latin typeface="Arial"/>
                <a:cs typeface="Arial"/>
              </a:rPr>
              <a:t>to</a:t>
            </a:r>
            <a:r>
              <a:rPr spc="-20" dirty="0">
                <a:solidFill>
                  <a:srgbClr val="FFFFFF"/>
                </a:solidFill>
                <a:latin typeface="Arial"/>
                <a:cs typeface="Arial"/>
              </a:rPr>
              <a:t> </a:t>
            </a:r>
            <a:r>
              <a:rPr spc="-25" dirty="0">
                <a:solidFill>
                  <a:srgbClr val="FFFFFF"/>
                </a:solidFill>
                <a:latin typeface="Arial"/>
                <a:cs typeface="Arial"/>
              </a:rPr>
              <a:t>OVC </a:t>
            </a:r>
            <a:r>
              <a:rPr dirty="0">
                <a:solidFill>
                  <a:srgbClr val="FFFFFF"/>
                </a:solidFill>
                <a:latin typeface="Arial"/>
                <a:cs typeface="Arial"/>
              </a:rPr>
              <a:t>Performance</a:t>
            </a:r>
            <a:r>
              <a:rPr spc="-60" dirty="0">
                <a:solidFill>
                  <a:srgbClr val="FFFFFF"/>
                </a:solidFill>
                <a:latin typeface="Arial"/>
                <a:cs typeface="Arial"/>
              </a:rPr>
              <a:t> </a:t>
            </a:r>
            <a:r>
              <a:rPr dirty="0">
                <a:solidFill>
                  <a:srgbClr val="FFFFFF"/>
                </a:solidFill>
                <a:latin typeface="Arial"/>
                <a:cs typeface="Arial"/>
              </a:rPr>
              <a:t>Management”</a:t>
            </a:r>
            <a:r>
              <a:rPr spc="-50" dirty="0">
                <a:solidFill>
                  <a:srgbClr val="FFFFFF"/>
                </a:solidFill>
                <a:latin typeface="Arial"/>
                <a:cs typeface="Arial"/>
              </a:rPr>
              <a:t> </a:t>
            </a:r>
            <a:r>
              <a:rPr spc="-10" dirty="0">
                <a:solidFill>
                  <a:srgbClr val="FFFFFF"/>
                </a:solidFill>
                <a:latin typeface="Arial"/>
                <a:cs typeface="Arial"/>
              </a:rPr>
              <a:t>session</a:t>
            </a:r>
            <a:endParaRPr lang="en-US" spc="-10" dirty="0">
              <a:solidFill>
                <a:srgbClr val="FFFFFF"/>
              </a:solidFill>
              <a:latin typeface="Arial"/>
              <a:cs typeface="Arial"/>
            </a:endParaRPr>
          </a:p>
          <a:p>
            <a:pPr marL="268605" marR="542925" indent="-256540">
              <a:lnSpc>
                <a:spcPct val="115199"/>
              </a:lnSpc>
              <a:spcBef>
                <a:spcPts val="994"/>
              </a:spcBef>
              <a:buClr>
                <a:srgbClr val="DA1F28"/>
              </a:buClr>
              <a:buSzPct val="66666"/>
              <a:buFont typeface="Wingdings 3"/>
              <a:buChar char=""/>
              <a:tabLst>
                <a:tab pos="268605" algn="l"/>
              </a:tabLst>
            </a:pPr>
            <a:endParaRPr sz="2100" dirty="0">
              <a:latin typeface="Arial"/>
              <a:cs typeface="Arial"/>
            </a:endParaRPr>
          </a:p>
        </p:txBody>
      </p:sp>
      <p:pic>
        <p:nvPicPr>
          <p:cNvPr id="3" name="object 3"/>
          <p:cNvPicPr/>
          <p:nvPr/>
        </p:nvPicPr>
        <p:blipFill>
          <a:blip r:embed="rId2" cstate="print"/>
          <a:stretch>
            <a:fillRect/>
          </a:stretch>
        </p:blipFill>
        <p:spPr>
          <a:xfrm>
            <a:off x="190500" y="246888"/>
            <a:ext cx="5404103" cy="1139951"/>
          </a:xfrm>
          <a:prstGeom prst="rect">
            <a:avLst/>
          </a:prstGeom>
        </p:spPr>
      </p:pic>
      <p:sp>
        <p:nvSpPr>
          <p:cNvPr id="4" name="object 4"/>
          <p:cNvSpPr txBox="1">
            <a:spLocks noGrp="1"/>
          </p:cNvSpPr>
          <p:nvPr>
            <p:ph type="title"/>
          </p:nvPr>
        </p:nvSpPr>
        <p:spPr>
          <a:prstGeom prst="rect">
            <a:avLst/>
          </a:prstGeom>
        </p:spPr>
        <p:txBody>
          <a:bodyPr vert="horz" wrap="square" lIns="0" tIns="99254" rIns="0" bIns="0" rtlCol="0">
            <a:spAutoFit/>
          </a:bodyPr>
          <a:lstStyle/>
          <a:p>
            <a:pPr marL="317500">
              <a:lnSpc>
                <a:spcPct val="100000"/>
              </a:lnSpc>
              <a:spcBef>
                <a:spcPts val="105"/>
              </a:spcBef>
            </a:pPr>
            <a:r>
              <a:rPr sz="4100" dirty="0"/>
              <a:t>How</a:t>
            </a:r>
            <a:r>
              <a:rPr sz="4100" spc="-50" dirty="0"/>
              <a:t> </a:t>
            </a:r>
            <a:r>
              <a:rPr sz="4100" dirty="0"/>
              <a:t>Can</a:t>
            </a:r>
            <a:r>
              <a:rPr sz="4100" spc="-65" dirty="0"/>
              <a:t> </a:t>
            </a:r>
            <a:r>
              <a:rPr sz="4100" dirty="0"/>
              <a:t>We</a:t>
            </a:r>
            <a:r>
              <a:rPr sz="4100" spc="-50" dirty="0"/>
              <a:t> </a:t>
            </a:r>
            <a:r>
              <a:rPr sz="4100" spc="-10" dirty="0"/>
              <a:t>Help?</a:t>
            </a:r>
            <a:endParaRPr sz="4100"/>
          </a:p>
        </p:txBody>
      </p:sp>
      <p:sp>
        <p:nvSpPr>
          <p:cNvPr id="5" name="object 7">
            <a:extLst>
              <a:ext uri="{FF2B5EF4-FFF2-40B4-BE49-F238E27FC236}">
                <a16:creationId xmlns:a16="http://schemas.microsoft.com/office/drawing/2014/main" id="{4341AC28-66D5-EEE8-7861-E00E44DF725C}"/>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31</a:t>
            </a:fld>
            <a:endParaRPr spc="-5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2408" y="2281797"/>
            <a:ext cx="5660390" cy="1122680"/>
          </a:xfrm>
          <a:prstGeom prst="rect">
            <a:avLst/>
          </a:prstGeom>
        </p:spPr>
        <p:txBody>
          <a:bodyPr vert="horz" wrap="square" lIns="0" tIns="12700" rIns="0" bIns="0" rtlCol="0">
            <a:spAutoFit/>
          </a:bodyPr>
          <a:lstStyle/>
          <a:p>
            <a:pPr marL="12700" marR="5080">
              <a:lnSpc>
                <a:spcPct val="100000"/>
              </a:lnSpc>
              <a:spcBef>
                <a:spcPts val="100"/>
              </a:spcBef>
            </a:pPr>
            <a:r>
              <a:rPr sz="2400" spc="-20" dirty="0">
                <a:solidFill>
                  <a:srgbClr val="FFFFFF"/>
                </a:solidFill>
                <a:latin typeface="Arial"/>
                <a:cs typeface="Arial"/>
              </a:rPr>
              <a:t>Monday–Friday,</a:t>
            </a:r>
            <a:r>
              <a:rPr sz="2400" spc="-30" dirty="0">
                <a:solidFill>
                  <a:srgbClr val="FFFFFF"/>
                </a:solidFill>
                <a:latin typeface="Arial"/>
                <a:cs typeface="Arial"/>
              </a:rPr>
              <a:t> </a:t>
            </a:r>
            <a:r>
              <a:rPr sz="2400" dirty="0">
                <a:solidFill>
                  <a:srgbClr val="FFFFFF"/>
                </a:solidFill>
                <a:latin typeface="Arial"/>
                <a:cs typeface="Arial"/>
              </a:rPr>
              <a:t>8:30</a:t>
            </a:r>
            <a:r>
              <a:rPr sz="2400" spc="-55" dirty="0">
                <a:solidFill>
                  <a:srgbClr val="FFFFFF"/>
                </a:solidFill>
                <a:latin typeface="Arial"/>
                <a:cs typeface="Arial"/>
              </a:rPr>
              <a:t> </a:t>
            </a:r>
            <a:r>
              <a:rPr sz="2400" dirty="0">
                <a:solidFill>
                  <a:srgbClr val="FFFFFF"/>
                </a:solidFill>
                <a:latin typeface="Arial"/>
                <a:cs typeface="Arial"/>
              </a:rPr>
              <a:t>a.m.–5:00</a:t>
            </a:r>
            <a:r>
              <a:rPr sz="2400" spc="-80" dirty="0">
                <a:solidFill>
                  <a:srgbClr val="FFFFFF"/>
                </a:solidFill>
                <a:latin typeface="Arial"/>
                <a:cs typeface="Arial"/>
              </a:rPr>
              <a:t> </a:t>
            </a:r>
            <a:r>
              <a:rPr sz="2400" dirty="0">
                <a:solidFill>
                  <a:srgbClr val="FFFFFF"/>
                </a:solidFill>
                <a:latin typeface="Arial"/>
                <a:cs typeface="Arial"/>
              </a:rPr>
              <a:t>p.m.</a:t>
            </a:r>
            <a:r>
              <a:rPr sz="2400" spc="-70" dirty="0">
                <a:solidFill>
                  <a:srgbClr val="FFFFFF"/>
                </a:solidFill>
                <a:latin typeface="Arial"/>
                <a:cs typeface="Arial"/>
              </a:rPr>
              <a:t> </a:t>
            </a:r>
            <a:r>
              <a:rPr sz="2400" spc="-25" dirty="0">
                <a:solidFill>
                  <a:srgbClr val="FFFFFF"/>
                </a:solidFill>
                <a:latin typeface="Arial"/>
                <a:cs typeface="Arial"/>
              </a:rPr>
              <a:t>EST </a:t>
            </a:r>
            <a:r>
              <a:rPr sz="2400" spc="-50" dirty="0">
                <a:solidFill>
                  <a:srgbClr val="FFFFFF"/>
                </a:solidFill>
                <a:latin typeface="Arial"/>
                <a:cs typeface="Arial"/>
              </a:rPr>
              <a:t>Toll</a:t>
            </a:r>
            <a:r>
              <a:rPr sz="2400" spc="-75" dirty="0">
                <a:solidFill>
                  <a:srgbClr val="FFFFFF"/>
                </a:solidFill>
                <a:latin typeface="Arial"/>
                <a:cs typeface="Arial"/>
              </a:rPr>
              <a:t> </a:t>
            </a:r>
            <a:r>
              <a:rPr sz="2400" dirty="0">
                <a:solidFill>
                  <a:srgbClr val="FFFFFF"/>
                </a:solidFill>
                <a:latin typeface="Arial"/>
                <a:cs typeface="Arial"/>
              </a:rPr>
              <a:t>free</a:t>
            </a:r>
            <a:r>
              <a:rPr sz="2400" spc="-90" dirty="0">
                <a:solidFill>
                  <a:srgbClr val="FFFFFF"/>
                </a:solidFill>
                <a:latin typeface="Arial"/>
                <a:cs typeface="Arial"/>
              </a:rPr>
              <a:t> </a:t>
            </a:r>
            <a:r>
              <a:rPr sz="2400" dirty="0">
                <a:solidFill>
                  <a:srgbClr val="FFFFFF"/>
                </a:solidFill>
                <a:latin typeface="Arial"/>
                <a:cs typeface="Arial"/>
              </a:rPr>
              <a:t>number:</a:t>
            </a:r>
            <a:r>
              <a:rPr sz="2400" spc="-75" dirty="0">
                <a:solidFill>
                  <a:srgbClr val="FFFFFF"/>
                </a:solidFill>
                <a:latin typeface="Arial"/>
                <a:cs typeface="Arial"/>
              </a:rPr>
              <a:t> </a:t>
            </a:r>
            <a:r>
              <a:rPr sz="2400" spc="-10" dirty="0">
                <a:solidFill>
                  <a:srgbClr val="FFFFFF"/>
                </a:solidFill>
                <a:latin typeface="Arial"/>
                <a:cs typeface="Arial"/>
              </a:rPr>
              <a:t>1–844–884–2503</a:t>
            </a:r>
            <a:r>
              <a:rPr sz="2400" spc="-10" dirty="0">
                <a:solidFill>
                  <a:srgbClr val="FF0000"/>
                </a:solidFill>
                <a:latin typeface="Arial"/>
                <a:cs typeface="Arial"/>
              </a:rPr>
              <a:t>** </a:t>
            </a:r>
            <a:r>
              <a:rPr sz="2400" dirty="0">
                <a:solidFill>
                  <a:srgbClr val="FFFFFF"/>
                </a:solidFill>
                <a:latin typeface="Arial"/>
                <a:cs typeface="Arial"/>
              </a:rPr>
              <a:t>Email:</a:t>
            </a:r>
            <a:r>
              <a:rPr sz="2400" spc="-50" dirty="0">
                <a:solidFill>
                  <a:srgbClr val="FFFFFF"/>
                </a:solidFill>
                <a:latin typeface="Arial"/>
                <a:cs typeface="Arial"/>
              </a:rPr>
              <a:t> </a:t>
            </a:r>
            <a:r>
              <a:rPr sz="2400" i="1" u="sng" spc="-10" dirty="0">
                <a:solidFill>
                  <a:srgbClr val="FFFFFF"/>
                </a:solidFill>
                <a:uFill>
                  <a:solidFill>
                    <a:srgbClr val="FFFFFF"/>
                  </a:solidFill>
                </a:uFill>
                <a:latin typeface="Arial"/>
                <a:cs typeface="Arial"/>
                <a:hlinkClick r:id="rId2"/>
              </a:rPr>
              <a:t>ovcpmt@usdoj.gov</a:t>
            </a:r>
            <a:endParaRPr sz="2400">
              <a:latin typeface="Arial"/>
              <a:cs typeface="Arial"/>
            </a:endParaRPr>
          </a:p>
        </p:txBody>
      </p:sp>
      <p:grpSp>
        <p:nvGrpSpPr>
          <p:cNvPr id="3" name="object 3"/>
          <p:cNvGrpSpPr/>
          <p:nvPr/>
        </p:nvGrpSpPr>
        <p:grpSpPr>
          <a:xfrm>
            <a:off x="176784" y="295656"/>
            <a:ext cx="7503159" cy="3653154"/>
            <a:chOff x="176784" y="295656"/>
            <a:chExt cx="7503159" cy="3653154"/>
          </a:xfrm>
        </p:grpSpPr>
        <p:pic>
          <p:nvPicPr>
            <p:cNvPr id="4" name="object 4"/>
            <p:cNvPicPr/>
            <p:nvPr/>
          </p:nvPicPr>
          <p:blipFill>
            <a:blip r:embed="rId3" cstate="print"/>
            <a:stretch>
              <a:fillRect/>
            </a:stretch>
          </p:blipFill>
          <p:spPr>
            <a:xfrm>
              <a:off x="278892" y="2292095"/>
              <a:ext cx="1658112" cy="1656587"/>
            </a:xfrm>
            <a:prstGeom prst="rect">
              <a:avLst/>
            </a:prstGeom>
          </p:spPr>
        </p:pic>
        <p:pic>
          <p:nvPicPr>
            <p:cNvPr id="5" name="object 5"/>
            <p:cNvPicPr/>
            <p:nvPr/>
          </p:nvPicPr>
          <p:blipFill>
            <a:blip r:embed="rId4" cstate="print"/>
            <a:stretch>
              <a:fillRect/>
            </a:stretch>
          </p:blipFill>
          <p:spPr>
            <a:xfrm>
              <a:off x="176784" y="295656"/>
              <a:ext cx="7502651" cy="813815"/>
            </a:xfrm>
            <a:prstGeom prst="rect">
              <a:avLst/>
            </a:prstGeom>
          </p:spPr>
        </p:pic>
      </p:grpSp>
      <p:sp>
        <p:nvSpPr>
          <p:cNvPr id="6" name="object 6"/>
          <p:cNvSpPr txBox="1"/>
          <p:nvPr/>
        </p:nvSpPr>
        <p:spPr>
          <a:xfrm>
            <a:off x="2262680" y="3825675"/>
            <a:ext cx="5191125" cy="232410"/>
          </a:xfrm>
          <a:prstGeom prst="rect">
            <a:avLst/>
          </a:prstGeom>
        </p:spPr>
        <p:txBody>
          <a:bodyPr vert="horz" wrap="square" lIns="0" tIns="13335" rIns="0" bIns="0" rtlCol="0">
            <a:spAutoFit/>
          </a:bodyPr>
          <a:lstStyle/>
          <a:p>
            <a:pPr marL="12700">
              <a:lnSpc>
                <a:spcPct val="100000"/>
              </a:lnSpc>
              <a:spcBef>
                <a:spcPts val="105"/>
              </a:spcBef>
            </a:pPr>
            <a:r>
              <a:rPr sz="1350" dirty="0">
                <a:solidFill>
                  <a:srgbClr val="DA1F28"/>
                </a:solidFill>
                <a:latin typeface="Arial"/>
                <a:cs typeface="Arial"/>
              </a:rPr>
              <a:t>**</a:t>
            </a:r>
            <a:r>
              <a:rPr sz="1350" spc="-95" dirty="0">
                <a:solidFill>
                  <a:srgbClr val="DA1F28"/>
                </a:solidFill>
                <a:latin typeface="Arial"/>
                <a:cs typeface="Arial"/>
              </a:rPr>
              <a:t> </a:t>
            </a:r>
            <a:r>
              <a:rPr sz="1350" dirty="0">
                <a:solidFill>
                  <a:srgbClr val="FFFFFF"/>
                </a:solidFill>
                <a:latin typeface="Arial"/>
                <a:cs typeface="Arial"/>
              </a:rPr>
              <a:t>Appointments</a:t>
            </a:r>
            <a:r>
              <a:rPr sz="1350" spc="-55" dirty="0">
                <a:solidFill>
                  <a:srgbClr val="FFFFFF"/>
                </a:solidFill>
                <a:latin typeface="Arial"/>
                <a:cs typeface="Arial"/>
              </a:rPr>
              <a:t> </a:t>
            </a:r>
            <a:r>
              <a:rPr sz="1350" dirty="0">
                <a:solidFill>
                  <a:srgbClr val="FFFFFF"/>
                </a:solidFill>
                <a:latin typeface="Arial"/>
                <a:cs typeface="Arial"/>
              </a:rPr>
              <a:t>available</a:t>
            </a:r>
            <a:r>
              <a:rPr sz="1350" spc="-20" dirty="0">
                <a:solidFill>
                  <a:srgbClr val="FFFFFF"/>
                </a:solidFill>
                <a:latin typeface="Arial"/>
                <a:cs typeface="Arial"/>
              </a:rPr>
              <a:t> </a:t>
            </a:r>
            <a:r>
              <a:rPr sz="1350" dirty="0">
                <a:solidFill>
                  <a:srgbClr val="FFFFFF"/>
                </a:solidFill>
                <a:latin typeface="Arial"/>
                <a:cs typeface="Arial"/>
              </a:rPr>
              <a:t>outside</a:t>
            </a:r>
            <a:r>
              <a:rPr sz="1350" spc="-40" dirty="0">
                <a:solidFill>
                  <a:srgbClr val="FFFFFF"/>
                </a:solidFill>
                <a:latin typeface="Arial"/>
                <a:cs typeface="Arial"/>
              </a:rPr>
              <a:t> </a:t>
            </a:r>
            <a:r>
              <a:rPr sz="1350" dirty="0">
                <a:solidFill>
                  <a:srgbClr val="FFFFFF"/>
                </a:solidFill>
                <a:latin typeface="Arial"/>
                <a:cs typeface="Arial"/>
              </a:rPr>
              <a:t>normal</a:t>
            </a:r>
            <a:r>
              <a:rPr sz="1350" spc="-40" dirty="0">
                <a:solidFill>
                  <a:srgbClr val="FFFFFF"/>
                </a:solidFill>
                <a:latin typeface="Arial"/>
                <a:cs typeface="Arial"/>
              </a:rPr>
              <a:t> </a:t>
            </a:r>
            <a:r>
              <a:rPr sz="1350" dirty="0">
                <a:solidFill>
                  <a:srgbClr val="FFFFFF"/>
                </a:solidFill>
                <a:latin typeface="Arial"/>
                <a:cs typeface="Arial"/>
              </a:rPr>
              <a:t>business</a:t>
            </a:r>
            <a:r>
              <a:rPr sz="1350" spc="-55" dirty="0">
                <a:solidFill>
                  <a:srgbClr val="FFFFFF"/>
                </a:solidFill>
                <a:latin typeface="Arial"/>
                <a:cs typeface="Arial"/>
              </a:rPr>
              <a:t> </a:t>
            </a:r>
            <a:r>
              <a:rPr sz="1350" dirty="0">
                <a:solidFill>
                  <a:srgbClr val="FFFFFF"/>
                </a:solidFill>
                <a:latin typeface="Arial"/>
                <a:cs typeface="Arial"/>
              </a:rPr>
              <a:t>hours</a:t>
            </a:r>
            <a:r>
              <a:rPr sz="1350" spc="-35" dirty="0">
                <a:solidFill>
                  <a:srgbClr val="FFFFFF"/>
                </a:solidFill>
                <a:latin typeface="Arial"/>
                <a:cs typeface="Arial"/>
              </a:rPr>
              <a:t> </a:t>
            </a:r>
            <a:r>
              <a:rPr sz="1350" dirty="0">
                <a:solidFill>
                  <a:srgbClr val="FFFFFF"/>
                </a:solidFill>
                <a:latin typeface="Arial"/>
                <a:cs typeface="Arial"/>
              </a:rPr>
              <a:t>by</a:t>
            </a:r>
            <a:r>
              <a:rPr sz="1350" spc="-15" dirty="0">
                <a:solidFill>
                  <a:srgbClr val="FFFFFF"/>
                </a:solidFill>
                <a:latin typeface="Arial"/>
                <a:cs typeface="Arial"/>
              </a:rPr>
              <a:t> </a:t>
            </a:r>
            <a:r>
              <a:rPr sz="1350" spc="-10" dirty="0">
                <a:solidFill>
                  <a:srgbClr val="FFFFFF"/>
                </a:solidFill>
                <a:latin typeface="Arial"/>
                <a:cs typeface="Arial"/>
              </a:rPr>
              <a:t>request</a:t>
            </a:r>
            <a:endParaRPr sz="1350">
              <a:latin typeface="Arial"/>
              <a:cs typeface="Arial"/>
            </a:endParaRPr>
          </a:p>
        </p:txBody>
      </p:sp>
      <p:sp>
        <p:nvSpPr>
          <p:cNvPr id="7" name="object 7"/>
          <p:cNvSpPr txBox="1">
            <a:spLocks noGrp="1"/>
          </p:cNvSpPr>
          <p:nvPr>
            <p:ph type="title"/>
          </p:nvPr>
        </p:nvSpPr>
        <p:spPr>
          <a:prstGeom prst="rect">
            <a:avLst/>
          </a:prstGeom>
        </p:spPr>
        <p:txBody>
          <a:bodyPr vert="horz" wrap="square" lIns="0" tIns="105847" rIns="0" bIns="0" rtlCol="0">
            <a:spAutoFit/>
          </a:bodyPr>
          <a:lstStyle/>
          <a:p>
            <a:pPr marL="208279">
              <a:lnSpc>
                <a:spcPct val="100000"/>
              </a:lnSpc>
              <a:spcBef>
                <a:spcPts val="105"/>
              </a:spcBef>
            </a:pPr>
            <a:r>
              <a:rPr dirty="0"/>
              <a:t>OVC</a:t>
            </a:r>
            <a:r>
              <a:rPr spc="-45" dirty="0"/>
              <a:t> </a:t>
            </a:r>
            <a:r>
              <a:rPr dirty="0"/>
              <a:t>PMT</a:t>
            </a:r>
            <a:r>
              <a:rPr spc="-55" dirty="0"/>
              <a:t> </a:t>
            </a:r>
            <a:r>
              <a:rPr dirty="0"/>
              <a:t>Helpdesk</a:t>
            </a:r>
            <a:r>
              <a:rPr spc="-80" dirty="0"/>
              <a:t> </a:t>
            </a:r>
            <a:r>
              <a:rPr dirty="0"/>
              <a:t>Contact</a:t>
            </a:r>
            <a:r>
              <a:rPr spc="-75" dirty="0"/>
              <a:t> </a:t>
            </a:r>
            <a:r>
              <a:rPr spc="-10" dirty="0"/>
              <a:t>Information</a:t>
            </a:r>
          </a:p>
        </p:txBody>
      </p:sp>
      <p:sp>
        <p:nvSpPr>
          <p:cNvPr id="8" name="object 7">
            <a:extLst>
              <a:ext uri="{FF2B5EF4-FFF2-40B4-BE49-F238E27FC236}">
                <a16:creationId xmlns:a16="http://schemas.microsoft.com/office/drawing/2014/main" id="{E2EA3D05-8FC6-59A6-25DB-6DB12650A965}"/>
              </a:ext>
            </a:extLst>
          </p:cNvPr>
          <p:cNvSpPr txBox="1">
            <a:spLocks noGrp="1"/>
          </p:cNvSpPr>
          <p:nvPr>
            <p:ph type="sldNum" sz="quarter" idx="7"/>
          </p:nvPr>
        </p:nvSpPr>
        <p:spPr>
          <a:xfrm>
            <a:off x="8534400" y="6531862"/>
            <a:ext cx="368471"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32</a:t>
            </a:fld>
            <a:endParaRPr spc="-5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9"/>
          </a:xfrm>
          <a:prstGeom prst="rect">
            <a:avLst/>
          </a:prstGeom>
        </p:spPr>
      </p:pic>
      <p:sp>
        <p:nvSpPr>
          <p:cNvPr id="3" name="object 3"/>
          <p:cNvSpPr txBox="1"/>
          <p:nvPr/>
        </p:nvSpPr>
        <p:spPr>
          <a:xfrm>
            <a:off x="528918" y="985039"/>
            <a:ext cx="7755890" cy="1061188"/>
          </a:xfrm>
          <a:prstGeom prst="rect">
            <a:avLst/>
          </a:prstGeom>
        </p:spPr>
        <p:txBody>
          <a:bodyPr vert="horz" wrap="square" lIns="0" tIns="52705" rIns="0" bIns="0" rtlCol="0">
            <a:spAutoFit/>
          </a:bodyPr>
          <a:lstStyle/>
          <a:p>
            <a:pPr marL="12700">
              <a:lnSpc>
                <a:spcPct val="100000"/>
              </a:lnSpc>
              <a:spcBef>
                <a:spcPts val="100"/>
              </a:spcBef>
            </a:pPr>
            <a:r>
              <a:rPr lang="en-US" dirty="0">
                <a:solidFill>
                  <a:schemeClr val="tx2"/>
                </a:solidFill>
                <a:latin typeface="Arial"/>
                <a:cs typeface="Arial"/>
              </a:rPr>
              <a:t>Contact</a:t>
            </a:r>
            <a:r>
              <a:rPr lang="en-US" spc="20" dirty="0">
                <a:solidFill>
                  <a:schemeClr val="tx2"/>
                </a:solidFill>
                <a:latin typeface="Arial"/>
                <a:cs typeface="Arial"/>
              </a:rPr>
              <a:t> </a:t>
            </a:r>
            <a:r>
              <a:rPr lang="en-US" dirty="0">
                <a:solidFill>
                  <a:schemeClr val="tx2"/>
                </a:solidFill>
                <a:latin typeface="Arial"/>
                <a:cs typeface="Arial"/>
              </a:rPr>
              <a:t>Crime</a:t>
            </a:r>
            <a:r>
              <a:rPr lang="en-US" spc="40" dirty="0">
                <a:solidFill>
                  <a:schemeClr val="tx2"/>
                </a:solidFill>
                <a:latin typeface="Arial"/>
                <a:cs typeface="Arial"/>
              </a:rPr>
              <a:t> </a:t>
            </a:r>
            <a:r>
              <a:rPr lang="en-US" dirty="0">
                <a:solidFill>
                  <a:schemeClr val="tx2"/>
                </a:solidFill>
                <a:latin typeface="Arial"/>
                <a:cs typeface="Arial"/>
              </a:rPr>
              <a:t>Victims</a:t>
            </a:r>
            <a:r>
              <a:rPr lang="en-US" spc="20" dirty="0">
                <a:solidFill>
                  <a:schemeClr val="tx2"/>
                </a:solidFill>
                <a:latin typeface="Arial"/>
                <a:cs typeface="Arial"/>
              </a:rPr>
              <a:t> </a:t>
            </a:r>
            <a:r>
              <a:rPr lang="en-US" dirty="0">
                <a:solidFill>
                  <a:schemeClr val="tx2"/>
                </a:solidFill>
                <a:latin typeface="Arial"/>
                <a:cs typeface="Arial"/>
              </a:rPr>
              <a:t>Services</a:t>
            </a:r>
            <a:r>
              <a:rPr lang="en-US" spc="15" dirty="0">
                <a:solidFill>
                  <a:schemeClr val="tx2"/>
                </a:solidFill>
                <a:latin typeface="Arial"/>
                <a:cs typeface="Arial"/>
              </a:rPr>
              <a:t> </a:t>
            </a:r>
            <a:r>
              <a:rPr lang="en-US" dirty="0">
                <a:solidFill>
                  <a:schemeClr val="tx2"/>
                </a:solidFill>
                <a:latin typeface="Arial"/>
                <a:cs typeface="Arial"/>
              </a:rPr>
              <a:t>Planning</a:t>
            </a:r>
            <a:r>
              <a:rPr lang="en-US" spc="40" dirty="0">
                <a:solidFill>
                  <a:schemeClr val="tx2"/>
                </a:solidFill>
                <a:latin typeface="Arial"/>
                <a:cs typeface="Arial"/>
              </a:rPr>
              <a:t> </a:t>
            </a:r>
            <a:r>
              <a:rPr lang="en-US" spc="-10" dirty="0">
                <a:solidFill>
                  <a:schemeClr val="tx2"/>
                </a:solidFill>
                <a:latin typeface="Arial"/>
                <a:cs typeface="Arial"/>
              </a:rPr>
              <a:t>Staff</a:t>
            </a:r>
            <a:endParaRPr lang="en-US" dirty="0">
              <a:solidFill>
                <a:schemeClr val="tx2"/>
              </a:solidFill>
              <a:latin typeface="Arial"/>
              <a:cs typeface="Arial"/>
            </a:endParaRPr>
          </a:p>
          <a:p>
            <a:pPr marL="12065" marR="36830">
              <a:lnSpc>
                <a:spcPts val="2730"/>
              </a:lnSpc>
              <a:buClr>
                <a:srgbClr val="DA1F28"/>
              </a:buClr>
              <a:buSzPct val="66666"/>
              <a:tabLst>
                <a:tab pos="268605" algn="l"/>
              </a:tabLst>
            </a:pPr>
            <a:endParaRPr sz="2700" dirty="0">
              <a:latin typeface="+mn-lt"/>
              <a:cs typeface="Arial"/>
            </a:endParaRPr>
          </a:p>
          <a:p>
            <a:pPr marL="12065" marR="5080">
              <a:lnSpc>
                <a:spcPts val="2950"/>
              </a:lnSpc>
              <a:buClr>
                <a:srgbClr val="DA1F28"/>
              </a:buClr>
              <a:buSzPct val="66666"/>
              <a:tabLst>
                <a:tab pos="268605" algn="l"/>
              </a:tabLst>
            </a:pPr>
            <a:r>
              <a:rPr lang="en-US" sz="2700" spc="-10" dirty="0">
                <a:solidFill>
                  <a:srgbClr val="39639D"/>
                </a:solidFill>
                <a:highlight>
                  <a:srgbClr val="FFFF00"/>
                </a:highlight>
                <a:latin typeface="+mn-lt"/>
                <a:cs typeface="Gill Sans MT"/>
              </a:rPr>
              <a:t> </a:t>
            </a:r>
          </a:p>
        </p:txBody>
      </p:sp>
      <p:sp>
        <p:nvSpPr>
          <p:cNvPr id="6" name="object 6"/>
          <p:cNvSpPr txBox="1">
            <a:spLocks noGrp="1"/>
          </p:cNvSpPr>
          <p:nvPr>
            <p:ph type="sldNum" sz="quarter" idx="7"/>
          </p:nvPr>
        </p:nvSpPr>
        <p:spPr>
          <a:xfrm>
            <a:off x="8534400" y="6571182"/>
            <a:ext cx="438372" cy="153888"/>
          </a:xfrm>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33</a:t>
            </a:fld>
            <a:endParaRPr spc="-50" dirty="0">
              <a:latin typeface="Arial"/>
              <a:cs typeface="Arial"/>
            </a:endParaRPr>
          </a:p>
        </p:txBody>
      </p:sp>
      <p:sp>
        <p:nvSpPr>
          <p:cNvPr id="13" name="TextBox 12">
            <a:extLst>
              <a:ext uri="{FF2B5EF4-FFF2-40B4-BE49-F238E27FC236}">
                <a16:creationId xmlns:a16="http://schemas.microsoft.com/office/drawing/2014/main" id="{C61A9137-C1AE-B24F-238C-3096B70D8BA6}"/>
              </a:ext>
            </a:extLst>
          </p:cNvPr>
          <p:cNvSpPr txBox="1"/>
          <p:nvPr/>
        </p:nvSpPr>
        <p:spPr>
          <a:xfrm>
            <a:off x="397511" y="248916"/>
            <a:ext cx="7755890" cy="646331"/>
          </a:xfrm>
          <a:prstGeom prst="rect">
            <a:avLst/>
          </a:prstGeom>
          <a:noFill/>
        </p:spPr>
        <p:txBody>
          <a:bodyPr wrap="square" rtlCol="0">
            <a:spAutoFit/>
          </a:bodyPr>
          <a:lstStyle/>
          <a:p>
            <a:r>
              <a:rPr lang="en-US" sz="3600" dirty="0">
                <a:solidFill>
                  <a:srgbClr val="4D4D4D"/>
                </a:solidFill>
                <a:effectLst>
                  <a:outerShdw blurRad="38100" dist="38100" dir="2700000" algn="tl">
                    <a:srgbClr val="000000">
                      <a:alpha val="43137"/>
                    </a:srgbClr>
                  </a:outerShdw>
                </a:effectLst>
                <a:latin typeface="+mj-lt"/>
              </a:rPr>
              <a:t>Reporting Questions</a:t>
            </a:r>
          </a:p>
        </p:txBody>
      </p:sp>
      <p:sp>
        <p:nvSpPr>
          <p:cNvPr id="14" name="object 4">
            <a:extLst>
              <a:ext uri="{FF2B5EF4-FFF2-40B4-BE49-F238E27FC236}">
                <a16:creationId xmlns:a16="http://schemas.microsoft.com/office/drawing/2014/main" id="{BC7B5D43-BB5B-3BCA-4A5D-A4E08D22B3D7}"/>
              </a:ext>
            </a:extLst>
          </p:cNvPr>
          <p:cNvSpPr txBox="1">
            <a:spLocks/>
          </p:cNvSpPr>
          <p:nvPr/>
        </p:nvSpPr>
        <p:spPr>
          <a:xfrm>
            <a:off x="1905000" y="1593228"/>
            <a:ext cx="3388658" cy="906145"/>
          </a:xfrm>
          <a:prstGeom prst="rect">
            <a:avLst/>
          </a:prstGeom>
        </p:spPr>
        <p:txBody>
          <a:bodyPr vert="horz" wrap="square" lIns="0" tIns="46990" rIns="0" bIns="0" rtlCol="0">
            <a:spAutoFit/>
          </a:bodyPr>
          <a:lstStyle>
            <a:lvl1pPr>
              <a:defRPr>
                <a:latin typeface="+mj-lt"/>
                <a:ea typeface="+mj-ea"/>
                <a:cs typeface="+mj-cs"/>
              </a:defRPr>
            </a:lvl1pPr>
          </a:lstStyle>
          <a:p>
            <a:pPr marL="12700" marR="5080">
              <a:lnSpc>
                <a:spcPct val="89700"/>
              </a:lnSpc>
              <a:spcBef>
                <a:spcPts val="370"/>
              </a:spcBef>
            </a:pPr>
            <a:r>
              <a:rPr lang="en-US" sz="2200" dirty="0">
                <a:solidFill>
                  <a:schemeClr val="tx2"/>
                </a:solidFill>
                <a:latin typeface="Arial"/>
                <a:cs typeface="Arial"/>
              </a:rPr>
              <a:t>Grace</a:t>
            </a:r>
            <a:r>
              <a:rPr lang="en-US" sz="2200" spc="-30" dirty="0">
                <a:solidFill>
                  <a:schemeClr val="tx2"/>
                </a:solidFill>
                <a:latin typeface="Arial"/>
                <a:cs typeface="Arial"/>
              </a:rPr>
              <a:t> </a:t>
            </a:r>
            <a:r>
              <a:rPr lang="en-US" sz="2200" dirty="0">
                <a:solidFill>
                  <a:schemeClr val="tx2"/>
                </a:solidFill>
                <a:latin typeface="Arial"/>
                <a:cs typeface="Arial"/>
              </a:rPr>
              <a:t>Clougherty</a:t>
            </a:r>
            <a:r>
              <a:rPr lang="en-US" sz="2200" spc="-25" dirty="0">
                <a:solidFill>
                  <a:schemeClr val="tx2"/>
                </a:solidFill>
                <a:latin typeface="Arial"/>
                <a:cs typeface="Arial"/>
              </a:rPr>
              <a:t> </a:t>
            </a:r>
            <a:br>
              <a:rPr lang="en-US" sz="2200" spc="-25" dirty="0">
                <a:solidFill>
                  <a:schemeClr val="tx2"/>
                </a:solidFill>
              </a:rPr>
            </a:br>
            <a:r>
              <a:rPr lang="en-US" sz="2000" spc="-25" dirty="0">
                <a:solidFill>
                  <a:schemeClr val="tx2"/>
                </a:solidFill>
                <a:latin typeface="Arial"/>
                <a:cs typeface="Arial"/>
              </a:rPr>
              <a:t>CVS </a:t>
            </a:r>
            <a:r>
              <a:rPr lang="en-US" sz="2000" dirty="0">
                <a:solidFill>
                  <a:schemeClr val="tx2"/>
                </a:solidFill>
                <a:latin typeface="Arial"/>
                <a:cs typeface="Arial"/>
              </a:rPr>
              <a:t>Program</a:t>
            </a:r>
            <a:r>
              <a:rPr lang="en-US" sz="2000" spc="-25" dirty="0">
                <a:solidFill>
                  <a:schemeClr val="tx2"/>
                </a:solidFill>
                <a:latin typeface="Arial"/>
                <a:cs typeface="Arial"/>
              </a:rPr>
              <a:t> </a:t>
            </a:r>
            <a:r>
              <a:rPr lang="en-US" sz="2000" spc="-10" dirty="0">
                <a:solidFill>
                  <a:schemeClr val="tx2"/>
                </a:solidFill>
                <a:latin typeface="Arial"/>
                <a:cs typeface="Arial"/>
              </a:rPr>
              <a:t>Assistant </a:t>
            </a:r>
            <a:r>
              <a:rPr lang="en-US" sz="2000" u="heavy" spc="-10" dirty="0">
                <a:solidFill>
                  <a:srgbClr val="FF0000"/>
                </a:solidFill>
                <a:uFill>
                  <a:solidFill>
                    <a:srgbClr val="DA3D17"/>
                  </a:solidFill>
                </a:uFill>
                <a:latin typeface="Arial"/>
                <a:cs typeface="Arial"/>
                <a:hlinkClick r:id="rId3">
                  <a:extLst>
                    <a:ext uri="{A12FA001-AC4F-418D-AE19-62706E023703}">
                      <ahyp:hlinkClr xmlns:ahyp="http://schemas.microsoft.com/office/drawing/2018/hyperlinkcolor" val="tx"/>
                    </a:ext>
                  </a:extLst>
                </a:hlinkClick>
              </a:rPr>
              <a:t>grace.clougherty</a:t>
            </a:r>
            <a:r>
              <a:rPr lang="en-US" sz="2000" u="heavy" spc="-10" dirty="0">
                <a:solidFill>
                  <a:srgbClr val="FF0000"/>
                </a:solidFill>
                <a:uFill>
                  <a:solidFill>
                    <a:srgbClr val="DA3D17"/>
                  </a:solidFill>
                </a:uFill>
                <a:latin typeface="Trebuchet MS"/>
                <a:cs typeface="Trebuchet MS"/>
                <a:hlinkClick r:id="rId3">
                  <a:extLst>
                    <a:ext uri="{A12FA001-AC4F-418D-AE19-62706E023703}">
                      <ahyp:hlinkClr xmlns:ahyp="http://schemas.microsoft.com/office/drawing/2018/hyperlinkcolor" val="tx"/>
                    </a:ext>
                  </a:extLst>
                </a:hlinkClick>
              </a:rPr>
              <a:t>@ncdps.gov</a:t>
            </a:r>
            <a:endParaRPr lang="en-US" sz="2000" dirty="0">
              <a:solidFill>
                <a:srgbClr val="FF0000"/>
              </a:solidFill>
              <a:latin typeface="Trebuchet MS"/>
              <a:cs typeface="Trebuchet MS"/>
            </a:endParaRPr>
          </a:p>
        </p:txBody>
      </p:sp>
      <p:sp>
        <p:nvSpPr>
          <p:cNvPr id="15" name="object 5">
            <a:extLst>
              <a:ext uri="{FF2B5EF4-FFF2-40B4-BE49-F238E27FC236}">
                <a16:creationId xmlns:a16="http://schemas.microsoft.com/office/drawing/2014/main" id="{2A11CD06-E715-1270-2BB0-F93C52DAE25A}"/>
              </a:ext>
            </a:extLst>
          </p:cNvPr>
          <p:cNvSpPr txBox="1"/>
          <p:nvPr/>
        </p:nvSpPr>
        <p:spPr>
          <a:xfrm>
            <a:off x="1905000" y="2847625"/>
            <a:ext cx="3941445" cy="964565"/>
          </a:xfrm>
          <a:prstGeom prst="rect">
            <a:avLst/>
          </a:prstGeom>
        </p:spPr>
        <p:txBody>
          <a:bodyPr vert="horz" wrap="square" lIns="0" tIns="12700" rIns="0" bIns="0" rtlCol="0">
            <a:spAutoFit/>
          </a:bodyPr>
          <a:lstStyle/>
          <a:p>
            <a:pPr marL="12700">
              <a:lnSpc>
                <a:spcPts val="2550"/>
              </a:lnSpc>
              <a:spcBef>
                <a:spcPts val="100"/>
              </a:spcBef>
            </a:pPr>
            <a:r>
              <a:rPr lang="en-US" sz="2200" dirty="0">
                <a:solidFill>
                  <a:schemeClr val="tx2"/>
                </a:solidFill>
                <a:latin typeface="Arial"/>
                <a:ea typeface="+mj-ea"/>
                <a:cs typeface="Arial"/>
              </a:rPr>
              <a:t>Jordan Mayer</a:t>
            </a:r>
            <a:endParaRPr sz="2200" dirty="0">
              <a:solidFill>
                <a:schemeClr val="tx2"/>
              </a:solidFill>
              <a:latin typeface="Arial"/>
              <a:ea typeface="+mj-ea"/>
              <a:cs typeface="Arial"/>
            </a:endParaRPr>
          </a:p>
          <a:p>
            <a:pPr marL="12700">
              <a:lnSpc>
                <a:spcPts val="2495"/>
              </a:lnSpc>
            </a:pPr>
            <a:r>
              <a:rPr sz="2000" dirty="0">
                <a:solidFill>
                  <a:schemeClr val="tx2"/>
                </a:solidFill>
                <a:latin typeface="Arial"/>
                <a:ea typeface="+mj-ea"/>
                <a:cs typeface="Arial"/>
              </a:rPr>
              <a:t>VOCA Planner  </a:t>
            </a:r>
          </a:p>
          <a:p>
            <a:pPr marL="12700">
              <a:lnSpc>
                <a:spcPts val="2345"/>
              </a:lnSpc>
            </a:pPr>
            <a:r>
              <a:rPr lang="en-US" sz="2000" u="heavy" spc="-10" dirty="0">
                <a:solidFill>
                  <a:srgbClr val="DA3D17"/>
                </a:solidFill>
                <a:uFill>
                  <a:solidFill>
                    <a:srgbClr val="DA3D17"/>
                  </a:solidFill>
                </a:uFill>
                <a:latin typeface="Trebuchet MS"/>
                <a:cs typeface="Trebuchet MS"/>
              </a:rPr>
              <a:t>Jordan.Mayer@ncdps.gov</a:t>
            </a:r>
            <a:endParaRPr sz="2000" dirty="0">
              <a:latin typeface="Trebuchet MS"/>
              <a:cs typeface="Trebuchet MS"/>
            </a:endParaRPr>
          </a:p>
        </p:txBody>
      </p:sp>
      <p:sp>
        <p:nvSpPr>
          <p:cNvPr id="16" name="object 6">
            <a:extLst>
              <a:ext uri="{FF2B5EF4-FFF2-40B4-BE49-F238E27FC236}">
                <a16:creationId xmlns:a16="http://schemas.microsoft.com/office/drawing/2014/main" id="{58F05D49-E392-89F1-448D-A0103999EE5B}"/>
              </a:ext>
            </a:extLst>
          </p:cNvPr>
          <p:cNvSpPr txBox="1"/>
          <p:nvPr/>
        </p:nvSpPr>
        <p:spPr>
          <a:xfrm>
            <a:off x="524434" y="4513136"/>
            <a:ext cx="4038600" cy="1282402"/>
          </a:xfrm>
          <a:prstGeom prst="rect">
            <a:avLst/>
          </a:prstGeom>
        </p:spPr>
        <p:txBody>
          <a:bodyPr vert="horz" wrap="square" lIns="0" tIns="12700" rIns="0" bIns="0" rtlCol="0">
            <a:spAutoFit/>
          </a:bodyPr>
          <a:lstStyle/>
          <a:p>
            <a:pPr marL="12700">
              <a:lnSpc>
                <a:spcPct val="100000"/>
              </a:lnSpc>
              <a:spcBef>
                <a:spcPts val="100"/>
              </a:spcBef>
            </a:pPr>
            <a:r>
              <a:rPr sz="2000" dirty="0">
                <a:solidFill>
                  <a:schemeClr val="tx2"/>
                </a:solidFill>
                <a:latin typeface="Arial"/>
                <a:cs typeface="Arial"/>
              </a:rPr>
              <a:t>Sandy</a:t>
            </a:r>
            <a:r>
              <a:rPr sz="2000" spc="-10" dirty="0">
                <a:solidFill>
                  <a:schemeClr val="tx2"/>
                </a:solidFill>
                <a:latin typeface="Arial"/>
                <a:cs typeface="Arial"/>
              </a:rPr>
              <a:t> </a:t>
            </a:r>
            <a:r>
              <a:rPr sz="2000" dirty="0">
                <a:solidFill>
                  <a:schemeClr val="tx2"/>
                </a:solidFill>
                <a:latin typeface="Arial"/>
                <a:cs typeface="Arial"/>
              </a:rPr>
              <a:t>Dixon,</a:t>
            </a:r>
            <a:r>
              <a:rPr sz="2000" spc="-10" dirty="0">
                <a:solidFill>
                  <a:schemeClr val="tx2"/>
                </a:solidFill>
                <a:latin typeface="Arial"/>
                <a:cs typeface="Arial"/>
              </a:rPr>
              <a:t> </a:t>
            </a:r>
            <a:r>
              <a:rPr sz="2000" dirty="0">
                <a:solidFill>
                  <a:schemeClr val="tx2"/>
                </a:solidFill>
                <a:latin typeface="Arial"/>
                <a:cs typeface="Arial"/>
              </a:rPr>
              <a:t>Lead</a:t>
            </a:r>
            <a:r>
              <a:rPr sz="2000" spc="-30" dirty="0">
                <a:solidFill>
                  <a:schemeClr val="tx2"/>
                </a:solidFill>
                <a:latin typeface="Arial"/>
                <a:cs typeface="Arial"/>
              </a:rPr>
              <a:t> </a:t>
            </a:r>
            <a:r>
              <a:rPr lang="en-US" sz="2000" spc="-30" dirty="0">
                <a:solidFill>
                  <a:schemeClr val="tx2"/>
                </a:solidFill>
                <a:latin typeface="Arial"/>
                <a:cs typeface="Arial"/>
              </a:rPr>
              <a:t>CVS </a:t>
            </a:r>
            <a:r>
              <a:rPr sz="2000" spc="-10" dirty="0">
                <a:solidFill>
                  <a:schemeClr val="tx2"/>
                </a:solidFill>
                <a:latin typeface="Arial"/>
                <a:cs typeface="Arial"/>
              </a:rPr>
              <a:t>Planner</a:t>
            </a:r>
            <a:endParaRPr lang="en-US" sz="2000" spc="-10" dirty="0">
              <a:solidFill>
                <a:schemeClr val="tx2"/>
              </a:solidFill>
              <a:latin typeface="Arial"/>
              <a:cs typeface="Arial"/>
            </a:endParaRPr>
          </a:p>
          <a:p>
            <a:pPr marL="12700">
              <a:lnSpc>
                <a:spcPct val="100000"/>
              </a:lnSpc>
              <a:spcBef>
                <a:spcPts val="100"/>
              </a:spcBef>
            </a:pPr>
            <a:endParaRPr lang="en-US" sz="2000" spc="-10" dirty="0">
              <a:solidFill>
                <a:schemeClr val="tx2"/>
              </a:solidFill>
              <a:latin typeface="Arial"/>
              <a:cs typeface="Arial"/>
            </a:endParaRPr>
          </a:p>
          <a:p>
            <a:pPr marL="12700">
              <a:spcBef>
                <a:spcPts val="100"/>
              </a:spcBef>
            </a:pPr>
            <a:r>
              <a:rPr lang="en-US" sz="2000" spc="-85" dirty="0">
                <a:solidFill>
                  <a:schemeClr val="tx2"/>
                </a:solidFill>
                <a:latin typeface="Arial"/>
                <a:cs typeface="Arial"/>
              </a:rPr>
              <a:t>Lindsay Bohan</a:t>
            </a:r>
            <a:r>
              <a:rPr lang="en-US" sz="2000" spc="-95" dirty="0">
                <a:solidFill>
                  <a:schemeClr val="tx2"/>
                </a:solidFill>
                <a:latin typeface="Arial"/>
                <a:cs typeface="Arial"/>
              </a:rPr>
              <a:t>,</a:t>
            </a:r>
            <a:r>
              <a:rPr lang="en-US" sz="2000" spc="-20" dirty="0">
                <a:solidFill>
                  <a:schemeClr val="tx2"/>
                </a:solidFill>
                <a:latin typeface="Arial"/>
                <a:cs typeface="Arial"/>
              </a:rPr>
              <a:t> Lead </a:t>
            </a:r>
            <a:r>
              <a:rPr lang="en-US" sz="2000" dirty="0">
                <a:solidFill>
                  <a:schemeClr val="tx2"/>
                </a:solidFill>
                <a:latin typeface="Arial"/>
                <a:cs typeface="Arial"/>
              </a:rPr>
              <a:t>VOCA</a:t>
            </a:r>
            <a:r>
              <a:rPr lang="en-US" sz="2000" spc="-100" dirty="0">
                <a:solidFill>
                  <a:schemeClr val="tx2"/>
                </a:solidFill>
                <a:latin typeface="Arial"/>
                <a:cs typeface="Arial"/>
              </a:rPr>
              <a:t> </a:t>
            </a:r>
            <a:r>
              <a:rPr lang="en-US" sz="2000" spc="-10" dirty="0">
                <a:solidFill>
                  <a:schemeClr val="tx2"/>
                </a:solidFill>
                <a:latin typeface="Arial"/>
                <a:cs typeface="Arial"/>
              </a:rPr>
              <a:t>Planner</a:t>
            </a:r>
            <a:endParaRPr lang="en-US" sz="2000" dirty="0">
              <a:solidFill>
                <a:schemeClr val="tx2"/>
              </a:solidFill>
              <a:latin typeface="Arial"/>
              <a:cs typeface="Arial"/>
            </a:endParaRPr>
          </a:p>
          <a:p>
            <a:pPr marL="12700">
              <a:lnSpc>
                <a:spcPct val="100000"/>
              </a:lnSpc>
              <a:spcBef>
                <a:spcPts val="100"/>
              </a:spcBef>
            </a:pPr>
            <a:endParaRPr sz="2000" dirty="0">
              <a:latin typeface="Arial"/>
              <a:cs typeface="Arial"/>
            </a:endParaRPr>
          </a:p>
        </p:txBody>
      </p:sp>
      <p:sp>
        <p:nvSpPr>
          <p:cNvPr id="18" name="TextBox 17">
            <a:extLst>
              <a:ext uri="{FF2B5EF4-FFF2-40B4-BE49-F238E27FC236}">
                <a16:creationId xmlns:a16="http://schemas.microsoft.com/office/drawing/2014/main" id="{501CE9C7-7421-B8E2-A129-9996990E3F84}"/>
              </a:ext>
            </a:extLst>
          </p:cNvPr>
          <p:cNvSpPr txBox="1"/>
          <p:nvPr/>
        </p:nvSpPr>
        <p:spPr>
          <a:xfrm>
            <a:off x="4571999" y="4513136"/>
            <a:ext cx="4670612" cy="369332"/>
          </a:xfrm>
          <a:prstGeom prst="rect">
            <a:avLst/>
          </a:prstGeom>
          <a:noFill/>
        </p:spPr>
        <p:txBody>
          <a:bodyPr wrap="square">
            <a:spAutoFit/>
          </a:bodyPr>
          <a:lstStyle/>
          <a:p>
            <a:pPr marL="12700">
              <a:lnSpc>
                <a:spcPct val="100000"/>
              </a:lnSpc>
              <a:spcBef>
                <a:spcPts val="100"/>
              </a:spcBef>
            </a:pPr>
            <a:r>
              <a:rPr lang="en-US" sz="1800" u="heavy" spc="-125" dirty="0">
                <a:solidFill>
                  <a:srgbClr val="FF0000"/>
                </a:solidFill>
                <a:uFill>
                  <a:solidFill>
                    <a:srgbClr val="DA3D17"/>
                  </a:solidFill>
                </a:uFill>
                <a:latin typeface="Lucida Sans"/>
                <a:cs typeface="Lucida Sans"/>
                <a:hlinkClick r:id="rId4">
                  <a:extLst>
                    <a:ext uri="{A12FA001-AC4F-418D-AE19-62706E023703}">
                      <ahyp:hlinkClr xmlns:ahyp="http://schemas.microsoft.com/office/drawing/2018/hyperlinkcolor" val="tx"/>
                    </a:ext>
                  </a:extLst>
                </a:hlinkClick>
              </a:rPr>
              <a:t>Sandy.Dixon@ncdps.gov</a:t>
            </a:r>
            <a:endParaRPr lang="en-US" sz="1800" dirty="0">
              <a:solidFill>
                <a:srgbClr val="FF0000"/>
              </a:solidFill>
              <a:latin typeface="Lucida Sans"/>
              <a:cs typeface="Lucida Sans"/>
            </a:endParaRPr>
          </a:p>
        </p:txBody>
      </p:sp>
      <p:sp>
        <p:nvSpPr>
          <p:cNvPr id="20" name="TextBox 19">
            <a:extLst>
              <a:ext uri="{FF2B5EF4-FFF2-40B4-BE49-F238E27FC236}">
                <a16:creationId xmlns:a16="http://schemas.microsoft.com/office/drawing/2014/main" id="{C7C0396A-1FBA-4156-1B8A-EC8A7EA24E70}"/>
              </a:ext>
            </a:extLst>
          </p:cNvPr>
          <p:cNvSpPr txBox="1"/>
          <p:nvPr/>
        </p:nvSpPr>
        <p:spPr>
          <a:xfrm>
            <a:off x="4580968" y="5154337"/>
            <a:ext cx="4670612" cy="369332"/>
          </a:xfrm>
          <a:prstGeom prst="rect">
            <a:avLst/>
          </a:prstGeom>
          <a:noFill/>
        </p:spPr>
        <p:txBody>
          <a:bodyPr wrap="square">
            <a:spAutoFit/>
          </a:bodyPr>
          <a:lstStyle/>
          <a:p>
            <a:pPr marL="12700">
              <a:lnSpc>
                <a:spcPct val="100000"/>
              </a:lnSpc>
              <a:spcBef>
                <a:spcPts val="100"/>
              </a:spcBef>
            </a:pPr>
            <a:r>
              <a:rPr lang="en-US" sz="1800" u="heavy" spc="-125" dirty="0">
                <a:solidFill>
                  <a:srgbClr val="FF0000"/>
                </a:solidFill>
                <a:uFill>
                  <a:solidFill>
                    <a:srgbClr val="DA3D17"/>
                  </a:solidFill>
                </a:uFill>
                <a:latin typeface="Lucida Sans"/>
                <a:cs typeface="Lucida Sans"/>
                <a:hlinkClick r:id="rId5">
                  <a:extLst>
                    <a:ext uri="{A12FA001-AC4F-418D-AE19-62706E023703}">
                      <ahyp:hlinkClr xmlns:ahyp="http://schemas.microsoft.com/office/drawing/2018/hyperlinkcolor" val="tx"/>
                    </a:ext>
                  </a:extLst>
                </a:hlinkClick>
              </a:rPr>
              <a:t>Lindsay.Bohan@ncdps.gov</a:t>
            </a:r>
            <a:endParaRPr lang="en-US" sz="1800" dirty="0">
              <a:solidFill>
                <a:srgbClr val="FF0000"/>
              </a:solidFill>
              <a:latin typeface="Lucida Sans"/>
              <a:cs typeface="Lucida Sans"/>
            </a:endParaRPr>
          </a:p>
        </p:txBody>
      </p:sp>
    </p:spTree>
    <p:extLst>
      <p:ext uri="{BB962C8B-B14F-4D97-AF65-F5344CB8AC3E}">
        <p14:creationId xmlns:p14="http://schemas.microsoft.com/office/powerpoint/2010/main" val="195244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87202" y="1600200"/>
            <a:ext cx="4402455" cy="4343400"/>
          </a:xfrm>
          <a:prstGeom prst="rect">
            <a:avLst/>
          </a:prstGeom>
        </p:spPr>
        <p:txBody>
          <a:bodyPr vert="horz" wrap="square" lIns="0" tIns="187960" rIns="0" bIns="0" rtlCol="0">
            <a:spAutoFit/>
          </a:bodyPr>
          <a:lstStyle/>
          <a:p>
            <a:pPr marL="268605" indent="-255904">
              <a:lnSpc>
                <a:spcPct val="100000"/>
              </a:lnSpc>
              <a:spcBef>
                <a:spcPts val="1480"/>
              </a:spcBef>
              <a:buClr>
                <a:srgbClr val="DA1F28"/>
              </a:buClr>
              <a:buSzPct val="66666"/>
              <a:buFont typeface="Wingdings 3"/>
              <a:buChar char=""/>
              <a:tabLst>
                <a:tab pos="268605" algn="l"/>
              </a:tabLst>
            </a:pPr>
            <a:r>
              <a:rPr sz="2100" dirty="0">
                <a:solidFill>
                  <a:srgbClr val="FFFFFF"/>
                </a:solidFill>
                <a:latin typeface="Arial"/>
                <a:cs typeface="Arial"/>
              </a:rPr>
              <a:t>What</a:t>
            </a:r>
            <a:r>
              <a:rPr sz="2100" spc="-20" dirty="0">
                <a:solidFill>
                  <a:srgbClr val="FFFFFF"/>
                </a:solidFill>
                <a:latin typeface="Arial"/>
                <a:cs typeface="Arial"/>
              </a:rPr>
              <a:t> </a:t>
            </a:r>
            <a:r>
              <a:rPr sz="2100" dirty="0">
                <a:solidFill>
                  <a:srgbClr val="FFFFFF"/>
                </a:solidFill>
                <a:latin typeface="Arial"/>
                <a:cs typeface="Arial"/>
              </a:rPr>
              <a:t>is</a:t>
            </a:r>
            <a:r>
              <a:rPr sz="2100" spc="-10" dirty="0">
                <a:solidFill>
                  <a:srgbClr val="FFFFFF"/>
                </a:solidFill>
                <a:latin typeface="Arial"/>
                <a:cs typeface="Arial"/>
              </a:rPr>
              <a:t> reasonable?</a:t>
            </a:r>
            <a:endParaRPr sz="2100" dirty="0">
              <a:latin typeface="Arial"/>
              <a:cs typeface="Arial"/>
            </a:endParaRPr>
          </a:p>
          <a:p>
            <a:pPr marL="268605" marR="154940" indent="-256540">
              <a:lnSpc>
                <a:spcPct val="114999"/>
              </a:lnSpc>
              <a:spcBef>
                <a:spcPts val="1000"/>
              </a:spcBef>
              <a:buClr>
                <a:srgbClr val="DA1F28"/>
              </a:buClr>
              <a:buSzPct val="66666"/>
              <a:buFont typeface="Wingdings 3"/>
              <a:buChar char=""/>
              <a:tabLst>
                <a:tab pos="268605" algn="l"/>
              </a:tabLst>
            </a:pPr>
            <a:r>
              <a:rPr sz="2100" b="1" dirty="0">
                <a:solidFill>
                  <a:srgbClr val="FFFFFF"/>
                </a:solidFill>
                <a:latin typeface="Arial"/>
                <a:cs typeface="Arial"/>
              </a:rPr>
              <a:t>Does</a:t>
            </a:r>
            <a:r>
              <a:rPr sz="2100" b="1" spc="-25" dirty="0">
                <a:solidFill>
                  <a:srgbClr val="FFFFFF"/>
                </a:solidFill>
                <a:latin typeface="Arial"/>
                <a:cs typeface="Arial"/>
              </a:rPr>
              <a:t> </a:t>
            </a:r>
            <a:r>
              <a:rPr sz="2100" b="1" dirty="0">
                <a:solidFill>
                  <a:srgbClr val="FFFFFF"/>
                </a:solidFill>
                <a:latin typeface="Arial"/>
                <a:cs typeface="Arial"/>
              </a:rPr>
              <a:t>the</a:t>
            </a:r>
            <a:r>
              <a:rPr sz="2100" b="1" spc="-15" dirty="0">
                <a:solidFill>
                  <a:srgbClr val="FFFFFF"/>
                </a:solidFill>
                <a:latin typeface="Arial"/>
                <a:cs typeface="Arial"/>
              </a:rPr>
              <a:t> </a:t>
            </a:r>
            <a:r>
              <a:rPr sz="2100" b="1" dirty="0">
                <a:solidFill>
                  <a:srgbClr val="FFFFFF"/>
                </a:solidFill>
                <a:latin typeface="Arial"/>
                <a:cs typeface="Arial"/>
              </a:rPr>
              <a:t>data</a:t>
            </a:r>
            <a:r>
              <a:rPr sz="2100" b="1" spc="-30" dirty="0">
                <a:solidFill>
                  <a:srgbClr val="FFFFFF"/>
                </a:solidFill>
                <a:latin typeface="Arial"/>
                <a:cs typeface="Arial"/>
              </a:rPr>
              <a:t> </a:t>
            </a:r>
            <a:r>
              <a:rPr sz="2100" b="1" dirty="0">
                <a:solidFill>
                  <a:srgbClr val="FFFFFF"/>
                </a:solidFill>
                <a:latin typeface="Arial"/>
                <a:cs typeface="Arial"/>
              </a:rPr>
              <a:t>make</a:t>
            </a:r>
            <a:r>
              <a:rPr sz="2100" b="1" spc="-20" dirty="0">
                <a:solidFill>
                  <a:srgbClr val="FFFFFF"/>
                </a:solidFill>
                <a:latin typeface="Arial"/>
                <a:cs typeface="Arial"/>
              </a:rPr>
              <a:t> </a:t>
            </a:r>
            <a:r>
              <a:rPr sz="2100" b="1" dirty="0">
                <a:solidFill>
                  <a:srgbClr val="FFFFFF"/>
                </a:solidFill>
                <a:latin typeface="Arial"/>
                <a:cs typeface="Arial"/>
              </a:rPr>
              <a:t>sense</a:t>
            </a:r>
            <a:r>
              <a:rPr sz="2100" b="1" spc="-40" dirty="0">
                <a:solidFill>
                  <a:srgbClr val="FFFFFF"/>
                </a:solidFill>
                <a:latin typeface="Arial"/>
                <a:cs typeface="Arial"/>
              </a:rPr>
              <a:t> </a:t>
            </a:r>
            <a:r>
              <a:rPr sz="2100" b="1" spc="-25" dirty="0">
                <a:solidFill>
                  <a:srgbClr val="FFFFFF"/>
                </a:solidFill>
                <a:latin typeface="Arial"/>
                <a:cs typeface="Arial"/>
              </a:rPr>
              <a:t>in </a:t>
            </a:r>
            <a:r>
              <a:rPr sz="2100" b="1" dirty="0">
                <a:solidFill>
                  <a:srgbClr val="FFFFFF"/>
                </a:solidFill>
                <a:latin typeface="Arial"/>
                <a:cs typeface="Arial"/>
              </a:rPr>
              <a:t>relation</a:t>
            </a:r>
            <a:r>
              <a:rPr sz="2100" b="1" spc="-50" dirty="0">
                <a:solidFill>
                  <a:srgbClr val="FFFFFF"/>
                </a:solidFill>
                <a:latin typeface="Arial"/>
                <a:cs typeface="Arial"/>
              </a:rPr>
              <a:t> </a:t>
            </a:r>
            <a:r>
              <a:rPr sz="2100" b="1" dirty="0">
                <a:solidFill>
                  <a:srgbClr val="FFFFFF"/>
                </a:solidFill>
                <a:latin typeface="Arial"/>
                <a:cs typeface="Arial"/>
              </a:rPr>
              <a:t>to</a:t>
            </a:r>
            <a:r>
              <a:rPr sz="2100" b="1" spc="-30" dirty="0">
                <a:solidFill>
                  <a:srgbClr val="FFFFFF"/>
                </a:solidFill>
                <a:latin typeface="Arial"/>
                <a:cs typeface="Arial"/>
              </a:rPr>
              <a:t> </a:t>
            </a:r>
            <a:r>
              <a:rPr sz="2100" b="1" dirty="0">
                <a:solidFill>
                  <a:srgbClr val="FFFFFF"/>
                </a:solidFill>
                <a:latin typeface="Arial"/>
                <a:cs typeface="Arial"/>
              </a:rPr>
              <a:t>the</a:t>
            </a:r>
            <a:r>
              <a:rPr sz="2100" b="1" spc="-45" dirty="0">
                <a:solidFill>
                  <a:srgbClr val="FFFFFF"/>
                </a:solidFill>
                <a:latin typeface="Arial"/>
                <a:cs typeface="Arial"/>
              </a:rPr>
              <a:t> </a:t>
            </a:r>
            <a:r>
              <a:rPr sz="2100" b="1" dirty="0">
                <a:solidFill>
                  <a:srgbClr val="FFFFFF"/>
                </a:solidFill>
                <a:latin typeface="Arial"/>
                <a:cs typeface="Arial"/>
              </a:rPr>
              <a:t>award</a:t>
            </a:r>
            <a:r>
              <a:rPr sz="2100" b="1" spc="-35" dirty="0">
                <a:solidFill>
                  <a:srgbClr val="FFFFFF"/>
                </a:solidFill>
                <a:latin typeface="Arial"/>
                <a:cs typeface="Arial"/>
              </a:rPr>
              <a:t> </a:t>
            </a:r>
            <a:r>
              <a:rPr sz="2100" b="1" spc="-10" dirty="0">
                <a:solidFill>
                  <a:srgbClr val="FFFFFF"/>
                </a:solidFill>
                <a:latin typeface="Arial"/>
                <a:cs typeface="Arial"/>
              </a:rPr>
              <a:t>objectives </a:t>
            </a:r>
            <a:r>
              <a:rPr sz="2100" b="1" dirty="0">
                <a:solidFill>
                  <a:srgbClr val="FFFFFF"/>
                </a:solidFill>
                <a:latin typeface="Arial"/>
                <a:cs typeface="Arial"/>
              </a:rPr>
              <a:t>or</a:t>
            </a:r>
            <a:r>
              <a:rPr sz="2100" b="1" spc="-40" dirty="0">
                <a:solidFill>
                  <a:srgbClr val="FFFFFF"/>
                </a:solidFill>
                <a:latin typeface="Arial"/>
                <a:cs typeface="Arial"/>
              </a:rPr>
              <a:t> </a:t>
            </a:r>
            <a:r>
              <a:rPr sz="2100" b="1" dirty="0">
                <a:solidFill>
                  <a:srgbClr val="FFFFFF"/>
                </a:solidFill>
                <a:latin typeface="Arial"/>
                <a:cs typeface="Arial"/>
              </a:rPr>
              <a:t>categories</a:t>
            </a:r>
            <a:r>
              <a:rPr sz="2100" b="1" spc="-40" dirty="0">
                <a:solidFill>
                  <a:srgbClr val="FFFFFF"/>
                </a:solidFill>
                <a:latin typeface="Arial"/>
                <a:cs typeface="Arial"/>
              </a:rPr>
              <a:t> </a:t>
            </a:r>
            <a:r>
              <a:rPr sz="2100" b="1" dirty="0">
                <a:solidFill>
                  <a:srgbClr val="FFFFFF"/>
                </a:solidFill>
                <a:latin typeface="Arial"/>
                <a:cs typeface="Arial"/>
              </a:rPr>
              <a:t>of</a:t>
            </a:r>
            <a:r>
              <a:rPr sz="2100" b="1" spc="-15" dirty="0">
                <a:solidFill>
                  <a:srgbClr val="FFFFFF"/>
                </a:solidFill>
                <a:latin typeface="Arial"/>
                <a:cs typeface="Arial"/>
              </a:rPr>
              <a:t> </a:t>
            </a:r>
            <a:r>
              <a:rPr sz="2100" b="1" spc="-10" dirty="0">
                <a:solidFill>
                  <a:srgbClr val="FFFFFF"/>
                </a:solidFill>
                <a:latin typeface="Arial"/>
                <a:cs typeface="Arial"/>
              </a:rPr>
              <a:t>service?</a:t>
            </a:r>
            <a:endParaRPr sz="2100" dirty="0">
              <a:latin typeface="Arial"/>
              <a:cs typeface="Arial"/>
            </a:endParaRPr>
          </a:p>
          <a:p>
            <a:pPr marL="268605" marR="566420" indent="-256540">
              <a:lnSpc>
                <a:spcPct val="115199"/>
              </a:lnSpc>
              <a:spcBef>
                <a:spcPts val="994"/>
              </a:spcBef>
              <a:buClr>
                <a:srgbClr val="DA1F28"/>
              </a:buClr>
              <a:buSzPct val="66666"/>
              <a:buFont typeface="Wingdings 3"/>
              <a:buChar char=""/>
              <a:tabLst>
                <a:tab pos="268605" algn="l"/>
              </a:tabLst>
            </a:pPr>
            <a:r>
              <a:rPr sz="2100" dirty="0">
                <a:solidFill>
                  <a:srgbClr val="FFFFFF"/>
                </a:solidFill>
                <a:latin typeface="Arial"/>
                <a:cs typeface="Arial"/>
              </a:rPr>
              <a:t>What</a:t>
            </a:r>
            <a:r>
              <a:rPr sz="2100" spc="-15" dirty="0">
                <a:solidFill>
                  <a:srgbClr val="FFFFFF"/>
                </a:solidFill>
                <a:latin typeface="Arial"/>
                <a:cs typeface="Arial"/>
              </a:rPr>
              <a:t> </a:t>
            </a:r>
            <a:r>
              <a:rPr sz="2100" dirty="0">
                <a:solidFill>
                  <a:srgbClr val="FFFFFF"/>
                </a:solidFill>
                <a:latin typeface="Arial"/>
                <a:cs typeface="Arial"/>
              </a:rPr>
              <a:t>might</a:t>
            </a:r>
            <a:r>
              <a:rPr sz="2100" spc="-20" dirty="0">
                <a:solidFill>
                  <a:srgbClr val="FFFFFF"/>
                </a:solidFill>
                <a:latin typeface="Arial"/>
                <a:cs typeface="Arial"/>
              </a:rPr>
              <a:t> </a:t>
            </a:r>
            <a:r>
              <a:rPr sz="2100" dirty="0">
                <a:solidFill>
                  <a:srgbClr val="FFFFFF"/>
                </a:solidFill>
                <a:latin typeface="Arial"/>
                <a:cs typeface="Arial"/>
              </a:rPr>
              <a:t>signify</a:t>
            </a:r>
            <a:r>
              <a:rPr sz="2100" spc="-35" dirty="0">
                <a:solidFill>
                  <a:srgbClr val="FFFFFF"/>
                </a:solidFill>
                <a:latin typeface="Arial"/>
                <a:cs typeface="Arial"/>
              </a:rPr>
              <a:t> </a:t>
            </a:r>
            <a:r>
              <a:rPr sz="2100" dirty="0">
                <a:solidFill>
                  <a:srgbClr val="FFFFFF"/>
                </a:solidFill>
                <a:latin typeface="Arial"/>
                <a:cs typeface="Arial"/>
              </a:rPr>
              <a:t>a</a:t>
            </a:r>
            <a:r>
              <a:rPr sz="2100" spc="-15" dirty="0">
                <a:solidFill>
                  <a:srgbClr val="FFFFFF"/>
                </a:solidFill>
                <a:latin typeface="Arial"/>
                <a:cs typeface="Arial"/>
              </a:rPr>
              <a:t> </a:t>
            </a:r>
            <a:r>
              <a:rPr sz="2100" dirty="0">
                <a:solidFill>
                  <a:srgbClr val="FFFFFF"/>
                </a:solidFill>
                <a:latin typeface="Arial"/>
                <a:cs typeface="Arial"/>
              </a:rPr>
              <a:t>cause</a:t>
            </a:r>
            <a:r>
              <a:rPr sz="2100" spc="-30" dirty="0">
                <a:solidFill>
                  <a:srgbClr val="FFFFFF"/>
                </a:solidFill>
                <a:latin typeface="Arial"/>
                <a:cs typeface="Arial"/>
              </a:rPr>
              <a:t> </a:t>
            </a:r>
            <a:r>
              <a:rPr sz="2100" spc="-25" dirty="0">
                <a:solidFill>
                  <a:srgbClr val="FFFFFF"/>
                </a:solidFill>
                <a:latin typeface="Arial"/>
                <a:cs typeface="Arial"/>
              </a:rPr>
              <a:t>for </a:t>
            </a:r>
            <a:r>
              <a:rPr sz="2100" spc="-10" dirty="0">
                <a:solidFill>
                  <a:srgbClr val="FFFFFF"/>
                </a:solidFill>
                <a:latin typeface="Arial"/>
                <a:cs typeface="Arial"/>
              </a:rPr>
              <a:t>concern?</a:t>
            </a:r>
            <a:endParaRPr sz="2100" dirty="0">
              <a:latin typeface="Arial"/>
              <a:cs typeface="Arial"/>
            </a:endParaRPr>
          </a:p>
          <a:p>
            <a:pPr marL="268605" indent="-255904">
              <a:lnSpc>
                <a:spcPct val="100000"/>
              </a:lnSpc>
              <a:spcBef>
                <a:spcPts val="1380"/>
              </a:spcBef>
              <a:buClr>
                <a:srgbClr val="DA1F28"/>
              </a:buClr>
              <a:buSzPct val="66666"/>
              <a:buFont typeface="Wingdings 3"/>
              <a:buChar char=""/>
              <a:tabLst>
                <a:tab pos="268605" algn="l"/>
              </a:tabLst>
            </a:pPr>
            <a:r>
              <a:rPr sz="2100" dirty="0">
                <a:solidFill>
                  <a:srgbClr val="FFFFFF"/>
                </a:solidFill>
                <a:latin typeface="Arial"/>
                <a:cs typeface="Arial"/>
              </a:rPr>
              <a:t>What</a:t>
            </a:r>
            <a:r>
              <a:rPr sz="2100" spc="-20" dirty="0">
                <a:solidFill>
                  <a:srgbClr val="FFFFFF"/>
                </a:solidFill>
                <a:latin typeface="Arial"/>
                <a:cs typeface="Arial"/>
              </a:rPr>
              <a:t> </a:t>
            </a:r>
            <a:r>
              <a:rPr sz="2100" dirty="0">
                <a:solidFill>
                  <a:srgbClr val="FFFFFF"/>
                </a:solidFill>
                <a:latin typeface="Arial"/>
                <a:cs typeface="Arial"/>
              </a:rPr>
              <a:t>is</a:t>
            </a:r>
            <a:r>
              <a:rPr sz="2100" spc="-25" dirty="0">
                <a:solidFill>
                  <a:srgbClr val="FFFFFF"/>
                </a:solidFill>
                <a:latin typeface="Arial"/>
                <a:cs typeface="Arial"/>
              </a:rPr>
              <a:t> </a:t>
            </a:r>
            <a:r>
              <a:rPr sz="2100" dirty="0">
                <a:solidFill>
                  <a:srgbClr val="FFFFFF"/>
                </a:solidFill>
                <a:latin typeface="Arial"/>
                <a:cs typeface="Arial"/>
              </a:rPr>
              <a:t>the</a:t>
            </a:r>
            <a:r>
              <a:rPr sz="2100" spc="-20" dirty="0">
                <a:solidFill>
                  <a:srgbClr val="FFFFFF"/>
                </a:solidFill>
                <a:latin typeface="Arial"/>
                <a:cs typeface="Arial"/>
              </a:rPr>
              <a:t> </a:t>
            </a:r>
            <a:r>
              <a:rPr sz="2100" dirty="0">
                <a:solidFill>
                  <a:srgbClr val="FFFFFF"/>
                </a:solidFill>
                <a:latin typeface="Arial"/>
                <a:cs typeface="Arial"/>
              </a:rPr>
              <a:t>project</a:t>
            </a:r>
            <a:r>
              <a:rPr sz="2100" spc="-15" dirty="0">
                <a:solidFill>
                  <a:srgbClr val="FFFFFF"/>
                </a:solidFill>
                <a:latin typeface="Arial"/>
                <a:cs typeface="Arial"/>
              </a:rPr>
              <a:t> </a:t>
            </a:r>
            <a:r>
              <a:rPr sz="2100" dirty="0">
                <a:solidFill>
                  <a:srgbClr val="FFFFFF"/>
                </a:solidFill>
                <a:latin typeface="Arial"/>
                <a:cs typeface="Arial"/>
              </a:rPr>
              <a:t>timeline</a:t>
            </a:r>
            <a:r>
              <a:rPr sz="2100" spc="-45" dirty="0">
                <a:solidFill>
                  <a:srgbClr val="FFFFFF"/>
                </a:solidFill>
                <a:latin typeface="Arial"/>
                <a:cs typeface="Arial"/>
              </a:rPr>
              <a:t> </a:t>
            </a:r>
            <a:r>
              <a:rPr sz="2100" spc="-10" dirty="0">
                <a:solidFill>
                  <a:srgbClr val="FFFFFF"/>
                </a:solidFill>
                <a:latin typeface="Arial"/>
                <a:cs typeface="Arial"/>
              </a:rPr>
              <a:t>status?</a:t>
            </a:r>
            <a:endParaRPr sz="2100" dirty="0">
              <a:latin typeface="Arial"/>
              <a:cs typeface="Arial"/>
            </a:endParaRPr>
          </a:p>
          <a:p>
            <a:pPr marL="268605" marR="287020" indent="-256540">
              <a:lnSpc>
                <a:spcPct val="114999"/>
              </a:lnSpc>
              <a:spcBef>
                <a:spcPts val="1005"/>
              </a:spcBef>
              <a:buClr>
                <a:srgbClr val="DA1F28"/>
              </a:buClr>
              <a:buSzPct val="66666"/>
              <a:buFont typeface="Wingdings 3"/>
              <a:buChar char=""/>
              <a:tabLst>
                <a:tab pos="268605" algn="l"/>
              </a:tabLst>
            </a:pPr>
            <a:r>
              <a:rPr sz="2100" dirty="0">
                <a:solidFill>
                  <a:srgbClr val="FFFFFF"/>
                </a:solidFill>
                <a:latin typeface="Arial"/>
                <a:cs typeface="Arial"/>
              </a:rPr>
              <a:t>How</a:t>
            </a:r>
            <a:r>
              <a:rPr sz="2100" spc="-20" dirty="0">
                <a:solidFill>
                  <a:srgbClr val="FFFFFF"/>
                </a:solidFill>
                <a:latin typeface="Arial"/>
                <a:cs typeface="Arial"/>
              </a:rPr>
              <a:t> </a:t>
            </a:r>
            <a:r>
              <a:rPr sz="2100" dirty="0">
                <a:solidFill>
                  <a:srgbClr val="FFFFFF"/>
                </a:solidFill>
                <a:latin typeface="Arial"/>
                <a:cs typeface="Arial"/>
              </a:rPr>
              <a:t>does</a:t>
            </a:r>
            <a:r>
              <a:rPr sz="2100" spc="-25" dirty="0">
                <a:solidFill>
                  <a:srgbClr val="FFFFFF"/>
                </a:solidFill>
                <a:latin typeface="Arial"/>
                <a:cs typeface="Arial"/>
              </a:rPr>
              <a:t> </a:t>
            </a:r>
            <a:r>
              <a:rPr sz="2100" dirty="0">
                <a:solidFill>
                  <a:srgbClr val="FFFFFF"/>
                </a:solidFill>
                <a:latin typeface="Arial"/>
                <a:cs typeface="Arial"/>
              </a:rPr>
              <a:t>an</a:t>
            </a:r>
            <a:r>
              <a:rPr sz="2100" spc="-20" dirty="0">
                <a:solidFill>
                  <a:srgbClr val="FFFFFF"/>
                </a:solidFill>
                <a:latin typeface="Arial"/>
                <a:cs typeface="Arial"/>
              </a:rPr>
              <a:t> </a:t>
            </a:r>
            <a:r>
              <a:rPr sz="2100" dirty="0">
                <a:solidFill>
                  <a:srgbClr val="FFFFFF"/>
                </a:solidFill>
                <a:latin typeface="Arial"/>
                <a:cs typeface="Arial"/>
              </a:rPr>
              <a:t>explanation</a:t>
            </a:r>
            <a:r>
              <a:rPr sz="2100" spc="-45" dirty="0">
                <a:solidFill>
                  <a:srgbClr val="FFFFFF"/>
                </a:solidFill>
                <a:latin typeface="Arial"/>
                <a:cs typeface="Arial"/>
              </a:rPr>
              <a:t> </a:t>
            </a:r>
            <a:r>
              <a:rPr sz="2100" dirty="0">
                <a:solidFill>
                  <a:srgbClr val="FFFFFF"/>
                </a:solidFill>
                <a:latin typeface="Arial"/>
                <a:cs typeface="Arial"/>
              </a:rPr>
              <a:t>line</a:t>
            </a:r>
            <a:r>
              <a:rPr sz="2100" spc="-30" dirty="0">
                <a:solidFill>
                  <a:srgbClr val="FFFFFF"/>
                </a:solidFill>
                <a:latin typeface="Arial"/>
                <a:cs typeface="Arial"/>
              </a:rPr>
              <a:t> </a:t>
            </a:r>
            <a:r>
              <a:rPr sz="2100" spc="-25" dirty="0">
                <a:solidFill>
                  <a:srgbClr val="FFFFFF"/>
                </a:solidFill>
                <a:latin typeface="Arial"/>
                <a:cs typeface="Arial"/>
              </a:rPr>
              <a:t>up </a:t>
            </a:r>
            <a:r>
              <a:rPr sz="2100" dirty="0">
                <a:solidFill>
                  <a:srgbClr val="FFFFFF"/>
                </a:solidFill>
                <a:latin typeface="Arial"/>
                <a:cs typeface="Arial"/>
              </a:rPr>
              <a:t>with</a:t>
            </a:r>
            <a:r>
              <a:rPr sz="2100" spc="-35" dirty="0">
                <a:solidFill>
                  <a:srgbClr val="FFFFFF"/>
                </a:solidFill>
                <a:latin typeface="Arial"/>
                <a:cs typeface="Arial"/>
              </a:rPr>
              <a:t> </a:t>
            </a:r>
            <a:r>
              <a:rPr sz="2100" dirty="0">
                <a:solidFill>
                  <a:srgbClr val="FFFFFF"/>
                </a:solidFill>
                <a:latin typeface="Arial"/>
                <a:cs typeface="Arial"/>
              </a:rPr>
              <a:t>what</a:t>
            </a:r>
            <a:r>
              <a:rPr sz="2100" spc="-10" dirty="0">
                <a:solidFill>
                  <a:srgbClr val="FFFFFF"/>
                </a:solidFill>
                <a:latin typeface="Arial"/>
                <a:cs typeface="Arial"/>
              </a:rPr>
              <a:t> </a:t>
            </a:r>
            <a:r>
              <a:rPr sz="2100" dirty="0">
                <a:solidFill>
                  <a:srgbClr val="FFFFFF"/>
                </a:solidFill>
                <a:latin typeface="Arial"/>
                <a:cs typeface="Arial"/>
              </a:rPr>
              <a:t>was</a:t>
            </a:r>
            <a:r>
              <a:rPr sz="2100" spc="-20" dirty="0">
                <a:solidFill>
                  <a:srgbClr val="FFFFFF"/>
                </a:solidFill>
                <a:latin typeface="Arial"/>
                <a:cs typeface="Arial"/>
              </a:rPr>
              <a:t> </a:t>
            </a:r>
            <a:r>
              <a:rPr sz="2100" dirty="0">
                <a:solidFill>
                  <a:srgbClr val="FFFFFF"/>
                </a:solidFill>
                <a:latin typeface="Arial"/>
                <a:cs typeface="Arial"/>
              </a:rPr>
              <a:t>reported</a:t>
            </a:r>
            <a:r>
              <a:rPr sz="2100" spc="-15" dirty="0">
                <a:solidFill>
                  <a:srgbClr val="FFFFFF"/>
                </a:solidFill>
                <a:latin typeface="Arial"/>
                <a:cs typeface="Arial"/>
              </a:rPr>
              <a:t> </a:t>
            </a:r>
            <a:r>
              <a:rPr sz="2100" dirty="0">
                <a:solidFill>
                  <a:srgbClr val="FFFFFF"/>
                </a:solidFill>
                <a:latin typeface="Arial"/>
                <a:cs typeface="Arial"/>
              </a:rPr>
              <a:t>or</a:t>
            </a:r>
            <a:r>
              <a:rPr sz="2100" spc="-5" dirty="0">
                <a:solidFill>
                  <a:srgbClr val="FFFFFF"/>
                </a:solidFill>
                <a:latin typeface="Arial"/>
                <a:cs typeface="Arial"/>
              </a:rPr>
              <a:t> </a:t>
            </a:r>
            <a:r>
              <a:rPr sz="2100" spc="-25" dirty="0">
                <a:solidFill>
                  <a:srgbClr val="FFFFFF"/>
                </a:solidFill>
                <a:latin typeface="Arial"/>
                <a:cs typeface="Arial"/>
              </a:rPr>
              <a:t>the </a:t>
            </a:r>
            <a:r>
              <a:rPr sz="2100" dirty="0">
                <a:solidFill>
                  <a:srgbClr val="FFFFFF"/>
                </a:solidFill>
                <a:latin typeface="Arial"/>
                <a:cs typeface="Arial"/>
              </a:rPr>
              <a:t>VOCA</a:t>
            </a:r>
            <a:r>
              <a:rPr sz="2100" spc="-140" dirty="0">
                <a:solidFill>
                  <a:srgbClr val="FFFFFF"/>
                </a:solidFill>
                <a:latin typeface="Arial"/>
                <a:cs typeface="Arial"/>
              </a:rPr>
              <a:t> </a:t>
            </a:r>
            <a:r>
              <a:rPr sz="2100" spc="-20" dirty="0">
                <a:solidFill>
                  <a:srgbClr val="FFFFFF"/>
                </a:solidFill>
                <a:latin typeface="Arial"/>
                <a:cs typeface="Arial"/>
              </a:rPr>
              <a:t>act?</a:t>
            </a:r>
            <a:endParaRPr sz="2100" dirty="0">
              <a:latin typeface="Arial"/>
              <a:cs typeface="Arial"/>
            </a:endParaRPr>
          </a:p>
        </p:txBody>
      </p:sp>
      <p:sp>
        <p:nvSpPr>
          <p:cNvPr id="3" name="object 3"/>
          <p:cNvSpPr txBox="1">
            <a:spLocks noGrp="1"/>
          </p:cNvSpPr>
          <p:nvPr>
            <p:ph type="title"/>
          </p:nvPr>
        </p:nvSpPr>
        <p:spPr>
          <a:xfrm>
            <a:off x="762000" y="1382935"/>
            <a:ext cx="2030095" cy="299720"/>
          </a:xfrm>
          <a:prstGeom prst="rect">
            <a:avLst/>
          </a:prstGeom>
        </p:spPr>
        <p:txBody>
          <a:bodyPr vert="horz" wrap="square" lIns="0" tIns="12700" rIns="0" bIns="0" rtlCol="0">
            <a:spAutoFit/>
          </a:bodyPr>
          <a:lstStyle/>
          <a:p>
            <a:pPr marL="12700">
              <a:lnSpc>
                <a:spcPct val="100000"/>
              </a:lnSpc>
              <a:spcBef>
                <a:spcPts val="100"/>
              </a:spcBef>
            </a:pPr>
            <a:r>
              <a:rPr sz="1800" dirty="0"/>
              <a:t>Resources</a:t>
            </a:r>
            <a:r>
              <a:rPr sz="1800" spc="-40" dirty="0"/>
              <a:t> </a:t>
            </a:r>
            <a:r>
              <a:rPr sz="1800" dirty="0"/>
              <a:t>to</a:t>
            </a:r>
            <a:r>
              <a:rPr sz="1800" spc="-40" dirty="0"/>
              <a:t> </a:t>
            </a:r>
            <a:r>
              <a:rPr sz="1800" spc="-20" dirty="0"/>
              <a:t>Use:</a:t>
            </a:r>
            <a:endParaRPr sz="1800" dirty="0"/>
          </a:p>
        </p:txBody>
      </p:sp>
      <p:sp>
        <p:nvSpPr>
          <p:cNvPr id="4" name="object 4"/>
          <p:cNvSpPr txBox="1"/>
          <p:nvPr/>
        </p:nvSpPr>
        <p:spPr>
          <a:xfrm>
            <a:off x="4419600" y="1382935"/>
            <a:ext cx="4137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Suggested</a:t>
            </a:r>
            <a:r>
              <a:rPr sz="1800" b="1" spc="-60" dirty="0">
                <a:solidFill>
                  <a:srgbClr val="FFFFFF"/>
                </a:solidFill>
                <a:latin typeface="Arial"/>
                <a:cs typeface="Arial"/>
              </a:rPr>
              <a:t> </a:t>
            </a:r>
            <a:r>
              <a:rPr sz="1800" b="1" dirty="0">
                <a:solidFill>
                  <a:srgbClr val="FFFFFF"/>
                </a:solidFill>
                <a:latin typeface="Arial"/>
                <a:cs typeface="Arial"/>
              </a:rPr>
              <a:t>Questions</a:t>
            </a:r>
            <a:r>
              <a:rPr sz="1800" b="1" spc="-70" dirty="0">
                <a:solidFill>
                  <a:srgbClr val="FFFFFF"/>
                </a:solidFill>
                <a:latin typeface="Arial"/>
                <a:cs typeface="Arial"/>
              </a:rPr>
              <a:t> </a:t>
            </a:r>
            <a:r>
              <a:rPr sz="1800" b="1" dirty="0">
                <a:solidFill>
                  <a:srgbClr val="FFFFFF"/>
                </a:solidFill>
                <a:latin typeface="Arial"/>
                <a:cs typeface="Arial"/>
              </a:rPr>
              <a:t>to</a:t>
            </a:r>
            <a:r>
              <a:rPr sz="1800" b="1" spc="-50" dirty="0">
                <a:solidFill>
                  <a:srgbClr val="FFFFFF"/>
                </a:solidFill>
                <a:latin typeface="Arial"/>
                <a:cs typeface="Arial"/>
              </a:rPr>
              <a:t> </a:t>
            </a:r>
            <a:r>
              <a:rPr sz="1800" b="1" dirty="0">
                <a:solidFill>
                  <a:srgbClr val="FFFFFF"/>
                </a:solidFill>
                <a:latin typeface="Arial"/>
                <a:cs typeface="Arial"/>
              </a:rPr>
              <a:t>Review</a:t>
            </a:r>
            <a:r>
              <a:rPr sz="1800" b="1" spc="-20" dirty="0">
                <a:solidFill>
                  <a:srgbClr val="FFFFFF"/>
                </a:solidFill>
                <a:latin typeface="Arial"/>
                <a:cs typeface="Arial"/>
              </a:rPr>
              <a:t> </a:t>
            </a:r>
            <a:r>
              <a:rPr sz="1800" b="1" spc="-10" dirty="0">
                <a:solidFill>
                  <a:srgbClr val="FFFFFF"/>
                </a:solidFill>
                <a:latin typeface="Arial"/>
                <a:cs typeface="Arial"/>
              </a:rPr>
              <a:t>Data:</a:t>
            </a:r>
            <a:endParaRPr sz="1800" dirty="0">
              <a:latin typeface="Arial"/>
              <a:cs typeface="Arial"/>
            </a:endParaRPr>
          </a:p>
        </p:txBody>
      </p:sp>
      <p:sp>
        <p:nvSpPr>
          <p:cNvPr id="5" name="object 5"/>
          <p:cNvSpPr txBox="1"/>
          <p:nvPr/>
        </p:nvSpPr>
        <p:spPr>
          <a:xfrm>
            <a:off x="609600" y="1751965"/>
            <a:ext cx="2894330" cy="3354070"/>
          </a:xfrm>
          <a:prstGeom prst="rect">
            <a:avLst/>
          </a:prstGeom>
        </p:spPr>
        <p:txBody>
          <a:bodyPr vert="horz" wrap="square" lIns="0" tIns="12700" rIns="0" bIns="0" rtlCol="0">
            <a:spAutoFit/>
          </a:bodyPr>
          <a:lstStyle/>
          <a:p>
            <a:pPr marL="268605" marR="844550" indent="-256540">
              <a:lnSpc>
                <a:spcPct val="115199"/>
              </a:lnSpc>
              <a:spcBef>
                <a:spcPts val="100"/>
              </a:spcBef>
              <a:buClr>
                <a:srgbClr val="DA1F28"/>
              </a:buClr>
              <a:buSzPct val="66666"/>
              <a:buFont typeface="Wingdings 3"/>
              <a:buChar char=""/>
              <a:tabLst>
                <a:tab pos="268605" algn="l"/>
              </a:tabLst>
            </a:pPr>
            <a:r>
              <a:rPr sz="2100" spc="-10" dirty="0">
                <a:solidFill>
                  <a:srgbClr val="FFFFFF"/>
                </a:solidFill>
                <a:latin typeface="Arial"/>
                <a:cs typeface="Arial"/>
              </a:rPr>
              <a:t>Performance </a:t>
            </a:r>
            <a:r>
              <a:rPr sz="2100" dirty="0">
                <a:solidFill>
                  <a:srgbClr val="FFFFFF"/>
                </a:solidFill>
                <a:latin typeface="Arial"/>
                <a:cs typeface="Arial"/>
              </a:rPr>
              <a:t>measures</a:t>
            </a:r>
            <a:r>
              <a:rPr sz="2100" spc="-40" dirty="0">
                <a:solidFill>
                  <a:srgbClr val="FFFFFF"/>
                </a:solidFill>
                <a:latin typeface="Arial"/>
                <a:cs typeface="Arial"/>
              </a:rPr>
              <a:t> </a:t>
            </a:r>
            <a:r>
              <a:rPr sz="2100" spc="-25" dirty="0">
                <a:solidFill>
                  <a:srgbClr val="FFFFFF"/>
                </a:solidFill>
                <a:latin typeface="Arial"/>
                <a:cs typeface="Arial"/>
              </a:rPr>
              <a:t>PDF</a:t>
            </a:r>
            <a:endParaRPr sz="2100">
              <a:latin typeface="Arial"/>
              <a:cs typeface="Arial"/>
            </a:endParaRPr>
          </a:p>
          <a:p>
            <a:pPr marL="268605" marR="374650" indent="-256540">
              <a:lnSpc>
                <a:spcPct val="114700"/>
              </a:lnSpc>
              <a:spcBef>
                <a:spcPts val="1010"/>
              </a:spcBef>
              <a:buClr>
                <a:srgbClr val="DA1F28"/>
              </a:buClr>
              <a:buSzPct val="66666"/>
              <a:buFont typeface="Wingdings 3"/>
              <a:buChar char=""/>
              <a:tabLst>
                <a:tab pos="268605" algn="l"/>
              </a:tabLst>
            </a:pPr>
            <a:r>
              <a:rPr sz="2100" spc="-10" dirty="0">
                <a:solidFill>
                  <a:srgbClr val="FFFFFF"/>
                </a:solidFill>
                <a:latin typeface="Arial"/>
                <a:cs typeface="Arial"/>
              </a:rPr>
              <a:t>VOCA</a:t>
            </a:r>
            <a:r>
              <a:rPr sz="2100" spc="-125" dirty="0">
                <a:solidFill>
                  <a:srgbClr val="FFFFFF"/>
                </a:solidFill>
                <a:latin typeface="Arial"/>
                <a:cs typeface="Arial"/>
              </a:rPr>
              <a:t> </a:t>
            </a:r>
            <a:r>
              <a:rPr sz="2100" spc="-30" dirty="0">
                <a:solidFill>
                  <a:srgbClr val="FFFFFF"/>
                </a:solidFill>
                <a:latin typeface="Arial"/>
                <a:cs typeface="Arial"/>
              </a:rPr>
              <a:t>Terminology </a:t>
            </a:r>
            <a:r>
              <a:rPr sz="2100" spc="-10" dirty="0">
                <a:solidFill>
                  <a:srgbClr val="FFFFFF"/>
                </a:solidFill>
                <a:latin typeface="Arial"/>
                <a:cs typeface="Arial"/>
              </a:rPr>
              <a:t>Resource</a:t>
            </a:r>
            <a:endParaRPr sz="2100">
              <a:latin typeface="Arial"/>
              <a:cs typeface="Arial"/>
            </a:endParaRPr>
          </a:p>
          <a:p>
            <a:pPr marL="268605" marR="5080" indent="-256540">
              <a:lnSpc>
                <a:spcPct val="115199"/>
              </a:lnSpc>
              <a:spcBef>
                <a:spcPts val="994"/>
              </a:spcBef>
              <a:buClr>
                <a:srgbClr val="DA1F28"/>
              </a:buClr>
              <a:buSzPct val="66666"/>
              <a:buFont typeface="Wingdings 3"/>
              <a:buChar char=""/>
              <a:tabLst>
                <a:tab pos="268605" algn="l"/>
              </a:tabLst>
            </a:pPr>
            <a:r>
              <a:rPr sz="2100" b="1" dirty="0">
                <a:solidFill>
                  <a:srgbClr val="FFFFFF"/>
                </a:solidFill>
                <a:latin typeface="Arial"/>
                <a:cs typeface="Arial"/>
              </a:rPr>
              <a:t>Agency</a:t>
            </a:r>
            <a:r>
              <a:rPr sz="2100" b="1" spc="-30" dirty="0">
                <a:solidFill>
                  <a:srgbClr val="FFFFFF"/>
                </a:solidFill>
                <a:latin typeface="Arial"/>
                <a:cs typeface="Arial"/>
              </a:rPr>
              <a:t> </a:t>
            </a:r>
            <a:r>
              <a:rPr sz="2100" b="1" dirty="0">
                <a:solidFill>
                  <a:srgbClr val="FFFFFF"/>
                </a:solidFill>
                <a:latin typeface="Arial"/>
                <a:cs typeface="Arial"/>
              </a:rPr>
              <a:t>or</a:t>
            </a:r>
            <a:r>
              <a:rPr sz="2100" b="1" spc="-15" dirty="0">
                <a:solidFill>
                  <a:srgbClr val="FFFFFF"/>
                </a:solidFill>
                <a:latin typeface="Arial"/>
                <a:cs typeface="Arial"/>
              </a:rPr>
              <a:t> </a:t>
            </a:r>
            <a:r>
              <a:rPr sz="2100" b="1" spc="-10" dirty="0">
                <a:solidFill>
                  <a:srgbClr val="FFFFFF"/>
                </a:solidFill>
                <a:latin typeface="Arial"/>
                <a:cs typeface="Arial"/>
              </a:rPr>
              <a:t>program </a:t>
            </a:r>
            <a:r>
              <a:rPr sz="2100" b="1" dirty="0">
                <a:solidFill>
                  <a:srgbClr val="FFFFFF"/>
                </a:solidFill>
                <a:latin typeface="Arial"/>
                <a:cs typeface="Arial"/>
              </a:rPr>
              <a:t>goals</a:t>
            </a:r>
            <a:r>
              <a:rPr sz="2100" b="1" spc="-70" dirty="0">
                <a:solidFill>
                  <a:srgbClr val="FFFFFF"/>
                </a:solidFill>
                <a:latin typeface="Arial"/>
                <a:cs typeface="Arial"/>
              </a:rPr>
              <a:t> </a:t>
            </a:r>
            <a:r>
              <a:rPr sz="2100" b="1" dirty="0">
                <a:solidFill>
                  <a:srgbClr val="FFFFFF"/>
                </a:solidFill>
                <a:latin typeface="Arial"/>
                <a:cs typeface="Arial"/>
              </a:rPr>
              <a:t>and</a:t>
            </a:r>
            <a:r>
              <a:rPr sz="2100" b="1" spc="-75" dirty="0">
                <a:solidFill>
                  <a:srgbClr val="FFFFFF"/>
                </a:solidFill>
                <a:latin typeface="Arial"/>
                <a:cs typeface="Arial"/>
              </a:rPr>
              <a:t> </a:t>
            </a:r>
            <a:r>
              <a:rPr sz="2100" b="1" spc="-10" dirty="0">
                <a:solidFill>
                  <a:srgbClr val="FFFFFF"/>
                </a:solidFill>
                <a:latin typeface="Arial"/>
                <a:cs typeface="Arial"/>
              </a:rPr>
              <a:t>objectives</a:t>
            </a:r>
            <a:endParaRPr sz="2100">
              <a:latin typeface="Arial"/>
              <a:cs typeface="Arial"/>
            </a:endParaRPr>
          </a:p>
          <a:p>
            <a:pPr marL="268605" marR="78105" indent="-256540">
              <a:lnSpc>
                <a:spcPct val="115199"/>
              </a:lnSpc>
              <a:spcBef>
                <a:spcPts val="1000"/>
              </a:spcBef>
              <a:buClr>
                <a:srgbClr val="DA1F28"/>
              </a:buClr>
              <a:buSzPct val="66666"/>
              <a:buFont typeface="Wingdings 3"/>
              <a:buChar char=""/>
              <a:tabLst>
                <a:tab pos="268605" algn="l"/>
              </a:tabLst>
            </a:pPr>
            <a:r>
              <a:rPr sz="2100" dirty="0">
                <a:solidFill>
                  <a:srgbClr val="FFFFFF"/>
                </a:solidFill>
                <a:latin typeface="Arial"/>
                <a:cs typeface="Arial"/>
              </a:rPr>
              <a:t>Past</a:t>
            </a:r>
            <a:r>
              <a:rPr sz="2100" spc="-35" dirty="0">
                <a:solidFill>
                  <a:srgbClr val="FFFFFF"/>
                </a:solidFill>
                <a:latin typeface="Arial"/>
                <a:cs typeface="Arial"/>
              </a:rPr>
              <a:t> </a:t>
            </a:r>
            <a:r>
              <a:rPr sz="2100" dirty="0">
                <a:solidFill>
                  <a:srgbClr val="FFFFFF"/>
                </a:solidFill>
                <a:latin typeface="Arial"/>
                <a:cs typeface="Arial"/>
              </a:rPr>
              <a:t>quarterly</a:t>
            </a:r>
            <a:r>
              <a:rPr sz="2100" spc="-30" dirty="0">
                <a:solidFill>
                  <a:srgbClr val="FFFFFF"/>
                </a:solidFill>
                <a:latin typeface="Arial"/>
                <a:cs typeface="Arial"/>
              </a:rPr>
              <a:t> </a:t>
            </a:r>
            <a:r>
              <a:rPr sz="2100" spc="-10" dirty="0">
                <a:solidFill>
                  <a:srgbClr val="FFFFFF"/>
                </a:solidFill>
                <a:latin typeface="Arial"/>
                <a:cs typeface="Arial"/>
              </a:rPr>
              <a:t>reports </a:t>
            </a:r>
            <a:r>
              <a:rPr sz="2100" dirty="0">
                <a:solidFill>
                  <a:srgbClr val="FFFFFF"/>
                </a:solidFill>
                <a:latin typeface="Arial"/>
                <a:cs typeface="Arial"/>
              </a:rPr>
              <a:t>for</a:t>
            </a:r>
            <a:r>
              <a:rPr sz="2100" spc="-10" dirty="0">
                <a:solidFill>
                  <a:srgbClr val="FFFFFF"/>
                </a:solidFill>
                <a:latin typeface="Arial"/>
                <a:cs typeface="Arial"/>
              </a:rPr>
              <a:t> comparison</a:t>
            </a:r>
            <a:endParaRPr sz="2100">
              <a:latin typeface="Arial"/>
              <a:cs typeface="Arial"/>
            </a:endParaRPr>
          </a:p>
        </p:txBody>
      </p:sp>
      <p:sp>
        <p:nvSpPr>
          <p:cNvPr id="6" name="object 5">
            <a:extLst>
              <a:ext uri="{FF2B5EF4-FFF2-40B4-BE49-F238E27FC236}">
                <a16:creationId xmlns:a16="http://schemas.microsoft.com/office/drawing/2014/main" id="{06F45A9A-4CD8-8C33-D746-CA4F536FA82A}"/>
              </a:ext>
            </a:extLst>
          </p:cNvPr>
          <p:cNvSpPr txBox="1"/>
          <p:nvPr/>
        </p:nvSpPr>
        <p:spPr>
          <a:xfrm>
            <a:off x="876867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4</a:t>
            </a:r>
            <a:endParaRPr sz="10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0040" y="2296666"/>
            <a:ext cx="2360930" cy="2783334"/>
            <a:chOff x="320040" y="2342386"/>
            <a:chExt cx="2360930" cy="2783334"/>
          </a:xfrm>
        </p:grpSpPr>
        <p:sp>
          <p:nvSpPr>
            <p:cNvPr id="4" name="object 4"/>
            <p:cNvSpPr/>
            <p:nvPr/>
          </p:nvSpPr>
          <p:spPr>
            <a:xfrm>
              <a:off x="347472" y="2369820"/>
              <a:ext cx="2306320" cy="2755900"/>
            </a:xfrm>
            <a:custGeom>
              <a:avLst/>
              <a:gdLst/>
              <a:ahLst/>
              <a:cxnLst/>
              <a:rect l="l" t="t" r="r" b="b"/>
              <a:pathLst>
                <a:path w="2306320" h="2118360">
                  <a:moveTo>
                    <a:pt x="2305812" y="0"/>
                  </a:moveTo>
                  <a:lnTo>
                    <a:pt x="0" y="0"/>
                  </a:lnTo>
                  <a:lnTo>
                    <a:pt x="0" y="2118360"/>
                  </a:lnTo>
                  <a:lnTo>
                    <a:pt x="2305812" y="2118360"/>
                  </a:lnTo>
                  <a:lnTo>
                    <a:pt x="2305812" y="0"/>
                  </a:lnTo>
                  <a:close/>
                </a:path>
              </a:pathLst>
            </a:custGeom>
            <a:solidFill>
              <a:srgbClr val="FFFFFF"/>
            </a:solidFill>
          </p:spPr>
          <p:txBody>
            <a:bodyPr wrap="square" lIns="0" tIns="0" rIns="0" bIns="0" rtlCol="0"/>
            <a:lstStyle/>
            <a:p>
              <a:endParaRPr dirty="0"/>
            </a:p>
          </p:txBody>
        </p:sp>
        <p:sp>
          <p:nvSpPr>
            <p:cNvPr id="5" name="object 5"/>
            <p:cNvSpPr/>
            <p:nvPr/>
          </p:nvSpPr>
          <p:spPr>
            <a:xfrm>
              <a:off x="320040" y="2342386"/>
              <a:ext cx="2360930" cy="2783334"/>
            </a:xfrm>
            <a:custGeom>
              <a:avLst/>
              <a:gdLst/>
              <a:ahLst/>
              <a:cxnLst/>
              <a:rect l="l" t="t" r="r" b="b"/>
              <a:pathLst>
                <a:path w="2360930" h="2173604">
                  <a:moveTo>
                    <a:pt x="27431" y="0"/>
                  </a:moveTo>
                  <a:lnTo>
                    <a:pt x="20154" y="0"/>
                  </a:lnTo>
                  <a:lnTo>
                    <a:pt x="13182" y="2895"/>
                  </a:lnTo>
                  <a:lnTo>
                    <a:pt x="2895" y="13182"/>
                  </a:lnTo>
                  <a:lnTo>
                    <a:pt x="0" y="20154"/>
                  </a:lnTo>
                  <a:lnTo>
                    <a:pt x="0" y="2153069"/>
                  </a:lnTo>
                  <a:lnTo>
                    <a:pt x="2895" y="2160041"/>
                  </a:lnTo>
                  <a:lnTo>
                    <a:pt x="13182" y="2170328"/>
                  </a:lnTo>
                  <a:lnTo>
                    <a:pt x="20154" y="2173223"/>
                  </a:lnTo>
                  <a:lnTo>
                    <a:pt x="2340521" y="2173223"/>
                  </a:lnTo>
                  <a:lnTo>
                    <a:pt x="2347493" y="2170328"/>
                  </a:lnTo>
                  <a:lnTo>
                    <a:pt x="2357780" y="2160041"/>
                  </a:lnTo>
                  <a:lnTo>
                    <a:pt x="2360676" y="2153069"/>
                  </a:lnTo>
                  <a:lnTo>
                    <a:pt x="2360676" y="2145791"/>
                  </a:lnTo>
                  <a:lnTo>
                    <a:pt x="27431" y="2145791"/>
                  </a:lnTo>
                  <a:lnTo>
                    <a:pt x="27431" y="2140305"/>
                  </a:lnTo>
                  <a:lnTo>
                    <a:pt x="32918" y="2140305"/>
                  </a:lnTo>
                  <a:lnTo>
                    <a:pt x="32918" y="32918"/>
                  </a:lnTo>
                  <a:lnTo>
                    <a:pt x="27431" y="32918"/>
                  </a:lnTo>
                  <a:lnTo>
                    <a:pt x="27431" y="0"/>
                  </a:lnTo>
                  <a:close/>
                </a:path>
                <a:path w="2360930" h="2173604">
                  <a:moveTo>
                    <a:pt x="28892" y="2140305"/>
                  </a:moveTo>
                  <a:lnTo>
                    <a:pt x="27431" y="2140305"/>
                  </a:lnTo>
                  <a:lnTo>
                    <a:pt x="27431" y="2145791"/>
                  </a:lnTo>
                  <a:lnTo>
                    <a:pt x="31305" y="2141918"/>
                  </a:lnTo>
                  <a:lnTo>
                    <a:pt x="30276" y="2140889"/>
                  </a:lnTo>
                  <a:lnTo>
                    <a:pt x="28892" y="2140305"/>
                  </a:lnTo>
                  <a:close/>
                </a:path>
                <a:path w="2360930" h="2173604">
                  <a:moveTo>
                    <a:pt x="31305" y="2141918"/>
                  </a:moveTo>
                  <a:lnTo>
                    <a:pt x="27431" y="2145791"/>
                  </a:lnTo>
                  <a:lnTo>
                    <a:pt x="32918" y="2145791"/>
                  </a:lnTo>
                  <a:lnTo>
                    <a:pt x="32918" y="2144331"/>
                  </a:lnTo>
                  <a:lnTo>
                    <a:pt x="32334" y="2142947"/>
                  </a:lnTo>
                  <a:lnTo>
                    <a:pt x="31305" y="2141918"/>
                  </a:lnTo>
                  <a:close/>
                </a:path>
                <a:path w="2360930" h="2173604">
                  <a:moveTo>
                    <a:pt x="2327757" y="2140305"/>
                  </a:moveTo>
                  <a:lnTo>
                    <a:pt x="32918" y="2140305"/>
                  </a:lnTo>
                  <a:lnTo>
                    <a:pt x="32918" y="2145791"/>
                  </a:lnTo>
                  <a:lnTo>
                    <a:pt x="2327757" y="2145791"/>
                  </a:lnTo>
                  <a:lnTo>
                    <a:pt x="2327757" y="2140305"/>
                  </a:lnTo>
                  <a:close/>
                </a:path>
                <a:path w="2360930" h="2173604">
                  <a:moveTo>
                    <a:pt x="2329370" y="2141918"/>
                  </a:moveTo>
                  <a:lnTo>
                    <a:pt x="2328341" y="2142947"/>
                  </a:lnTo>
                  <a:lnTo>
                    <a:pt x="2327757" y="2144331"/>
                  </a:lnTo>
                  <a:lnTo>
                    <a:pt x="2327757" y="2145791"/>
                  </a:lnTo>
                  <a:lnTo>
                    <a:pt x="2333244" y="2145791"/>
                  </a:lnTo>
                  <a:lnTo>
                    <a:pt x="2329370" y="2141918"/>
                  </a:lnTo>
                  <a:close/>
                </a:path>
                <a:path w="2360930" h="2173604">
                  <a:moveTo>
                    <a:pt x="2333244" y="2140305"/>
                  </a:moveTo>
                  <a:lnTo>
                    <a:pt x="2331783" y="2140305"/>
                  </a:lnTo>
                  <a:lnTo>
                    <a:pt x="2330399" y="2140889"/>
                  </a:lnTo>
                  <a:lnTo>
                    <a:pt x="2329370" y="2141918"/>
                  </a:lnTo>
                  <a:lnTo>
                    <a:pt x="2333244" y="2145791"/>
                  </a:lnTo>
                  <a:lnTo>
                    <a:pt x="2333244" y="2140305"/>
                  </a:lnTo>
                  <a:close/>
                </a:path>
                <a:path w="2360930" h="2173604">
                  <a:moveTo>
                    <a:pt x="2360676" y="2140305"/>
                  </a:moveTo>
                  <a:lnTo>
                    <a:pt x="2333244" y="2140305"/>
                  </a:lnTo>
                  <a:lnTo>
                    <a:pt x="2333244" y="2145791"/>
                  </a:lnTo>
                  <a:lnTo>
                    <a:pt x="2360676" y="2145791"/>
                  </a:lnTo>
                  <a:lnTo>
                    <a:pt x="2360676" y="2140305"/>
                  </a:lnTo>
                  <a:close/>
                </a:path>
                <a:path w="2360930" h="2173604">
                  <a:moveTo>
                    <a:pt x="32918" y="2140305"/>
                  </a:moveTo>
                  <a:lnTo>
                    <a:pt x="28892" y="2140305"/>
                  </a:lnTo>
                  <a:lnTo>
                    <a:pt x="30276" y="2140889"/>
                  </a:lnTo>
                  <a:lnTo>
                    <a:pt x="32334" y="2142947"/>
                  </a:lnTo>
                  <a:lnTo>
                    <a:pt x="32918" y="2144331"/>
                  </a:lnTo>
                  <a:lnTo>
                    <a:pt x="32918" y="2140305"/>
                  </a:lnTo>
                  <a:close/>
                </a:path>
                <a:path w="2360930" h="2173604">
                  <a:moveTo>
                    <a:pt x="2327757" y="28892"/>
                  </a:moveTo>
                  <a:lnTo>
                    <a:pt x="2327757" y="2144331"/>
                  </a:lnTo>
                  <a:lnTo>
                    <a:pt x="2328341" y="2142947"/>
                  </a:lnTo>
                  <a:lnTo>
                    <a:pt x="2330399" y="2140889"/>
                  </a:lnTo>
                  <a:lnTo>
                    <a:pt x="2331783" y="2140305"/>
                  </a:lnTo>
                  <a:lnTo>
                    <a:pt x="2360676" y="2140305"/>
                  </a:lnTo>
                  <a:lnTo>
                    <a:pt x="2360676" y="32918"/>
                  </a:lnTo>
                  <a:lnTo>
                    <a:pt x="2331783" y="32918"/>
                  </a:lnTo>
                  <a:lnTo>
                    <a:pt x="2330399" y="32334"/>
                  </a:lnTo>
                  <a:lnTo>
                    <a:pt x="2328341" y="30276"/>
                  </a:lnTo>
                  <a:lnTo>
                    <a:pt x="2327757" y="28892"/>
                  </a:lnTo>
                  <a:close/>
                </a:path>
                <a:path w="2360930" h="2173604">
                  <a:moveTo>
                    <a:pt x="2312746" y="43891"/>
                  </a:moveTo>
                  <a:lnTo>
                    <a:pt x="47929" y="43891"/>
                  </a:lnTo>
                  <a:lnTo>
                    <a:pt x="46520" y="44475"/>
                  </a:lnTo>
                  <a:lnTo>
                    <a:pt x="44475" y="46520"/>
                  </a:lnTo>
                  <a:lnTo>
                    <a:pt x="43891" y="47929"/>
                  </a:lnTo>
                  <a:lnTo>
                    <a:pt x="43891" y="2125294"/>
                  </a:lnTo>
                  <a:lnTo>
                    <a:pt x="44475" y="2126703"/>
                  </a:lnTo>
                  <a:lnTo>
                    <a:pt x="46520" y="2128748"/>
                  </a:lnTo>
                  <a:lnTo>
                    <a:pt x="47929" y="2129332"/>
                  </a:lnTo>
                  <a:lnTo>
                    <a:pt x="2312746" y="2129332"/>
                  </a:lnTo>
                  <a:lnTo>
                    <a:pt x="2314155" y="2128748"/>
                  </a:lnTo>
                  <a:lnTo>
                    <a:pt x="2316200" y="2126703"/>
                  </a:lnTo>
                  <a:lnTo>
                    <a:pt x="2316784" y="2125294"/>
                  </a:lnTo>
                  <a:lnTo>
                    <a:pt x="2316784" y="2123846"/>
                  </a:lnTo>
                  <a:lnTo>
                    <a:pt x="49377" y="2123846"/>
                  </a:lnTo>
                  <a:lnTo>
                    <a:pt x="49377" y="2118360"/>
                  </a:lnTo>
                  <a:lnTo>
                    <a:pt x="54863" y="2118360"/>
                  </a:lnTo>
                  <a:lnTo>
                    <a:pt x="54863" y="54863"/>
                  </a:lnTo>
                  <a:lnTo>
                    <a:pt x="49377" y="54863"/>
                  </a:lnTo>
                  <a:lnTo>
                    <a:pt x="49377" y="49377"/>
                  </a:lnTo>
                  <a:lnTo>
                    <a:pt x="2316784" y="49377"/>
                  </a:lnTo>
                  <a:lnTo>
                    <a:pt x="2316784" y="47929"/>
                  </a:lnTo>
                  <a:lnTo>
                    <a:pt x="2316200" y="46520"/>
                  </a:lnTo>
                  <a:lnTo>
                    <a:pt x="2314155" y="44475"/>
                  </a:lnTo>
                  <a:lnTo>
                    <a:pt x="2312746" y="43891"/>
                  </a:lnTo>
                  <a:close/>
                </a:path>
                <a:path w="2360930" h="2173604">
                  <a:moveTo>
                    <a:pt x="54863" y="2118360"/>
                  </a:moveTo>
                  <a:lnTo>
                    <a:pt x="49377" y="2118360"/>
                  </a:lnTo>
                  <a:lnTo>
                    <a:pt x="49377" y="2123846"/>
                  </a:lnTo>
                  <a:lnTo>
                    <a:pt x="54863" y="2123846"/>
                  </a:lnTo>
                  <a:lnTo>
                    <a:pt x="54863" y="2118360"/>
                  </a:lnTo>
                  <a:close/>
                </a:path>
                <a:path w="2360930" h="2173604">
                  <a:moveTo>
                    <a:pt x="2305812" y="2118360"/>
                  </a:moveTo>
                  <a:lnTo>
                    <a:pt x="54863" y="2118360"/>
                  </a:lnTo>
                  <a:lnTo>
                    <a:pt x="54863" y="2123846"/>
                  </a:lnTo>
                  <a:lnTo>
                    <a:pt x="2305812" y="2123846"/>
                  </a:lnTo>
                  <a:lnTo>
                    <a:pt x="2305812" y="2118360"/>
                  </a:lnTo>
                  <a:close/>
                </a:path>
                <a:path w="2360930" h="2173604">
                  <a:moveTo>
                    <a:pt x="2311298" y="49377"/>
                  </a:moveTo>
                  <a:lnTo>
                    <a:pt x="2305812" y="49377"/>
                  </a:lnTo>
                  <a:lnTo>
                    <a:pt x="2305812" y="2123846"/>
                  </a:lnTo>
                  <a:lnTo>
                    <a:pt x="2311298" y="2123846"/>
                  </a:lnTo>
                  <a:lnTo>
                    <a:pt x="2311298" y="2118360"/>
                  </a:lnTo>
                  <a:lnTo>
                    <a:pt x="2316784" y="2118360"/>
                  </a:lnTo>
                  <a:lnTo>
                    <a:pt x="2316784" y="54863"/>
                  </a:lnTo>
                  <a:lnTo>
                    <a:pt x="2311298" y="54863"/>
                  </a:lnTo>
                  <a:lnTo>
                    <a:pt x="2311298" y="49377"/>
                  </a:lnTo>
                  <a:close/>
                </a:path>
                <a:path w="2360930" h="2173604">
                  <a:moveTo>
                    <a:pt x="2316784" y="2118360"/>
                  </a:moveTo>
                  <a:lnTo>
                    <a:pt x="2311298" y="2118360"/>
                  </a:lnTo>
                  <a:lnTo>
                    <a:pt x="2311298" y="2123846"/>
                  </a:lnTo>
                  <a:lnTo>
                    <a:pt x="2316784" y="2123846"/>
                  </a:lnTo>
                  <a:lnTo>
                    <a:pt x="2316784" y="2118360"/>
                  </a:lnTo>
                  <a:close/>
                </a:path>
                <a:path w="2360930" h="2173604">
                  <a:moveTo>
                    <a:pt x="54863" y="49377"/>
                  </a:moveTo>
                  <a:lnTo>
                    <a:pt x="49377" y="49377"/>
                  </a:lnTo>
                  <a:lnTo>
                    <a:pt x="49377" y="54863"/>
                  </a:lnTo>
                  <a:lnTo>
                    <a:pt x="54863" y="54863"/>
                  </a:lnTo>
                  <a:lnTo>
                    <a:pt x="54863" y="49377"/>
                  </a:lnTo>
                  <a:close/>
                </a:path>
                <a:path w="2360930" h="2173604">
                  <a:moveTo>
                    <a:pt x="2305812" y="49377"/>
                  </a:moveTo>
                  <a:lnTo>
                    <a:pt x="54863" y="49377"/>
                  </a:lnTo>
                  <a:lnTo>
                    <a:pt x="54863" y="54863"/>
                  </a:lnTo>
                  <a:lnTo>
                    <a:pt x="2305812" y="54863"/>
                  </a:lnTo>
                  <a:lnTo>
                    <a:pt x="2305812" y="49377"/>
                  </a:lnTo>
                  <a:close/>
                </a:path>
                <a:path w="2360930" h="2173604">
                  <a:moveTo>
                    <a:pt x="2316784" y="49377"/>
                  </a:moveTo>
                  <a:lnTo>
                    <a:pt x="2311298" y="49377"/>
                  </a:lnTo>
                  <a:lnTo>
                    <a:pt x="2311298" y="54863"/>
                  </a:lnTo>
                  <a:lnTo>
                    <a:pt x="2316784" y="54863"/>
                  </a:lnTo>
                  <a:lnTo>
                    <a:pt x="2316784" y="49377"/>
                  </a:lnTo>
                  <a:close/>
                </a:path>
                <a:path w="2360930" h="2173604">
                  <a:moveTo>
                    <a:pt x="27431" y="27431"/>
                  </a:moveTo>
                  <a:lnTo>
                    <a:pt x="27431" y="32918"/>
                  </a:lnTo>
                  <a:lnTo>
                    <a:pt x="28892" y="32918"/>
                  </a:lnTo>
                  <a:lnTo>
                    <a:pt x="30276" y="32334"/>
                  </a:lnTo>
                  <a:lnTo>
                    <a:pt x="31305" y="31305"/>
                  </a:lnTo>
                  <a:lnTo>
                    <a:pt x="27431" y="27431"/>
                  </a:lnTo>
                  <a:close/>
                </a:path>
                <a:path w="2360930" h="2173604">
                  <a:moveTo>
                    <a:pt x="32918" y="28892"/>
                  </a:moveTo>
                  <a:lnTo>
                    <a:pt x="32334" y="30276"/>
                  </a:lnTo>
                  <a:lnTo>
                    <a:pt x="30276" y="32334"/>
                  </a:lnTo>
                  <a:lnTo>
                    <a:pt x="28892" y="32918"/>
                  </a:lnTo>
                  <a:lnTo>
                    <a:pt x="32918" y="32918"/>
                  </a:lnTo>
                  <a:lnTo>
                    <a:pt x="32918" y="28892"/>
                  </a:lnTo>
                  <a:close/>
                </a:path>
                <a:path w="2360930" h="2173604">
                  <a:moveTo>
                    <a:pt x="2327757" y="27431"/>
                  </a:moveTo>
                  <a:lnTo>
                    <a:pt x="32918" y="27431"/>
                  </a:lnTo>
                  <a:lnTo>
                    <a:pt x="32918" y="32918"/>
                  </a:lnTo>
                  <a:lnTo>
                    <a:pt x="2327757" y="32918"/>
                  </a:lnTo>
                  <a:lnTo>
                    <a:pt x="2327757" y="27431"/>
                  </a:lnTo>
                  <a:close/>
                </a:path>
                <a:path w="2360930" h="2173604">
                  <a:moveTo>
                    <a:pt x="2333244" y="27431"/>
                  </a:moveTo>
                  <a:lnTo>
                    <a:pt x="2329370" y="31305"/>
                  </a:lnTo>
                  <a:lnTo>
                    <a:pt x="2330399" y="32334"/>
                  </a:lnTo>
                  <a:lnTo>
                    <a:pt x="2331783" y="32918"/>
                  </a:lnTo>
                  <a:lnTo>
                    <a:pt x="2333244" y="32918"/>
                  </a:lnTo>
                  <a:lnTo>
                    <a:pt x="2333244" y="27431"/>
                  </a:lnTo>
                  <a:close/>
                </a:path>
                <a:path w="2360930" h="2173604">
                  <a:moveTo>
                    <a:pt x="2360676" y="27431"/>
                  </a:moveTo>
                  <a:lnTo>
                    <a:pt x="2333244" y="27431"/>
                  </a:lnTo>
                  <a:lnTo>
                    <a:pt x="2333244" y="32918"/>
                  </a:lnTo>
                  <a:lnTo>
                    <a:pt x="2360676" y="32918"/>
                  </a:lnTo>
                  <a:lnTo>
                    <a:pt x="2360676" y="27431"/>
                  </a:lnTo>
                  <a:close/>
                </a:path>
                <a:path w="2360930" h="2173604">
                  <a:moveTo>
                    <a:pt x="2340521" y="0"/>
                  </a:moveTo>
                  <a:lnTo>
                    <a:pt x="27431" y="0"/>
                  </a:lnTo>
                  <a:lnTo>
                    <a:pt x="27431" y="27431"/>
                  </a:lnTo>
                  <a:lnTo>
                    <a:pt x="31305" y="31305"/>
                  </a:lnTo>
                  <a:lnTo>
                    <a:pt x="32334" y="30276"/>
                  </a:lnTo>
                  <a:lnTo>
                    <a:pt x="32918" y="28892"/>
                  </a:lnTo>
                  <a:lnTo>
                    <a:pt x="32918" y="27431"/>
                  </a:lnTo>
                  <a:lnTo>
                    <a:pt x="2360676" y="27431"/>
                  </a:lnTo>
                  <a:lnTo>
                    <a:pt x="2360676" y="20154"/>
                  </a:lnTo>
                  <a:lnTo>
                    <a:pt x="2357780" y="13182"/>
                  </a:lnTo>
                  <a:lnTo>
                    <a:pt x="2347493" y="2895"/>
                  </a:lnTo>
                  <a:lnTo>
                    <a:pt x="2340521" y="0"/>
                  </a:lnTo>
                  <a:close/>
                </a:path>
                <a:path w="2360930" h="2173604">
                  <a:moveTo>
                    <a:pt x="2333244" y="27431"/>
                  </a:moveTo>
                  <a:lnTo>
                    <a:pt x="2327757" y="27431"/>
                  </a:lnTo>
                  <a:lnTo>
                    <a:pt x="2327757" y="28892"/>
                  </a:lnTo>
                  <a:lnTo>
                    <a:pt x="2328341" y="30276"/>
                  </a:lnTo>
                  <a:lnTo>
                    <a:pt x="2329370" y="31305"/>
                  </a:lnTo>
                  <a:lnTo>
                    <a:pt x="2333244" y="27431"/>
                  </a:lnTo>
                  <a:close/>
                </a:path>
              </a:pathLst>
            </a:custGeom>
            <a:solidFill>
              <a:srgbClr val="DA1F28"/>
            </a:solidFill>
          </p:spPr>
          <p:txBody>
            <a:bodyPr wrap="square" lIns="0" tIns="0" rIns="0" bIns="0" rtlCol="0"/>
            <a:lstStyle/>
            <a:p>
              <a:endParaRPr dirty="0"/>
            </a:p>
          </p:txBody>
        </p:sp>
      </p:grpSp>
      <p:sp>
        <p:nvSpPr>
          <p:cNvPr id="6" name="object 6"/>
          <p:cNvSpPr txBox="1"/>
          <p:nvPr/>
        </p:nvSpPr>
        <p:spPr>
          <a:xfrm>
            <a:off x="655497" y="2724403"/>
            <a:ext cx="1689735" cy="848360"/>
          </a:xfrm>
          <a:prstGeom prst="rect">
            <a:avLst/>
          </a:prstGeom>
        </p:spPr>
        <p:txBody>
          <a:bodyPr vert="horz" wrap="square" lIns="0" tIns="12700" rIns="0" bIns="0" rtlCol="0">
            <a:spAutoFit/>
          </a:bodyPr>
          <a:lstStyle/>
          <a:p>
            <a:pPr marL="12700" marR="5080" algn="ctr">
              <a:lnSpc>
                <a:spcPct val="100000"/>
              </a:lnSpc>
              <a:spcBef>
                <a:spcPts val="100"/>
              </a:spcBef>
            </a:pPr>
            <a:r>
              <a:rPr sz="1800" b="1" dirty="0">
                <a:solidFill>
                  <a:srgbClr val="39639D"/>
                </a:solidFill>
                <a:latin typeface="Arial"/>
                <a:cs typeface="Arial"/>
              </a:rPr>
              <a:t>Initial</a:t>
            </a:r>
            <a:r>
              <a:rPr sz="1800" b="1" spc="-45" dirty="0">
                <a:solidFill>
                  <a:srgbClr val="39639D"/>
                </a:solidFill>
                <a:latin typeface="Arial"/>
                <a:cs typeface="Arial"/>
              </a:rPr>
              <a:t> </a:t>
            </a:r>
            <a:r>
              <a:rPr sz="1800" b="1" spc="-10" dirty="0">
                <a:solidFill>
                  <a:srgbClr val="39639D"/>
                </a:solidFill>
                <a:latin typeface="Arial"/>
                <a:cs typeface="Arial"/>
              </a:rPr>
              <a:t>Subgrant </a:t>
            </a:r>
            <a:r>
              <a:rPr sz="1800" b="1" dirty="0">
                <a:solidFill>
                  <a:srgbClr val="39639D"/>
                </a:solidFill>
                <a:latin typeface="Arial"/>
                <a:cs typeface="Arial"/>
              </a:rPr>
              <a:t>Award</a:t>
            </a:r>
            <a:r>
              <a:rPr sz="1800" b="1" spc="-114" dirty="0">
                <a:solidFill>
                  <a:srgbClr val="39639D"/>
                </a:solidFill>
                <a:latin typeface="Arial"/>
                <a:cs typeface="Arial"/>
              </a:rPr>
              <a:t> </a:t>
            </a:r>
            <a:r>
              <a:rPr sz="1800" b="1" spc="-10" dirty="0">
                <a:solidFill>
                  <a:srgbClr val="39639D"/>
                </a:solidFill>
                <a:latin typeface="Arial"/>
                <a:cs typeface="Arial"/>
              </a:rPr>
              <a:t>Report </a:t>
            </a:r>
            <a:r>
              <a:rPr sz="1800" b="1" spc="-25" dirty="0">
                <a:solidFill>
                  <a:srgbClr val="39639D"/>
                </a:solidFill>
                <a:latin typeface="Arial"/>
                <a:cs typeface="Arial"/>
              </a:rPr>
              <a:t>(SAR-</a:t>
            </a:r>
            <a:r>
              <a:rPr sz="1800" b="1" spc="-20" dirty="0">
                <a:solidFill>
                  <a:srgbClr val="39639D"/>
                </a:solidFill>
                <a:latin typeface="Arial"/>
                <a:cs typeface="Arial"/>
              </a:rPr>
              <a:t>Part</a:t>
            </a:r>
            <a:r>
              <a:rPr sz="1800" b="1" spc="-60" dirty="0">
                <a:solidFill>
                  <a:srgbClr val="39639D"/>
                </a:solidFill>
                <a:latin typeface="Arial"/>
                <a:cs typeface="Arial"/>
              </a:rPr>
              <a:t> </a:t>
            </a:r>
            <a:r>
              <a:rPr sz="1800" b="1" spc="-25" dirty="0">
                <a:solidFill>
                  <a:srgbClr val="39639D"/>
                </a:solidFill>
                <a:latin typeface="Arial"/>
                <a:cs typeface="Arial"/>
              </a:rPr>
              <a:t>I)</a:t>
            </a:r>
            <a:endParaRPr sz="1800" dirty="0">
              <a:latin typeface="Arial"/>
              <a:cs typeface="Arial"/>
            </a:endParaRPr>
          </a:p>
        </p:txBody>
      </p:sp>
      <p:sp>
        <p:nvSpPr>
          <p:cNvPr id="7" name="object 7"/>
          <p:cNvSpPr txBox="1"/>
          <p:nvPr/>
        </p:nvSpPr>
        <p:spPr>
          <a:xfrm>
            <a:off x="608176" y="3821683"/>
            <a:ext cx="1790064" cy="566822"/>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9639D"/>
                </a:solidFill>
                <a:latin typeface="Arial"/>
                <a:cs typeface="Arial"/>
              </a:rPr>
              <a:t>Due:</a:t>
            </a:r>
            <a:r>
              <a:rPr sz="1800" spc="-40" dirty="0">
                <a:solidFill>
                  <a:srgbClr val="39639D"/>
                </a:solidFill>
                <a:latin typeface="Arial"/>
                <a:cs typeface="Arial"/>
              </a:rPr>
              <a:t> </a:t>
            </a:r>
            <a:r>
              <a:rPr lang="en-US" spc="-10" dirty="0">
                <a:solidFill>
                  <a:srgbClr val="39639D"/>
                </a:solidFill>
                <a:latin typeface="Arial"/>
                <a:cs typeface="Arial"/>
              </a:rPr>
              <a:t>PRIOR to </a:t>
            </a:r>
            <a:r>
              <a:rPr lang="en-US" sz="1800" spc="-10" dirty="0">
                <a:solidFill>
                  <a:srgbClr val="39639D"/>
                </a:solidFill>
                <a:latin typeface="Arial"/>
                <a:cs typeface="Arial"/>
              </a:rPr>
              <a:t>grant opening* </a:t>
            </a:r>
            <a:endParaRPr sz="1800" dirty="0">
              <a:latin typeface="Arial"/>
              <a:cs typeface="Arial"/>
            </a:endParaRPr>
          </a:p>
        </p:txBody>
      </p:sp>
      <p:grpSp>
        <p:nvGrpSpPr>
          <p:cNvPr id="8" name="object 8"/>
          <p:cNvGrpSpPr/>
          <p:nvPr/>
        </p:nvGrpSpPr>
        <p:grpSpPr>
          <a:xfrm>
            <a:off x="3226307" y="2331720"/>
            <a:ext cx="2360930" cy="2171700"/>
            <a:chOff x="3226307" y="2331720"/>
            <a:chExt cx="2360930" cy="2171700"/>
          </a:xfrm>
        </p:grpSpPr>
        <p:sp>
          <p:nvSpPr>
            <p:cNvPr id="9" name="object 9"/>
            <p:cNvSpPr/>
            <p:nvPr/>
          </p:nvSpPr>
          <p:spPr>
            <a:xfrm>
              <a:off x="3253739" y="2359152"/>
              <a:ext cx="2306320" cy="2117090"/>
            </a:xfrm>
            <a:custGeom>
              <a:avLst/>
              <a:gdLst/>
              <a:ahLst/>
              <a:cxnLst/>
              <a:rect l="l" t="t" r="r" b="b"/>
              <a:pathLst>
                <a:path w="2306320" h="2117090">
                  <a:moveTo>
                    <a:pt x="2305812" y="0"/>
                  </a:moveTo>
                  <a:lnTo>
                    <a:pt x="0" y="0"/>
                  </a:lnTo>
                  <a:lnTo>
                    <a:pt x="0" y="2116836"/>
                  </a:lnTo>
                  <a:lnTo>
                    <a:pt x="2305812" y="2116836"/>
                  </a:lnTo>
                  <a:lnTo>
                    <a:pt x="2305812" y="0"/>
                  </a:lnTo>
                  <a:close/>
                </a:path>
              </a:pathLst>
            </a:custGeom>
            <a:solidFill>
              <a:srgbClr val="FFFFFF"/>
            </a:solidFill>
          </p:spPr>
          <p:txBody>
            <a:bodyPr wrap="square" lIns="0" tIns="0" rIns="0" bIns="0" rtlCol="0"/>
            <a:lstStyle/>
            <a:p>
              <a:endParaRPr/>
            </a:p>
          </p:txBody>
        </p:sp>
        <p:sp>
          <p:nvSpPr>
            <p:cNvPr id="10" name="object 10"/>
            <p:cNvSpPr/>
            <p:nvPr/>
          </p:nvSpPr>
          <p:spPr>
            <a:xfrm>
              <a:off x="3226307" y="2331720"/>
              <a:ext cx="2360930" cy="2171700"/>
            </a:xfrm>
            <a:custGeom>
              <a:avLst/>
              <a:gdLst/>
              <a:ahLst/>
              <a:cxnLst/>
              <a:rect l="l" t="t" r="r" b="b"/>
              <a:pathLst>
                <a:path w="2360929" h="2171700">
                  <a:moveTo>
                    <a:pt x="27432" y="0"/>
                  </a:moveTo>
                  <a:lnTo>
                    <a:pt x="20154" y="0"/>
                  </a:lnTo>
                  <a:lnTo>
                    <a:pt x="13182" y="2895"/>
                  </a:lnTo>
                  <a:lnTo>
                    <a:pt x="2895" y="13182"/>
                  </a:lnTo>
                  <a:lnTo>
                    <a:pt x="0" y="20154"/>
                  </a:lnTo>
                  <a:lnTo>
                    <a:pt x="0" y="2151545"/>
                  </a:lnTo>
                  <a:lnTo>
                    <a:pt x="2895" y="2158517"/>
                  </a:lnTo>
                  <a:lnTo>
                    <a:pt x="13182" y="2168804"/>
                  </a:lnTo>
                  <a:lnTo>
                    <a:pt x="20154" y="2171699"/>
                  </a:lnTo>
                  <a:lnTo>
                    <a:pt x="2340521" y="2171699"/>
                  </a:lnTo>
                  <a:lnTo>
                    <a:pt x="2347493" y="2168804"/>
                  </a:lnTo>
                  <a:lnTo>
                    <a:pt x="2357780" y="2158517"/>
                  </a:lnTo>
                  <a:lnTo>
                    <a:pt x="2360676" y="2151545"/>
                  </a:lnTo>
                  <a:lnTo>
                    <a:pt x="2360676" y="2144267"/>
                  </a:lnTo>
                  <a:lnTo>
                    <a:pt x="27432" y="2144267"/>
                  </a:lnTo>
                  <a:lnTo>
                    <a:pt x="27432" y="2138781"/>
                  </a:lnTo>
                  <a:lnTo>
                    <a:pt x="32918" y="2138781"/>
                  </a:lnTo>
                  <a:lnTo>
                    <a:pt x="32918" y="32918"/>
                  </a:lnTo>
                  <a:lnTo>
                    <a:pt x="27432" y="32918"/>
                  </a:lnTo>
                  <a:lnTo>
                    <a:pt x="27432" y="0"/>
                  </a:lnTo>
                  <a:close/>
                </a:path>
                <a:path w="2360929" h="2171700">
                  <a:moveTo>
                    <a:pt x="28892" y="2138781"/>
                  </a:moveTo>
                  <a:lnTo>
                    <a:pt x="27432" y="2138781"/>
                  </a:lnTo>
                  <a:lnTo>
                    <a:pt x="27432" y="2144267"/>
                  </a:lnTo>
                  <a:lnTo>
                    <a:pt x="31305" y="2140394"/>
                  </a:lnTo>
                  <a:lnTo>
                    <a:pt x="30276" y="2139365"/>
                  </a:lnTo>
                  <a:lnTo>
                    <a:pt x="28892" y="2138781"/>
                  </a:lnTo>
                  <a:close/>
                </a:path>
                <a:path w="2360929" h="2171700">
                  <a:moveTo>
                    <a:pt x="32918" y="2138781"/>
                  </a:moveTo>
                  <a:lnTo>
                    <a:pt x="28892" y="2138781"/>
                  </a:lnTo>
                  <a:lnTo>
                    <a:pt x="30276" y="2139365"/>
                  </a:lnTo>
                  <a:lnTo>
                    <a:pt x="31305" y="2140394"/>
                  </a:lnTo>
                  <a:lnTo>
                    <a:pt x="27432" y="2144267"/>
                  </a:lnTo>
                  <a:lnTo>
                    <a:pt x="31318" y="2140394"/>
                  </a:lnTo>
                  <a:lnTo>
                    <a:pt x="32918" y="2140394"/>
                  </a:lnTo>
                  <a:lnTo>
                    <a:pt x="32918" y="2138781"/>
                  </a:lnTo>
                  <a:close/>
                </a:path>
                <a:path w="2360929" h="2171700">
                  <a:moveTo>
                    <a:pt x="31318" y="2140394"/>
                  </a:moveTo>
                  <a:lnTo>
                    <a:pt x="27432" y="2144267"/>
                  </a:lnTo>
                  <a:lnTo>
                    <a:pt x="32918" y="2144267"/>
                  </a:lnTo>
                  <a:lnTo>
                    <a:pt x="32918" y="2142807"/>
                  </a:lnTo>
                  <a:lnTo>
                    <a:pt x="32334" y="2141423"/>
                  </a:lnTo>
                  <a:lnTo>
                    <a:pt x="31318" y="2140394"/>
                  </a:lnTo>
                  <a:close/>
                </a:path>
                <a:path w="2360929" h="2171700">
                  <a:moveTo>
                    <a:pt x="2327757" y="2138781"/>
                  </a:moveTo>
                  <a:lnTo>
                    <a:pt x="32918" y="2138781"/>
                  </a:lnTo>
                  <a:lnTo>
                    <a:pt x="32918" y="2144267"/>
                  </a:lnTo>
                  <a:lnTo>
                    <a:pt x="2327757" y="2144267"/>
                  </a:lnTo>
                  <a:lnTo>
                    <a:pt x="2327757" y="2138781"/>
                  </a:lnTo>
                  <a:close/>
                </a:path>
                <a:path w="2360929" h="2171700">
                  <a:moveTo>
                    <a:pt x="2329357" y="2140394"/>
                  </a:moveTo>
                  <a:lnTo>
                    <a:pt x="2328341" y="2141423"/>
                  </a:lnTo>
                  <a:lnTo>
                    <a:pt x="2327757" y="2142807"/>
                  </a:lnTo>
                  <a:lnTo>
                    <a:pt x="2327757" y="2144267"/>
                  </a:lnTo>
                  <a:lnTo>
                    <a:pt x="2333244" y="2144267"/>
                  </a:lnTo>
                  <a:lnTo>
                    <a:pt x="2329357" y="2140394"/>
                  </a:lnTo>
                  <a:close/>
                </a:path>
                <a:path w="2360929" h="2171700">
                  <a:moveTo>
                    <a:pt x="2329370" y="2140394"/>
                  </a:moveTo>
                  <a:lnTo>
                    <a:pt x="2333244" y="2144267"/>
                  </a:lnTo>
                  <a:lnTo>
                    <a:pt x="2329370" y="2140394"/>
                  </a:lnTo>
                  <a:close/>
                </a:path>
                <a:path w="2360929" h="2171700">
                  <a:moveTo>
                    <a:pt x="2333244" y="2138781"/>
                  </a:moveTo>
                  <a:lnTo>
                    <a:pt x="2331783" y="2138781"/>
                  </a:lnTo>
                  <a:lnTo>
                    <a:pt x="2330399" y="2139365"/>
                  </a:lnTo>
                  <a:lnTo>
                    <a:pt x="2329370" y="2140394"/>
                  </a:lnTo>
                  <a:lnTo>
                    <a:pt x="2333244" y="2144267"/>
                  </a:lnTo>
                  <a:lnTo>
                    <a:pt x="2333244" y="2138781"/>
                  </a:lnTo>
                  <a:close/>
                </a:path>
                <a:path w="2360929" h="2171700">
                  <a:moveTo>
                    <a:pt x="2360676" y="2138781"/>
                  </a:moveTo>
                  <a:lnTo>
                    <a:pt x="2333244" y="2138781"/>
                  </a:lnTo>
                  <a:lnTo>
                    <a:pt x="2333244" y="2144267"/>
                  </a:lnTo>
                  <a:lnTo>
                    <a:pt x="2360676" y="2144267"/>
                  </a:lnTo>
                  <a:lnTo>
                    <a:pt x="2360676" y="2138781"/>
                  </a:lnTo>
                  <a:close/>
                </a:path>
                <a:path w="2360929" h="2171700">
                  <a:moveTo>
                    <a:pt x="32918" y="2140394"/>
                  </a:moveTo>
                  <a:lnTo>
                    <a:pt x="31318" y="2140394"/>
                  </a:lnTo>
                  <a:lnTo>
                    <a:pt x="32334" y="2141423"/>
                  </a:lnTo>
                  <a:lnTo>
                    <a:pt x="32918" y="2142807"/>
                  </a:lnTo>
                  <a:lnTo>
                    <a:pt x="32918" y="2140394"/>
                  </a:lnTo>
                  <a:close/>
                </a:path>
                <a:path w="2360929" h="2171700">
                  <a:moveTo>
                    <a:pt x="2327757" y="28892"/>
                  </a:moveTo>
                  <a:lnTo>
                    <a:pt x="2327757" y="2142807"/>
                  </a:lnTo>
                  <a:lnTo>
                    <a:pt x="2328341" y="2141423"/>
                  </a:lnTo>
                  <a:lnTo>
                    <a:pt x="2330399" y="2139365"/>
                  </a:lnTo>
                  <a:lnTo>
                    <a:pt x="2331783" y="2138781"/>
                  </a:lnTo>
                  <a:lnTo>
                    <a:pt x="2360676" y="2138781"/>
                  </a:lnTo>
                  <a:lnTo>
                    <a:pt x="2360676" y="32918"/>
                  </a:lnTo>
                  <a:lnTo>
                    <a:pt x="2331783" y="32918"/>
                  </a:lnTo>
                  <a:lnTo>
                    <a:pt x="2330399" y="32334"/>
                  </a:lnTo>
                  <a:lnTo>
                    <a:pt x="2328341" y="30276"/>
                  </a:lnTo>
                  <a:lnTo>
                    <a:pt x="2327757" y="28892"/>
                  </a:lnTo>
                  <a:close/>
                </a:path>
                <a:path w="2360929" h="2171700">
                  <a:moveTo>
                    <a:pt x="2312746" y="43891"/>
                  </a:moveTo>
                  <a:lnTo>
                    <a:pt x="47929" y="43891"/>
                  </a:lnTo>
                  <a:lnTo>
                    <a:pt x="46520" y="44475"/>
                  </a:lnTo>
                  <a:lnTo>
                    <a:pt x="44475" y="46520"/>
                  </a:lnTo>
                  <a:lnTo>
                    <a:pt x="43891" y="47929"/>
                  </a:lnTo>
                  <a:lnTo>
                    <a:pt x="43891" y="2123770"/>
                  </a:lnTo>
                  <a:lnTo>
                    <a:pt x="44475" y="2125179"/>
                  </a:lnTo>
                  <a:lnTo>
                    <a:pt x="46520" y="2127224"/>
                  </a:lnTo>
                  <a:lnTo>
                    <a:pt x="47929" y="2127808"/>
                  </a:lnTo>
                  <a:lnTo>
                    <a:pt x="2312746" y="2127808"/>
                  </a:lnTo>
                  <a:lnTo>
                    <a:pt x="2314155" y="2127224"/>
                  </a:lnTo>
                  <a:lnTo>
                    <a:pt x="2316200" y="2125179"/>
                  </a:lnTo>
                  <a:lnTo>
                    <a:pt x="2316784" y="2123770"/>
                  </a:lnTo>
                  <a:lnTo>
                    <a:pt x="2316784" y="2122322"/>
                  </a:lnTo>
                  <a:lnTo>
                    <a:pt x="49377" y="2122322"/>
                  </a:lnTo>
                  <a:lnTo>
                    <a:pt x="49377" y="2116835"/>
                  </a:lnTo>
                  <a:lnTo>
                    <a:pt x="54864" y="2116835"/>
                  </a:lnTo>
                  <a:lnTo>
                    <a:pt x="54864" y="54863"/>
                  </a:lnTo>
                  <a:lnTo>
                    <a:pt x="49377" y="54863"/>
                  </a:lnTo>
                  <a:lnTo>
                    <a:pt x="49377" y="49377"/>
                  </a:lnTo>
                  <a:lnTo>
                    <a:pt x="2316784" y="49377"/>
                  </a:lnTo>
                  <a:lnTo>
                    <a:pt x="2316784" y="47929"/>
                  </a:lnTo>
                  <a:lnTo>
                    <a:pt x="2316200" y="46520"/>
                  </a:lnTo>
                  <a:lnTo>
                    <a:pt x="2314155" y="44475"/>
                  </a:lnTo>
                  <a:lnTo>
                    <a:pt x="2312746" y="43891"/>
                  </a:lnTo>
                  <a:close/>
                </a:path>
                <a:path w="2360929" h="2171700">
                  <a:moveTo>
                    <a:pt x="54864" y="2116835"/>
                  </a:moveTo>
                  <a:lnTo>
                    <a:pt x="49377" y="2116835"/>
                  </a:lnTo>
                  <a:lnTo>
                    <a:pt x="49377" y="2122322"/>
                  </a:lnTo>
                  <a:lnTo>
                    <a:pt x="54864" y="2122322"/>
                  </a:lnTo>
                  <a:lnTo>
                    <a:pt x="54864" y="2116835"/>
                  </a:lnTo>
                  <a:close/>
                </a:path>
                <a:path w="2360929" h="2171700">
                  <a:moveTo>
                    <a:pt x="2305812" y="2116835"/>
                  </a:moveTo>
                  <a:lnTo>
                    <a:pt x="54864" y="2116835"/>
                  </a:lnTo>
                  <a:lnTo>
                    <a:pt x="54864" y="2122322"/>
                  </a:lnTo>
                  <a:lnTo>
                    <a:pt x="2305812" y="2122322"/>
                  </a:lnTo>
                  <a:lnTo>
                    <a:pt x="2305812" y="2116835"/>
                  </a:lnTo>
                  <a:close/>
                </a:path>
                <a:path w="2360929" h="2171700">
                  <a:moveTo>
                    <a:pt x="2311298" y="49377"/>
                  </a:moveTo>
                  <a:lnTo>
                    <a:pt x="2305812" y="49377"/>
                  </a:lnTo>
                  <a:lnTo>
                    <a:pt x="2305812" y="2122322"/>
                  </a:lnTo>
                  <a:lnTo>
                    <a:pt x="2311298" y="2122322"/>
                  </a:lnTo>
                  <a:lnTo>
                    <a:pt x="2311298" y="2116835"/>
                  </a:lnTo>
                  <a:lnTo>
                    <a:pt x="2316784" y="2116835"/>
                  </a:lnTo>
                  <a:lnTo>
                    <a:pt x="2316784" y="54863"/>
                  </a:lnTo>
                  <a:lnTo>
                    <a:pt x="2311298" y="54863"/>
                  </a:lnTo>
                  <a:lnTo>
                    <a:pt x="2311298" y="49377"/>
                  </a:lnTo>
                  <a:close/>
                </a:path>
                <a:path w="2360929" h="2171700">
                  <a:moveTo>
                    <a:pt x="2316784" y="2116835"/>
                  </a:moveTo>
                  <a:lnTo>
                    <a:pt x="2311298" y="2116835"/>
                  </a:lnTo>
                  <a:lnTo>
                    <a:pt x="2311298" y="2122322"/>
                  </a:lnTo>
                  <a:lnTo>
                    <a:pt x="2316784" y="2122322"/>
                  </a:lnTo>
                  <a:lnTo>
                    <a:pt x="2316784" y="2116835"/>
                  </a:lnTo>
                  <a:close/>
                </a:path>
                <a:path w="2360929" h="2171700">
                  <a:moveTo>
                    <a:pt x="54864" y="49377"/>
                  </a:moveTo>
                  <a:lnTo>
                    <a:pt x="49377" y="49377"/>
                  </a:lnTo>
                  <a:lnTo>
                    <a:pt x="49377" y="54863"/>
                  </a:lnTo>
                  <a:lnTo>
                    <a:pt x="54864" y="54863"/>
                  </a:lnTo>
                  <a:lnTo>
                    <a:pt x="54864" y="49377"/>
                  </a:lnTo>
                  <a:close/>
                </a:path>
                <a:path w="2360929" h="2171700">
                  <a:moveTo>
                    <a:pt x="2305812" y="49377"/>
                  </a:moveTo>
                  <a:lnTo>
                    <a:pt x="54864" y="49377"/>
                  </a:lnTo>
                  <a:lnTo>
                    <a:pt x="54864" y="54863"/>
                  </a:lnTo>
                  <a:lnTo>
                    <a:pt x="2305812" y="54863"/>
                  </a:lnTo>
                  <a:lnTo>
                    <a:pt x="2305812" y="49377"/>
                  </a:lnTo>
                  <a:close/>
                </a:path>
                <a:path w="2360929" h="2171700">
                  <a:moveTo>
                    <a:pt x="2316784" y="49377"/>
                  </a:moveTo>
                  <a:lnTo>
                    <a:pt x="2311298" y="49377"/>
                  </a:lnTo>
                  <a:lnTo>
                    <a:pt x="2311298" y="54863"/>
                  </a:lnTo>
                  <a:lnTo>
                    <a:pt x="2316784" y="54863"/>
                  </a:lnTo>
                  <a:lnTo>
                    <a:pt x="2316784" y="49377"/>
                  </a:lnTo>
                  <a:close/>
                </a:path>
                <a:path w="2360929" h="2171700">
                  <a:moveTo>
                    <a:pt x="27432" y="27431"/>
                  </a:moveTo>
                  <a:lnTo>
                    <a:pt x="27432" y="32918"/>
                  </a:lnTo>
                  <a:lnTo>
                    <a:pt x="28892" y="32918"/>
                  </a:lnTo>
                  <a:lnTo>
                    <a:pt x="30276" y="32334"/>
                  </a:lnTo>
                  <a:lnTo>
                    <a:pt x="31305" y="31305"/>
                  </a:lnTo>
                  <a:lnTo>
                    <a:pt x="27432" y="27431"/>
                  </a:lnTo>
                  <a:close/>
                </a:path>
                <a:path w="2360929" h="2171700">
                  <a:moveTo>
                    <a:pt x="32918" y="28892"/>
                  </a:moveTo>
                  <a:lnTo>
                    <a:pt x="32334" y="30276"/>
                  </a:lnTo>
                  <a:lnTo>
                    <a:pt x="30276" y="32334"/>
                  </a:lnTo>
                  <a:lnTo>
                    <a:pt x="28892" y="32918"/>
                  </a:lnTo>
                  <a:lnTo>
                    <a:pt x="32918" y="32918"/>
                  </a:lnTo>
                  <a:lnTo>
                    <a:pt x="32918" y="28892"/>
                  </a:lnTo>
                  <a:close/>
                </a:path>
                <a:path w="2360929" h="2171700">
                  <a:moveTo>
                    <a:pt x="2327757" y="27431"/>
                  </a:moveTo>
                  <a:lnTo>
                    <a:pt x="32918" y="27431"/>
                  </a:lnTo>
                  <a:lnTo>
                    <a:pt x="32918" y="32918"/>
                  </a:lnTo>
                  <a:lnTo>
                    <a:pt x="2327757" y="32918"/>
                  </a:lnTo>
                  <a:lnTo>
                    <a:pt x="2327757" y="27431"/>
                  </a:lnTo>
                  <a:close/>
                </a:path>
                <a:path w="2360929" h="2171700">
                  <a:moveTo>
                    <a:pt x="2333244" y="27431"/>
                  </a:moveTo>
                  <a:lnTo>
                    <a:pt x="2329370" y="31305"/>
                  </a:lnTo>
                  <a:lnTo>
                    <a:pt x="2330399" y="32334"/>
                  </a:lnTo>
                  <a:lnTo>
                    <a:pt x="2331783" y="32918"/>
                  </a:lnTo>
                  <a:lnTo>
                    <a:pt x="2333244" y="32918"/>
                  </a:lnTo>
                  <a:lnTo>
                    <a:pt x="2333244" y="27431"/>
                  </a:lnTo>
                  <a:close/>
                </a:path>
                <a:path w="2360929" h="2171700">
                  <a:moveTo>
                    <a:pt x="2360676" y="27431"/>
                  </a:moveTo>
                  <a:lnTo>
                    <a:pt x="2333244" y="27431"/>
                  </a:lnTo>
                  <a:lnTo>
                    <a:pt x="2333244" y="32918"/>
                  </a:lnTo>
                  <a:lnTo>
                    <a:pt x="2360676" y="32918"/>
                  </a:lnTo>
                  <a:lnTo>
                    <a:pt x="2360676" y="27431"/>
                  </a:lnTo>
                  <a:close/>
                </a:path>
                <a:path w="2360929" h="2171700">
                  <a:moveTo>
                    <a:pt x="27432" y="27431"/>
                  </a:moveTo>
                  <a:lnTo>
                    <a:pt x="31305" y="31305"/>
                  </a:lnTo>
                  <a:lnTo>
                    <a:pt x="27432" y="27431"/>
                  </a:lnTo>
                  <a:close/>
                </a:path>
                <a:path w="2360929" h="2171700">
                  <a:moveTo>
                    <a:pt x="2340521" y="0"/>
                  </a:moveTo>
                  <a:lnTo>
                    <a:pt x="27432" y="0"/>
                  </a:lnTo>
                  <a:lnTo>
                    <a:pt x="27432" y="27431"/>
                  </a:lnTo>
                  <a:lnTo>
                    <a:pt x="31318" y="31305"/>
                  </a:lnTo>
                  <a:lnTo>
                    <a:pt x="32334" y="30276"/>
                  </a:lnTo>
                  <a:lnTo>
                    <a:pt x="32918" y="28892"/>
                  </a:lnTo>
                  <a:lnTo>
                    <a:pt x="32918" y="27431"/>
                  </a:lnTo>
                  <a:lnTo>
                    <a:pt x="2360676" y="27431"/>
                  </a:lnTo>
                  <a:lnTo>
                    <a:pt x="2360676" y="20154"/>
                  </a:lnTo>
                  <a:lnTo>
                    <a:pt x="2357780" y="13182"/>
                  </a:lnTo>
                  <a:lnTo>
                    <a:pt x="2347493" y="2895"/>
                  </a:lnTo>
                  <a:lnTo>
                    <a:pt x="2340521" y="0"/>
                  </a:lnTo>
                  <a:close/>
                </a:path>
                <a:path w="2360929" h="2171700">
                  <a:moveTo>
                    <a:pt x="2333244" y="27431"/>
                  </a:moveTo>
                  <a:lnTo>
                    <a:pt x="2327757" y="27431"/>
                  </a:lnTo>
                  <a:lnTo>
                    <a:pt x="2327757" y="28892"/>
                  </a:lnTo>
                  <a:lnTo>
                    <a:pt x="2328341" y="30276"/>
                  </a:lnTo>
                  <a:lnTo>
                    <a:pt x="2329357" y="31305"/>
                  </a:lnTo>
                  <a:lnTo>
                    <a:pt x="2333244" y="27431"/>
                  </a:lnTo>
                  <a:close/>
                </a:path>
              </a:pathLst>
            </a:custGeom>
            <a:solidFill>
              <a:srgbClr val="DA1F28"/>
            </a:solidFill>
          </p:spPr>
          <p:txBody>
            <a:bodyPr wrap="square" lIns="0" tIns="0" rIns="0" bIns="0" rtlCol="0"/>
            <a:lstStyle/>
            <a:p>
              <a:endParaRPr/>
            </a:p>
          </p:txBody>
        </p:sp>
      </p:grpSp>
      <p:sp>
        <p:nvSpPr>
          <p:cNvPr id="11" name="object 11"/>
          <p:cNvSpPr txBox="1"/>
          <p:nvPr/>
        </p:nvSpPr>
        <p:spPr>
          <a:xfrm>
            <a:off x="3518357" y="2712808"/>
            <a:ext cx="1776095" cy="848360"/>
          </a:xfrm>
          <a:prstGeom prst="rect">
            <a:avLst/>
          </a:prstGeom>
        </p:spPr>
        <p:txBody>
          <a:bodyPr vert="horz" wrap="square" lIns="0" tIns="12700" rIns="0" bIns="0" rtlCol="0">
            <a:spAutoFit/>
          </a:bodyPr>
          <a:lstStyle/>
          <a:p>
            <a:pPr marL="12700" marR="5080" algn="ctr">
              <a:lnSpc>
                <a:spcPct val="100000"/>
              </a:lnSpc>
              <a:spcBef>
                <a:spcPts val="100"/>
              </a:spcBef>
            </a:pPr>
            <a:r>
              <a:rPr sz="1800" b="1" spc="-10" dirty="0">
                <a:solidFill>
                  <a:srgbClr val="39639D"/>
                </a:solidFill>
                <a:latin typeface="Arial"/>
                <a:cs typeface="Arial"/>
              </a:rPr>
              <a:t>Subgrant</a:t>
            </a:r>
            <a:r>
              <a:rPr sz="1800" b="1" spc="-70" dirty="0">
                <a:solidFill>
                  <a:srgbClr val="39639D"/>
                </a:solidFill>
                <a:latin typeface="Arial"/>
                <a:cs typeface="Arial"/>
              </a:rPr>
              <a:t> </a:t>
            </a:r>
            <a:r>
              <a:rPr sz="1800" b="1" spc="-20" dirty="0">
                <a:solidFill>
                  <a:srgbClr val="39639D"/>
                </a:solidFill>
                <a:latin typeface="Arial"/>
                <a:cs typeface="Arial"/>
              </a:rPr>
              <a:t>Award </a:t>
            </a:r>
            <a:r>
              <a:rPr sz="1800" b="1" spc="-10" dirty="0">
                <a:solidFill>
                  <a:srgbClr val="39639D"/>
                </a:solidFill>
                <a:latin typeface="Arial"/>
                <a:cs typeface="Arial"/>
              </a:rPr>
              <a:t>Report</a:t>
            </a:r>
            <a:endParaRPr sz="1800">
              <a:latin typeface="Arial"/>
              <a:cs typeface="Arial"/>
            </a:endParaRPr>
          </a:p>
          <a:p>
            <a:pPr algn="ctr">
              <a:lnSpc>
                <a:spcPct val="100000"/>
              </a:lnSpc>
            </a:pPr>
            <a:r>
              <a:rPr sz="1800" b="1" spc="-80" dirty="0">
                <a:solidFill>
                  <a:srgbClr val="39639D"/>
                </a:solidFill>
                <a:latin typeface="Arial"/>
                <a:cs typeface="Arial"/>
              </a:rPr>
              <a:t>(SAR-</a:t>
            </a:r>
            <a:r>
              <a:rPr sz="1800" b="1" spc="-40" dirty="0">
                <a:solidFill>
                  <a:srgbClr val="39639D"/>
                </a:solidFill>
                <a:latin typeface="Arial"/>
                <a:cs typeface="Arial"/>
              </a:rPr>
              <a:t>Part</a:t>
            </a:r>
            <a:r>
              <a:rPr sz="1800" b="1" spc="-45" dirty="0">
                <a:solidFill>
                  <a:srgbClr val="39639D"/>
                </a:solidFill>
                <a:latin typeface="Arial"/>
                <a:cs typeface="Arial"/>
              </a:rPr>
              <a:t> </a:t>
            </a:r>
            <a:r>
              <a:rPr sz="1800" b="1" spc="-25" dirty="0">
                <a:solidFill>
                  <a:srgbClr val="39639D"/>
                </a:solidFill>
                <a:latin typeface="Arial"/>
                <a:cs typeface="Arial"/>
              </a:rPr>
              <a:t>II)</a:t>
            </a:r>
            <a:endParaRPr sz="1800">
              <a:latin typeface="Arial"/>
              <a:cs typeface="Arial"/>
            </a:endParaRPr>
          </a:p>
        </p:txBody>
      </p:sp>
      <p:sp>
        <p:nvSpPr>
          <p:cNvPr id="12" name="object 12"/>
          <p:cNvSpPr txBox="1"/>
          <p:nvPr/>
        </p:nvSpPr>
        <p:spPr>
          <a:xfrm>
            <a:off x="3397891" y="3810089"/>
            <a:ext cx="2015489" cy="566822"/>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9639D"/>
                </a:solidFill>
                <a:latin typeface="Arial"/>
                <a:cs typeface="Arial"/>
              </a:rPr>
              <a:t>Due:</a:t>
            </a:r>
            <a:r>
              <a:rPr sz="1800" spc="-35" dirty="0">
                <a:solidFill>
                  <a:srgbClr val="39639D"/>
                </a:solidFill>
                <a:latin typeface="Arial"/>
                <a:cs typeface="Arial"/>
              </a:rPr>
              <a:t> </a:t>
            </a:r>
            <a:r>
              <a:rPr sz="1800" dirty="0">
                <a:solidFill>
                  <a:srgbClr val="39639D"/>
                </a:solidFill>
                <a:latin typeface="Arial"/>
                <a:cs typeface="Arial"/>
              </a:rPr>
              <a:t>within</a:t>
            </a:r>
            <a:r>
              <a:rPr sz="1800" spc="5" dirty="0">
                <a:solidFill>
                  <a:srgbClr val="39639D"/>
                </a:solidFill>
                <a:latin typeface="Arial"/>
                <a:cs typeface="Arial"/>
              </a:rPr>
              <a:t> </a:t>
            </a:r>
            <a:r>
              <a:rPr sz="1800" dirty="0">
                <a:solidFill>
                  <a:srgbClr val="39639D"/>
                </a:solidFill>
                <a:latin typeface="Arial"/>
                <a:cs typeface="Arial"/>
              </a:rPr>
              <a:t>30</a:t>
            </a:r>
            <a:r>
              <a:rPr sz="1800" spc="-30" dirty="0">
                <a:solidFill>
                  <a:srgbClr val="39639D"/>
                </a:solidFill>
                <a:latin typeface="Arial"/>
                <a:cs typeface="Arial"/>
              </a:rPr>
              <a:t> </a:t>
            </a:r>
            <a:r>
              <a:rPr sz="1800" spc="-20" dirty="0">
                <a:solidFill>
                  <a:srgbClr val="39639D"/>
                </a:solidFill>
                <a:latin typeface="Arial"/>
                <a:cs typeface="Arial"/>
              </a:rPr>
              <a:t>days</a:t>
            </a:r>
            <a:r>
              <a:rPr lang="en-US" spc="-20" dirty="0">
                <a:solidFill>
                  <a:srgbClr val="39639D"/>
                </a:solidFill>
                <a:latin typeface="Arial"/>
                <a:cs typeface="Arial"/>
              </a:rPr>
              <a:t> of grant opening*.</a:t>
            </a:r>
            <a:endParaRPr sz="1800" dirty="0">
              <a:latin typeface="Arial"/>
              <a:cs typeface="Arial"/>
            </a:endParaRPr>
          </a:p>
        </p:txBody>
      </p:sp>
      <p:grpSp>
        <p:nvGrpSpPr>
          <p:cNvPr id="13" name="object 13"/>
          <p:cNvGrpSpPr/>
          <p:nvPr/>
        </p:nvGrpSpPr>
        <p:grpSpPr>
          <a:xfrm>
            <a:off x="6132574" y="2342197"/>
            <a:ext cx="2360930" cy="2173605"/>
            <a:chOff x="6131052" y="2342386"/>
            <a:chExt cx="2360930" cy="2173605"/>
          </a:xfrm>
        </p:grpSpPr>
        <p:sp>
          <p:nvSpPr>
            <p:cNvPr id="14" name="object 14"/>
            <p:cNvSpPr/>
            <p:nvPr/>
          </p:nvSpPr>
          <p:spPr>
            <a:xfrm>
              <a:off x="6158484" y="2369819"/>
              <a:ext cx="2306320" cy="2118360"/>
            </a:xfrm>
            <a:custGeom>
              <a:avLst/>
              <a:gdLst/>
              <a:ahLst/>
              <a:cxnLst/>
              <a:rect l="l" t="t" r="r" b="b"/>
              <a:pathLst>
                <a:path w="2306320" h="2118360">
                  <a:moveTo>
                    <a:pt x="2305812" y="0"/>
                  </a:moveTo>
                  <a:lnTo>
                    <a:pt x="0" y="0"/>
                  </a:lnTo>
                  <a:lnTo>
                    <a:pt x="0" y="2118360"/>
                  </a:lnTo>
                  <a:lnTo>
                    <a:pt x="2305812" y="2118360"/>
                  </a:lnTo>
                  <a:lnTo>
                    <a:pt x="2305812" y="0"/>
                  </a:lnTo>
                  <a:close/>
                </a:path>
              </a:pathLst>
            </a:custGeom>
            <a:solidFill>
              <a:srgbClr val="FFFFFF"/>
            </a:solidFill>
          </p:spPr>
          <p:txBody>
            <a:bodyPr wrap="square" lIns="0" tIns="0" rIns="0" bIns="0" rtlCol="0"/>
            <a:lstStyle/>
            <a:p>
              <a:endParaRPr/>
            </a:p>
          </p:txBody>
        </p:sp>
        <p:sp>
          <p:nvSpPr>
            <p:cNvPr id="15" name="object 15"/>
            <p:cNvSpPr/>
            <p:nvPr/>
          </p:nvSpPr>
          <p:spPr>
            <a:xfrm>
              <a:off x="6131052" y="2342386"/>
              <a:ext cx="2360930" cy="2173605"/>
            </a:xfrm>
            <a:custGeom>
              <a:avLst/>
              <a:gdLst/>
              <a:ahLst/>
              <a:cxnLst/>
              <a:rect l="l" t="t" r="r" b="b"/>
              <a:pathLst>
                <a:path w="2360929" h="2173604">
                  <a:moveTo>
                    <a:pt x="27431" y="0"/>
                  </a:moveTo>
                  <a:lnTo>
                    <a:pt x="20154" y="0"/>
                  </a:lnTo>
                  <a:lnTo>
                    <a:pt x="13182" y="2895"/>
                  </a:lnTo>
                  <a:lnTo>
                    <a:pt x="2895" y="13182"/>
                  </a:lnTo>
                  <a:lnTo>
                    <a:pt x="0" y="20154"/>
                  </a:lnTo>
                  <a:lnTo>
                    <a:pt x="0" y="2153069"/>
                  </a:lnTo>
                  <a:lnTo>
                    <a:pt x="2895" y="2160041"/>
                  </a:lnTo>
                  <a:lnTo>
                    <a:pt x="13182" y="2170328"/>
                  </a:lnTo>
                  <a:lnTo>
                    <a:pt x="20154" y="2173223"/>
                  </a:lnTo>
                  <a:lnTo>
                    <a:pt x="2340521" y="2173223"/>
                  </a:lnTo>
                  <a:lnTo>
                    <a:pt x="2347493" y="2170328"/>
                  </a:lnTo>
                  <a:lnTo>
                    <a:pt x="2357780" y="2160041"/>
                  </a:lnTo>
                  <a:lnTo>
                    <a:pt x="2360675" y="2153069"/>
                  </a:lnTo>
                  <a:lnTo>
                    <a:pt x="2360675" y="2145791"/>
                  </a:lnTo>
                  <a:lnTo>
                    <a:pt x="27431" y="2145791"/>
                  </a:lnTo>
                  <a:lnTo>
                    <a:pt x="27431" y="2140305"/>
                  </a:lnTo>
                  <a:lnTo>
                    <a:pt x="32918" y="2140305"/>
                  </a:lnTo>
                  <a:lnTo>
                    <a:pt x="32918" y="32918"/>
                  </a:lnTo>
                  <a:lnTo>
                    <a:pt x="27431" y="32918"/>
                  </a:lnTo>
                  <a:lnTo>
                    <a:pt x="27431" y="0"/>
                  </a:lnTo>
                  <a:close/>
                </a:path>
                <a:path w="2360929" h="2173604">
                  <a:moveTo>
                    <a:pt x="28892" y="2140305"/>
                  </a:moveTo>
                  <a:lnTo>
                    <a:pt x="27431" y="2140305"/>
                  </a:lnTo>
                  <a:lnTo>
                    <a:pt x="27431" y="2145791"/>
                  </a:lnTo>
                  <a:lnTo>
                    <a:pt x="31305" y="2141918"/>
                  </a:lnTo>
                  <a:lnTo>
                    <a:pt x="30276" y="2140889"/>
                  </a:lnTo>
                  <a:lnTo>
                    <a:pt x="28892" y="2140305"/>
                  </a:lnTo>
                  <a:close/>
                </a:path>
                <a:path w="2360929" h="2173604">
                  <a:moveTo>
                    <a:pt x="31305" y="2141918"/>
                  </a:moveTo>
                  <a:lnTo>
                    <a:pt x="27431" y="2145791"/>
                  </a:lnTo>
                  <a:lnTo>
                    <a:pt x="32918" y="2145791"/>
                  </a:lnTo>
                  <a:lnTo>
                    <a:pt x="32918" y="2144331"/>
                  </a:lnTo>
                  <a:lnTo>
                    <a:pt x="32334" y="2142947"/>
                  </a:lnTo>
                  <a:lnTo>
                    <a:pt x="31305" y="2141918"/>
                  </a:lnTo>
                  <a:close/>
                </a:path>
                <a:path w="2360929" h="2173604">
                  <a:moveTo>
                    <a:pt x="2327757" y="2140305"/>
                  </a:moveTo>
                  <a:lnTo>
                    <a:pt x="32918" y="2140305"/>
                  </a:lnTo>
                  <a:lnTo>
                    <a:pt x="32918" y="2145791"/>
                  </a:lnTo>
                  <a:lnTo>
                    <a:pt x="2327757" y="2145791"/>
                  </a:lnTo>
                  <a:lnTo>
                    <a:pt x="2327757" y="2140305"/>
                  </a:lnTo>
                  <a:close/>
                </a:path>
                <a:path w="2360929" h="2173604">
                  <a:moveTo>
                    <a:pt x="2329370" y="2141918"/>
                  </a:moveTo>
                  <a:lnTo>
                    <a:pt x="2328341" y="2142947"/>
                  </a:lnTo>
                  <a:lnTo>
                    <a:pt x="2327757" y="2144331"/>
                  </a:lnTo>
                  <a:lnTo>
                    <a:pt x="2327757" y="2145791"/>
                  </a:lnTo>
                  <a:lnTo>
                    <a:pt x="2333243" y="2145791"/>
                  </a:lnTo>
                  <a:lnTo>
                    <a:pt x="2329370" y="2141918"/>
                  </a:lnTo>
                  <a:close/>
                </a:path>
                <a:path w="2360929" h="2173604">
                  <a:moveTo>
                    <a:pt x="2333243" y="2140305"/>
                  </a:moveTo>
                  <a:lnTo>
                    <a:pt x="2331783" y="2140305"/>
                  </a:lnTo>
                  <a:lnTo>
                    <a:pt x="2330399" y="2140889"/>
                  </a:lnTo>
                  <a:lnTo>
                    <a:pt x="2329370" y="2141918"/>
                  </a:lnTo>
                  <a:lnTo>
                    <a:pt x="2333243" y="2145791"/>
                  </a:lnTo>
                  <a:lnTo>
                    <a:pt x="2333243" y="2140305"/>
                  </a:lnTo>
                  <a:close/>
                </a:path>
                <a:path w="2360929" h="2173604">
                  <a:moveTo>
                    <a:pt x="2360675" y="2140305"/>
                  </a:moveTo>
                  <a:lnTo>
                    <a:pt x="2333243" y="2140305"/>
                  </a:lnTo>
                  <a:lnTo>
                    <a:pt x="2333243" y="2145791"/>
                  </a:lnTo>
                  <a:lnTo>
                    <a:pt x="2360675" y="2145791"/>
                  </a:lnTo>
                  <a:lnTo>
                    <a:pt x="2360675" y="2140305"/>
                  </a:lnTo>
                  <a:close/>
                </a:path>
                <a:path w="2360929" h="2173604">
                  <a:moveTo>
                    <a:pt x="32918" y="2140305"/>
                  </a:moveTo>
                  <a:lnTo>
                    <a:pt x="28892" y="2140305"/>
                  </a:lnTo>
                  <a:lnTo>
                    <a:pt x="30276" y="2140889"/>
                  </a:lnTo>
                  <a:lnTo>
                    <a:pt x="32334" y="2142947"/>
                  </a:lnTo>
                  <a:lnTo>
                    <a:pt x="32918" y="2144331"/>
                  </a:lnTo>
                  <a:lnTo>
                    <a:pt x="32918" y="2140305"/>
                  </a:lnTo>
                  <a:close/>
                </a:path>
                <a:path w="2360929" h="2173604">
                  <a:moveTo>
                    <a:pt x="2327757" y="28892"/>
                  </a:moveTo>
                  <a:lnTo>
                    <a:pt x="2327757" y="2144331"/>
                  </a:lnTo>
                  <a:lnTo>
                    <a:pt x="2328341" y="2142947"/>
                  </a:lnTo>
                  <a:lnTo>
                    <a:pt x="2330399" y="2140889"/>
                  </a:lnTo>
                  <a:lnTo>
                    <a:pt x="2331783" y="2140305"/>
                  </a:lnTo>
                  <a:lnTo>
                    <a:pt x="2360675" y="2140305"/>
                  </a:lnTo>
                  <a:lnTo>
                    <a:pt x="2360675" y="32918"/>
                  </a:lnTo>
                  <a:lnTo>
                    <a:pt x="2331783" y="32918"/>
                  </a:lnTo>
                  <a:lnTo>
                    <a:pt x="2330399" y="32334"/>
                  </a:lnTo>
                  <a:lnTo>
                    <a:pt x="2328341" y="30276"/>
                  </a:lnTo>
                  <a:lnTo>
                    <a:pt x="2327757" y="28892"/>
                  </a:lnTo>
                  <a:close/>
                </a:path>
                <a:path w="2360929" h="2173604">
                  <a:moveTo>
                    <a:pt x="2312746" y="43891"/>
                  </a:moveTo>
                  <a:lnTo>
                    <a:pt x="47929" y="43891"/>
                  </a:lnTo>
                  <a:lnTo>
                    <a:pt x="46520" y="44475"/>
                  </a:lnTo>
                  <a:lnTo>
                    <a:pt x="44475" y="46520"/>
                  </a:lnTo>
                  <a:lnTo>
                    <a:pt x="43891" y="47929"/>
                  </a:lnTo>
                  <a:lnTo>
                    <a:pt x="43891" y="2125294"/>
                  </a:lnTo>
                  <a:lnTo>
                    <a:pt x="44475" y="2126703"/>
                  </a:lnTo>
                  <a:lnTo>
                    <a:pt x="46520" y="2128748"/>
                  </a:lnTo>
                  <a:lnTo>
                    <a:pt x="47929" y="2129332"/>
                  </a:lnTo>
                  <a:lnTo>
                    <a:pt x="2312746" y="2129332"/>
                  </a:lnTo>
                  <a:lnTo>
                    <a:pt x="2314155" y="2128748"/>
                  </a:lnTo>
                  <a:lnTo>
                    <a:pt x="2316200" y="2126703"/>
                  </a:lnTo>
                  <a:lnTo>
                    <a:pt x="2316784" y="2125294"/>
                  </a:lnTo>
                  <a:lnTo>
                    <a:pt x="2316784" y="2123846"/>
                  </a:lnTo>
                  <a:lnTo>
                    <a:pt x="49377" y="2123846"/>
                  </a:lnTo>
                  <a:lnTo>
                    <a:pt x="49377" y="2118360"/>
                  </a:lnTo>
                  <a:lnTo>
                    <a:pt x="54863" y="2118360"/>
                  </a:lnTo>
                  <a:lnTo>
                    <a:pt x="54863" y="54863"/>
                  </a:lnTo>
                  <a:lnTo>
                    <a:pt x="49377" y="54863"/>
                  </a:lnTo>
                  <a:lnTo>
                    <a:pt x="49377" y="49377"/>
                  </a:lnTo>
                  <a:lnTo>
                    <a:pt x="2316784" y="49377"/>
                  </a:lnTo>
                  <a:lnTo>
                    <a:pt x="2316784" y="47929"/>
                  </a:lnTo>
                  <a:lnTo>
                    <a:pt x="2316200" y="46520"/>
                  </a:lnTo>
                  <a:lnTo>
                    <a:pt x="2314155" y="44475"/>
                  </a:lnTo>
                  <a:lnTo>
                    <a:pt x="2312746" y="43891"/>
                  </a:lnTo>
                  <a:close/>
                </a:path>
                <a:path w="2360929" h="2173604">
                  <a:moveTo>
                    <a:pt x="54863" y="2118360"/>
                  </a:moveTo>
                  <a:lnTo>
                    <a:pt x="49377" y="2118360"/>
                  </a:lnTo>
                  <a:lnTo>
                    <a:pt x="49377" y="2123846"/>
                  </a:lnTo>
                  <a:lnTo>
                    <a:pt x="54863" y="2123846"/>
                  </a:lnTo>
                  <a:lnTo>
                    <a:pt x="54863" y="2118360"/>
                  </a:lnTo>
                  <a:close/>
                </a:path>
                <a:path w="2360929" h="2173604">
                  <a:moveTo>
                    <a:pt x="2305811" y="2118360"/>
                  </a:moveTo>
                  <a:lnTo>
                    <a:pt x="54863" y="2118360"/>
                  </a:lnTo>
                  <a:lnTo>
                    <a:pt x="54863" y="2123846"/>
                  </a:lnTo>
                  <a:lnTo>
                    <a:pt x="2305811" y="2123846"/>
                  </a:lnTo>
                  <a:lnTo>
                    <a:pt x="2305811" y="2118360"/>
                  </a:lnTo>
                  <a:close/>
                </a:path>
                <a:path w="2360929" h="2173604">
                  <a:moveTo>
                    <a:pt x="2311298" y="49377"/>
                  </a:moveTo>
                  <a:lnTo>
                    <a:pt x="2305811" y="49377"/>
                  </a:lnTo>
                  <a:lnTo>
                    <a:pt x="2305811" y="2123846"/>
                  </a:lnTo>
                  <a:lnTo>
                    <a:pt x="2311298" y="2123846"/>
                  </a:lnTo>
                  <a:lnTo>
                    <a:pt x="2311298" y="2118360"/>
                  </a:lnTo>
                  <a:lnTo>
                    <a:pt x="2316784" y="2118360"/>
                  </a:lnTo>
                  <a:lnTo>
                    <a:pt x="2316784" y="54863"/>
                  </a:lnTo>
                  <a:lnTo>
                    <a:pt x="2311298" y="54863"/>
                  </a:lnTo>
                  <a:lnTo>
                    <a:pt x="2311298" y="49377"/>
                  </a:lnTo>
                  <a:close/>
                </a:path>
                <a:path w="2360929" h="2173604">
                  <a:moveTo>
                    <a:pt x="2316784" y="2118360"/>
                  </a:moveTo>
                  <a:lnTo>
                    <a:pt x="2311298" y="2118360"/>
                  </a:lnTo>
                  <a:lnTo>
                    <a:pt x="2311298" y="2123846"/>
                  </a:lnTo>
                  <a:lnTo>
                    <a:pt x="2316784" y="2123846"/>
                  </a:lnTo>
                  <a:lnTo>
                    <a:pt x="2316784" y="2118360"/>
                  </a:lnTo>
                  <a:close/>
                </a:path>
                <a:path w="2360929" h="2173604">
                  <a:moveTo>
                    <a:pt x="54863" y="49377"/>
                  </a:moveTo>
                  <a:lnTo>
                    <a:pt x="49377" y="49377"/>
                  </a:lnTo>
                  <a:lnTo>
                    <a:pt x="49377" y="54863"/>
                  </a:lnTo>
                  <a:lnTo>
                    <a:pt x="54863" y="54863"/>
                  </a:lnTo>
                  <a:lnTo>
                    <a:pt x="54863" y="49377"/>
                  </a:lnTo>
                  <a:close/>
                </a:path>
                <a:path w="2360929" h="2173604">
                  <a:moveTo>
                    <a:pt x="2305811" y="49377"/>
                  </a:moveTo>
                  <a:lnTo>
                    <a:pt x="54863" y="49377"/>
                  </a:lnTo>
                  <a:lnTo>
                    <a:pt x="54863" y="54863"/>
                  </a:lnTo>
                  <a:lnTo>
                    <a:pt x="2305811" y="54863"/>
                  </a:lnTo>
                  <a:lnTo>
                    <a:pt x="2305811" y="49377"/>
                  </a:lnTo>
                  <a:close/>
                </a:path>
                <a:path w="2360929" h="2173604">
                  <a:moveTo>
                    <a:pt x="2316784" y="49377"/>
                  </a:moveTo>
                  <a:lnTo>
                    <a:pt x="2311298" y="49377"/>
                  </a:lnTo>
                  <a:lnTo>
                    <a:pt x="2311298" y="54863"/>
                  </a:lnTo>
                  <a:lnTo>
                    <a:pt x="2316784" y="54863"/>
                  </a:lnTo>
                  <a:lnTo>
                    <a:pt x="2316784" y="49377"/>
                  </a:lnTo>
                  <a:close/>
                </a:path>
                <a:path w="2360929" h="2173604">
                  <a:moveTo>
                    <a:pt x="27431" y="27431"/>
                  </a:moveTo>
                  <a:lnTo>
                    <a:pt x="27431" y="32918"/>
                  </a:lnTo>
                  <a:lnTo>
                    <a:pt x="28892" y="32918"/>
                  </a:lnTo>
                  <a:lnTo>
                    <a:pt x="30276" y="32334"/>
                  </a:lnTo>
                  <a:lnTo>
                    <a:pt x="31305" y="31305"/>
                  </a:lnTo>
                  <a:lnTo>
                    <a:pt x="27431" y="27431"/>
                  </a:lnTo>
                  <a:close/>
                </a:path>
                <a:path w="2360929" h="2173604">
                  <a:moveTo>
                    <a:pt x="32918" y="28892"/>
                  </a:moveTo>
                  <a:lnTo>
                    <a:pt x="32334" y="30276"/>
                  </a:lnTo>
                  <a:lnTo>
                    <a:pt x="30276" y="32334"/>
                  </a:lnTo>
                  <a:lnTo>
                    <a:pt x="28892" y="32918"/>
                  </a:lnTo>
                  <a:lnTo>
                    <a:pt x="32918" y="32918"/>
                  </a:lnTo>
                  <a:lnTo>
                    <a:pt x="32918" y="28892"/>
                  </a:lnTo>
                  <a:close/>
                </a:path>
                <a:path w="2360929" h="2173604">
                  <a:moveTo>
                    <a:pt x="2327757" y="27431"/>
                  </a:moveTo>
                  <a:lnTo>
                    <a:pt x="32918" y="27431"/>
                  </a:lnTo>
                  <a:lnTo>
                    <a:pt x="32918" y="32918"/>
                  </a:lnTo>
                  <a:lnTo>
                    <a:pt x="2327757" y="32918"/>
                  </a:lnTo>
                  <a:lnTo>
                    <a:pt x="2327757" y="27431"/>
                  </a:lnTo>
                  <a:close/>
                </a:path>
                <a:path w="2360929" h="2173604">
                  <a:moveTo>
                    <a:pt x="2333243" y="27431"/>
                  </a:moveTo>
                  <a:lnTo>
                    <a:pt x="2329370" y="31305"/>
                  </a:lnTo>
                  <a:lnTo>
                    <a:pt x="2330399" y="32334"/>
                  </a:lnTo>
                  <a:lnTo>
                    <a:pt x="2331783" y="32918"/>
                  </a:lnTo>
                  <a:lnTo>
                    <a:pt x="2333243" y="32918"/>
                  </a:lnTo>
                  <a:lnTo>
                    <a:pt x="2333243" y="27431"/>
                  </a:lnTo>
                  <a:close/>
                </a:path>
                <a:path w="2360929" h="2173604">
                  <a:moveTo>
                    <a:pt x="2360675" y="27431"/>
                  </a:moveTo>
                  <a:lnTo>
                    <a:pt x="2333243" y="27431"/>
                  </a:lnTo>
                  <a:lnTo>
                    <a:pt x="2333243" y="32918"/>
                  </a:lnTo>
                  <a:lnTo>
                    <a:pt x="2360675" y="32918"/>
                  </a:lnTo>
                  <a:lnTo>
                    <a:pt x="2360675" y="27431"/>
                  </a:lnTo>
                  <a:close/>
                </a:path>
                <a:path w="2360929" h="2173604">
                  <a:moveTo>
                    <a:pt x="2340521" y="0"/>
                  </a:moveTo>
                  <a:lnTo>
                    <a:pt x="27431" y="0"/>
                  </a:lnTo>
                  <a:lnTo>
                    <a:pt x="27431" y="27431"/>
                  </a:lnTo>
                  <a:lnTo>
                    <a:pt x="31305" y="31305"/>
                  </a:lnTo>
                  <a:lnTo>
                    <a:pt x="32334" y="30276"/>
                  </a:lnTo>
                  <a:lnTo>
                    <a:pt x="32918" y="28892"/>
                  </a:lnTo>
                  <a:lnTo>
                    <a:pt x="32918" y="27431"/>
                  </a:lnTo>
                  <a:lnTo>
                    <a:pt x="2360675" y="27431"/>
                  </a:lnTo>
                  <a:lnTo>
                    <a:pt x="2360675" y="20154"/>
                  </a:lnTo>
                  <a:lnTo>
                    <a:pt x="2357780" y="13182"/>
                  </a:lnTo>
                  <a:lnTo>
                    <a:pt x="2347493" y="2895"/>
                  </a:lnTo>
                  <a:lnTo>
                    <a:pt x="2340521" y="0"/>
                  </a:lnTo>
                  <a:close/>
                </a:path>
                <a:path w="2360929" h="2173604">
                  <a:moveTo>
                    <a:pt x="2333243" y="27431"/>
                  </a:moveTo>
                  <a:lnTo>
                    <a:pt x="2327757" y="27431"/>
                  </a:lnTo>
                  <a:lnTo>
                    <a:pt x="2327757" y="28892"/>
                  </a:lnTo>
                  <a:lnTo>
                    <a:pt x="2328341" y="30276"/>
                  </a:lnTo>
                  <a:lnTo>
                    <a:pt x="2329370" y="31305"/>
                  </a:lnTo>
                  <a:lnTo>
                    <a:pt x="2333243" y="27431"/>
                  </a:lnTo>
                  <a:close/>
                </a:path>
              </a:pathLst>
            </a:custGeom>
            <a:solidFill>
              <a:srgbClr val="DA1F28"/>
            </a:solidFill>
          </p:spPr>
          <p:txBody>
            <a:bodyPr wrap="square" lIns="0" tIns="0" rIns="0" bIns="0" rtlCol="0"/>
            <a:lstStyle/>
            <a:p>
              <a:endParaRPr/>
            </a:p>
          </p:txBody>
        </p:sp>
      </p:grpSp>
      <p:sp>
        <p:nvSpPr>
          <p:cNvPr id="16" name="object 16"/>
          <p:cNvSpPr txBox="1"/>
          <p:nvPr/>
        </p:nvSpPr>
        <p:spPr>
          <a:xfrm>
            <a:off x="6602210" y="2724403"/>
            <a:ext cx="1419860" cy="848360"/>
          </a:xfrm>
          <a:prstGeom prst="rect">
            <a:avLst/>
          </a:prstGeom>
        </p:spPr>
        <p:txBody>
          <a:bodyPr vert="horz" wrap="square" lIns="0" tIns="12700" rIns="0" bIns="0" rtlCol="0">
            <a:spAutoFit/>
          </a:bodyPr>
          <a:lstStyle/>
          <a:p>
            <a:pPr marL="12700" marR="5080" algn="ctr">
              <a:lnSpc>
                <a:spcPct val="100000"/>
              </a:lnSpc>
              <a:spcBef>
                <a:spcPts val="100"/>
              </a:spcBef>
            </a:pPr>
            <a:r>
              <a:rPr sz="1800" b="1" spc="-10" dirty="0">
                <a:solidFill>
                  <a:srgbClr val="39639D"/>
                </a:solidFill>
                <a:latin typeface="Arial"/>
                <a:cs typeface="Arial"/>
              </a:rPr>
              <a:t>Performance Reports (PMT)</a:t>
            </a:r>
            <a:endParaRPr sz="1800">
              <a:latin typeface="Arial"/>
              <a:cs typeface="Arial"/>
            </a:endParaRPr>
          </a:p>
        </p:txBody>
      </p:sp>
      <p:sp>
        <p:nvSpPr>
          <p:cNvPr id="17" name="object 17"/>
          <p:cNvSpPr txBox="1"/>
          <p:nvPr/>
        </p:nvSpPr>
        <p:spPr>
          <a:xfrm>
            <a:off x="6558090" y="3821683"/>
            <a:ext cx="15100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39639D"/>
                </a:solidFill>
                <a:latin typeface="Arial"/>
                <a:cs typeface="Arial"/>
              </a:rPr>
              <a:t>Due:</a:t>
            </a:r>
            <a:r>
              <a:rPr sz="1800" spc="-35" dirty="0">
                <a:solidFill>
                  <a:srgbClr val="39639D"/>
                </a:solidFill>
                <a:latin typeface="Arial"/>
                <a:cs typeface="Arial"/>
              </a:rPr>
              <a:t> </a:t>
            </a:r>
            <a:r>
              <a:rPr sz="1800" spc="-10" dirty="0">
                <a:solidFill>
                  <a:srgbClr val="39639D"/>
                </a:solidFill>
                <a:latin typeface="Arial"/>
                <a:cs typeface="Arial"/>
              </a:rPr>
              <a:t>Quarterly</a:t>
            </a:r>
            <a:endParaRPr sz="1800">
              <a:latin typeface="Arial"/>
              <a:cs typeface="Arial"/>
            </a:endParaRPr>
          </a:p>
        </p:txBody>
      </p:sp>
      <p:grpSp>
        <p:nvGrpSpPr>
          <p:cNvPr id="18" name="object 18"/>
          <p:cNvGrpSpPr/>
          <p:nvPr/>
        </p:nvGrpSpPr>
        <p:grpSpPr>
          <a:xfrm>
            <a:off x="2403348" y="3078480"/>
            <a:ext cx="4057015" cy="751840"/>
            <a:chOff x="2403348" y="3078480"/>
            <a:chExt cx="4057015" cy="751840"/>
          </a:xfrm>
        </p:grpSpPr>
        <p:pic>
          <p:nvPicPr>
            <p:cNvPr id="19" name="object 19"/>
            <p:cNvPicPr/>
            <p:nvPr/>
          </p:nvPicPr>
          <p:blipFill>
            <a:blip r:embed="rId3" cstate="print"/>
            <a:stretch>
              <a:fillRect/>
            </a:stretch>
          </p:blipFill>
          <p:spPr>
            <a:xfrm>
              <a:off x="2403348" y="3104388"/>
              <a:ext cx="1101851" cy="725423"/>
            </a:xfrm>
            <a:prstGeom prst="rect">
              <a:avLst/>
            </a:prstGeom>
          </p:spPr>
        </p:pic>
        <p:sp>
          <p:nvSpPr>
            <p:cNvPr id="20" name="object 20"/>
            <p:cNvSpPr/>
            <p:nvPr/>
          </p:nvSpPr>
          <p:spPr>
            <a:xfrm>
              <a:off x="2461260" y="3130296"/>
              <a:ext cx="984885" cy="597535"/>
            </a:xfrm>
            <a:custGeom>
              <a:avLst/>
              <a:gdLst/>
              <a:ahLst/>
              <a:cxnLst/>
              <a:rect l="l" t="t" r="r" b="b"/>
              <a:pathLst>
                <a:path w="984885" h="597535">
                  <a:moveTo>
                    <a:pt x="0" y="149351"/>
                  </a:moveTo>
                  <a:lnTo>
                    <a:pt x="685800" y="149351"/>
                  </a:lnTo>
                  <a:lnTo>
                    <a:pt x="685800" y="0"/>
                  </a:lnTo>
                  <a:lnTo>
                    <a:pt x="984504" y="298703"/>
                  </a:lnTo>
                  <a:lnTo>
                    <a:pt x="685800" y="597407"/>
                  </a:lnTo>
                  <a:lnTo>
                    <a:pt x="685800" y="448055"/>
                  </a:lnTo>
                  <a:lnTo>
                    <a:pt x="0" y="448055"/>
                  </a:lnTo>
                  <a:lnTo>
                    <a:pt x="0" y="149351"/>
                  </a:lnTo>
                  <a:close/>
                </a:path>
              </a:pathLst>
            </a:custGeom>
            <a:ln w="9144">
              <a:solidFill>
                <a:srgbClr val="39639D"/>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5358383" y="3078480"/>
              <a:ext cx="1101851" cy="723899"/>
            </a:xfrm>
            <a:prstGeom prst="rect">
              <a:avLst/>
            </a:prstGeom>
          </p:spPr>
        </p:pic>
        <p:sp>
          <p:nvSpPr>
            <p:cNvPr id="22" name="object 22"/>
            <p:cNvSpPr/>
            <p:nvPr/>
          </p:nvSpPr>
          <p:spPr>
            <a:xfrm>
              <a:off x="5416296" y="3104387"/>
              <a:ext cx="984885" cy="596265"/>
            </a:xfrm>
            <a:custGeom>
              <a:avLst/>
              <a:gdLst/>
              <a:ahLst/>
              <a:cxnLst/>
              <a:rect l="l" t="t" r="r" b="b"/>
              <a:pathLst>
                <a:path w="984885" h="596264">
                  <a:moveTo>
                    <a:pt x="0" y="148971"/>
                  </a:moveTo>
                  <a:lnTo>
                    <a:pt x="686562" y="148971"/>
                  </a:lnTo>
                  <a:lnTo>
                    <a:pt x="686562" y="0"/>
                  </a:lnTo>
                  <a:lnTo>
                    <a:pt x="984504" y="297942"/>
                  </a:lnTo>
                  <a:lnTo>
                    <a:pt x="686562" y="595884"/>
                  </a:lnTo>
                  <a:lnTo>
                    <a:pt x="686562" y="446913"/>
                  </a:lnTo>
                  <a:lnTo>
                    <a:pt x="0" y="446913"/>
                  </a:lnTo>
                  <a:lnTo>
                    <a:pt x="0" y="148971"/>
                  </a:lnTo>
                  <a:close/>
                </a:path>
              </a:pathLst>
            </a:custGeom>
            <a:ln w="9144">
              <a:solidFill>
                <a:srgbClr val="39639D"/>
              </a:solidFill>
            </a:ln>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107950">
              <a:lnSpc>
                <a:spcPct val="100000"/>
              </a:lnSpc>
            </a:pPr>
            <a:fld id="{81D60167-4931-47E6-BA6A-407CBD079E47}" type="slidenum">
              <a:rPr spc="-50" dirty="0">
                <a:latin typeface="Arial"/>
                <a:cs typeface="Arial"/>
              </a:rPr>
              <a:t>5</a:t>
            </a:fld>
            <a:endParaRPr spc="-50" dirty="0">
              <a:latin typeface="Arial"/>
              <a:cs typeface="Arial"/>
            </a:endParaRPr>
          </a:p>
        </p:txBody>
      </p:sp>
      <p:sp>
        <p:nvSpPr>
          <p:cNvPr id="25" name="Rectangle 24">
            <a:extLst>
              <a:ext uri="{FF2B5EF4-FFF2-40B4-BE49-F238E27FC236}">
                <a16:creationId xmlns:a16="http://schemas.microsoft.com/office/drawing/2014/main" id="{78D9E2BC-307A-5392-E47F-103A0E1CCE41}"/>
              </a:ext>
            </a:extLst>
          </p:cNvPr>
          <p:cNvSpPr/>
          <p:nvPr/>
        </p:nvSpPr>
        <p:spPr>
          <a:xfrm>
            <a:off x="129994" y="622201"/>
            <a:ext cx="9014006" cy="1200329"/>
          </a:xfrm>
          <a:prstGeom prst="rect">
            <a:avLst/>
          </a:prstGeom>
          <a:noFill/>
        </p:spPr>
        <p:txBody>
          <a:bodyPr wrap="non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You must submit </a:t>
            </a:r>
            <a:r>
              <a:rPr lang="en-US" sz="3600" b="1" u="sng" cap="none" spc="50" dirty="0">
                <a:ln w="9525" cmpd="sng">
                  <a:solidFill>
                    <a:schemeClr val="accent1"/>
                  </a:solidFill>
                  <a:prstDash val="solid"/>
                </a:ln>
                <a:solidFill>
                  <a:srgbClr val="70AD47">
                    <a:tint val="1000"/>
                  </a:srgbClr>
                </a:solidFill>
                <a:effectLst>
                  <a:glow rad="38100">
                    <a:schemeClr val="accent1">
                      <a:alpha val="40000"/>
                    </a:schemeClr>
                  </a:glow>
                </a:effectLst>
              </a:rPr>
              <a:t>ALL</a:t>
            </a: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 required reports </a:t>
            </a:r>
          </a:p>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in order</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EF76B3-6103-F9A4-BFB4-96B09B8BC952}"/>
              </a:ext>
            </a:extLst>
          </p:cNvPr>
          <p:cNvSpPr/>
          <p:nvPr/>
        </p:nvSpPr>
        <p:spPr>
          <a:xfrm>
            <a:off x="293238" y="140144"/>
            <a:ext cx="8699818" cy="646331"/>
          </a:xfrm>
          <a:prstGeom prst="rect">
            <a:avLst/>
          </a:prstGeom>
          <a:noFill/>
        </p:spPr>
        <p:txBody>
          <a:bodyPr wrap="none" lIns="91440" tIns="45720" rIns="91440" bIns="45720">
            <a:spAutoFit/>
          </a:bodyPr>
          <a:lstStyle/>
          <a:p>
            <a:pPr algn="ctr"/>
            <a:r>
              <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rPr>
              <a:t>Access to Federal Reporting Website </a:t>
            </a:r>
          </a:p>
        </p:txBody>
      </p:sp>
      <p:pic>
        <p:nvPicPr>
          <p:cNvPr id="4" name="Picture 3">
            <a:extLst>
              <a:ext uri="{FF2B5EF4-FFF2-40B4-BE49-F238E27FC236}">
                <a16:creationId xmlns:a16="http://schemas.microsoft.com/office/drawing/2014/main" id="{F468B13D-CD0E-0A7B-DB93-1BCCB11ED46F}"/>
              </a:ext>
            </a:extLst>
          </p:cNvPr>
          <p:cNvPicPr>
            <a:picLocks noChangeAspect="1"/>
          </p:cNvPicPr>
          <p:nvPr/>
        </p:nvPicPr>
        <p:blipFill>
          <a:blip r:embed="rId3"/>
          <a:stretch>
            <a:fillRect/>
          </a:stretch>
        </p:blipFill>
        <p:spPr>
          <a:xfrm>
            <a:off x="331338" y="1981200"/>
            <a:ext cx="8557524" cy="4090325"/>
          </a:xfrm>
          <a:prstGeom prst="rect">
            <a:avLst/>
          </a:prstGeom>
        </p:spPr>
      </p:pic>
      <p:sp>
        <p:nvSpPr>
          <p:cNvPr id="5" name="TextBox 4">
            <a:extLst>
              <a:ext uri="{FF2B5EF4-FFF2-40B4-BE49-F238E27FC236}">
                <a16:creationId xmlns:a16="http://schemas.microsoft.com/office/drawing/2014/main" id="{8429F20F-1818-ABB4-CE5C-641D5CE98B8C}"/>
              </a:ext>
            </a:extLst>
          </p:cNvPr>
          <p:cNvSpPr txBox="1"/>
          <p:nvPr/>
        </p:nvSpPr>
        <p:spPr>
          <a:xfrm>
            <a:off x="1633247" y="1143000"/>
            <a:ext cx="6019800" cy="707886"/>
          </a:xfrm>
          <a:prstGeom prst="rect">
            <a:avLst/>
          </a:prstGeom>
          <a:noFill/>
        </p:spPr>
        <p:txBody>
          <a:bodyPr wrap="square" rtlCol="0">
            <a:spAutoFit/>
          </a:bodyPr>
          <a:lstStyle/>
          <a:p>
            <a:pPr algn="ctr"/>
            <a:r>
              <a:rPr lang="en-US" sz="2000" dirty="0">
                <a:solidFill>
                  <a:schemeClr val="bg1"/>
                </a:solidFill>
                <a:latin typeface="+mn-lt"/>
              </a:rPr>
              <a:t>Performance Measurement Platform </a:t>
            </a:r>
            <a:r>
              <a:rPr lang="en-US" sz="2000" dirty="0">
                <a:solidFill>
                  <a:schemeClr val="bg1"/>
                </a:solidFill>
                <a:hlinkClick r:id="rId4"/>
              </a:rPr>
              <a:t>https://ojpsso.ojp.gov/</a:t>
            </a:r>
            <a:endParaRPr lang="en-US" sz="2000" dirty="0">
              <a:solidFill>
                <a:schemeClr val="bg1"/>
              </a:solidFill>
            </a:endParaRPr>
          </a:p>
        </p:txBody>
      </p:sp>
      <p:sp>
        <p:nvSpPr>
          <p:cNvPr id="3" name="object 5">
            <a:extLst>
              <a:ext uri="{FF2B5EF4-FFF2-40B4-BE49-F238E27FC236}">
                <a16:creationId xmlns:a16="http://schemas.microsoft.com/office/drawing/2014/main" id="{BA172F57-22C2-2057-2B2F-98A9AD8CA867}"/>
              </a:ext>
            </a:extLst>
          </p:cNvPr>
          <p:cNvSpPr txBox="1"/>
          <p:nvPr/>
        </p:nvSpPr>
        <p:spPr>
          <a:xfrm>
            <a:off x="882586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6</a:t>
            </a:r>
            <a:endParaRPr sz="1000" dirty="0">
              <a:latin typeface="Arial"/>
              <a:cs typeface="Arial"/>
            </a:endParaRPr>
          </a:p>
        </p:txBody>
      </p:sp>
    </p:spTree>
    <p:extLst>
      <p:ext uri="{BB962C8B-B14F-4D97-AF65-F5344CB8AC3E}">
        <p14:creationId xmlns:p14="http://schemas.microsoft.com/office/powerpoint/2010/main" val="335222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506728"/>
            <a:ext cx="3510279" cy="2636520"/>
          </a:xfrm>
          <a:prstGeom prst="rect">
            <a:avLst/>
          </a:prstGeom>
        </p:spPr>
        <p:txBody>
          <a:bodyPr vert="horz" wrap="square" lIns="0" tIns="12700" rIns="0" bIns="0" rtlCol="0">
            <a:spAutoFit/>
          </a:bodyPr>
          <a:lstStyle/>
          <a:p>
            <a:pPr marL="268605" marR="85090" indent="-256540">
              <a:lnSpc>
                <a:spcPct val="100000"/>
              </a:lnSpc>
              <a:spcBef>
                <a:spcPts val="100"/>
              </a:spcBef>
              <a:buClr>
                <a:srgbClr val="DA1F28"/>
              </a:buClr>
              <a:buSzPct val="66666"/>
              <a:buFont typeface="Wingdings 3"/>
              <a:buChar char=""/>
              <a:tabLst>
                <a:tab pos="268605" algn="l"/>
              </a:tabLst>
            </a:pPr>
            <a:r>
              <a:rPr sz="2400" dirty="0">
                <a:solidFill>
                  <a:srgbClr val="FFFFFF"/>
                </a:solidFill>
                <a:latin typeface="Arial"/>
                <a:cs typeface="Arial"/>
              </a:rPr>
              <a:t>The</a:t>
            </a:r>
            <a:r>
              <a:rPr sz="2400" spc="-15" dirty="0">
                <a:solidFill>
                  <a:srgbClr val="FFFFFF"/>
                </a:solidFill>
                <a:latin typeface="Arial"/>
                <a:cs typeface="Arial"/>
              </a:rPr>
              <a:t> </a:t>
            </a:r>
            <a:r>
              <a:rPr sz="2400" spc="-10" dirty="0">
                <a:solidFill>
                  <a:srgbClr val="FFFFFF"/>
                </a:solidFill>
                <a:latin typeface="Arial"/>
                <a:cs typeface="Arial"/>
              </a:rPr>
              <a:t>OVC-</a:t>
            </a:r>
            <a:r>
              <a:rPr sz="2400" dirty="0">
                <a:solidFill>
                  <a:srgbClr val="FFFFFF"/>
                </a:solidFill>
                <a:latin typeface="Arial"/>
                <a:cs typeface="Arial"/>
              </a:rPr>
              <a:t>PMT</a:t>
            </a:r>
            <a:r>
              <a:rPr sz="2400" spc="-75" dirty="0">
                <a:solidFill>
                  <a:srgbClr val="FFFFFF"/>
                </a:solidFill>
                <a:latin typeface="Arial"/>
                <a:cs typeface="Arial"/>
              </a:rPr>
              <a:t> </a:t>
            </a:r>
            <a:r>
              <a:rPr sz="2400" spc="-10" dirty="0">
                <a:solidFill>
                  <a:srgbClr val="FFFFFF"/>
                </a:solidFill>
                <a:latin typeface="Arial"/>
                <a:cs typeface="Arial"/>
              </a:rPr>
              <a:t>system </a:t>
            </a:r>
            <a:r>
              <a:rPr sz="2400" dirty="0">
                <a:solidFill>
                  <a:srgbClr val="FFFFFF"/>
                </a:solidFill>
                <a:latin typeface="Arial"/>
                <a:cs typeface="Arial"/>
              </a:rPr>
              <a:t>works</a:t>
            </a:r>
            <a:r>
              <a:rPr sz="2400" spc="-60" dirty="0">
                <a:solidFill>
                  <a:srgbClr val="FFFFFF"/>
                </a:solidFill>
                <a:latin typeface="Arial"/>
                <a:cs typeface="Arial"/>
              </a:rPr>
              <a:t> </a:t>
            </a:r>
            <a:r>
              <a:rPr sz="2400" dirty="0">
                <a:solidFill>
                  <a:srgbClr val="FFFFFF"/>
                </a:solidFill>
                <a:latin typeface="Arial"/>
                <a:cs typeface="Arial"/>
              </a:rPr>
              <a:t>best</a:t>
            </a:r>
            <a:r>
              <a:rPr sz="2400" spc="-70" dirty="0">
                <a:solidFill>
                  <a:srgbClr val="FFFFFF"/>
                </a:solidFill>
                <a:latin typeface="Arial"/>
                <a:cs typeface="Arial"/>
              </a:rPr>
              <a:t> </a:t>
            </a:r>
            <a:r>
              <a:rPr sz="2400" dirty="0">
                <a:solidFill>
                  <a:srgbClr val="FFFFFF"/>
                </a:solidFill>
                <a:latin typeface="Arial"/>
                <a:cs typeface="Arial"/>
              </a:rPr>
              <a:t>with</a:t>
            </a:r>
            <a:r>
              <a:rPr sz="2400" spc="-50" dirty="0">
                <a:solidFill>
                  <a:srgbClr val="FFFFFF"/>
                </a:solidFill>
                <a:latin typeface="Arial"/>
                <a:cs typeface="Arial"/>
              </a:rPr>
              <a:t> </a:t>
            </a:r>
            <a:r>
              <a:rPr sz="2400" spc="-10" dirty="0">
                <a:solidFill>
                  <a:srgbClr val="FFFFFF"/>
                </a:solidFill>
                <a:latin typeface="Arial"/>
                <a:cs typeface="Arial"/>
              </a:rPr>
              <a:t>Google Chrome</a:t>
            </a:r>
            <a:endParaRPr sz="2400">
              <a:latin typeface="Arial"/>
              <a:cs typeface="Arial"/>
            </a:endParaRPr>
          </a:p>
          <a:p>
            <a:pPr marL="268605" marR="5080" indent="-256540">
              <a:lnSpc>
                <a:spcPct val="100000"/>
              </a:lnSpc>
              <a:spcBef>
                <a:spcPts val="395"/>
              </a:spcBef>
              <a:buClr>
                <a:srgbClr val="DA1F28"/>
              </a:buClr>
              <a:buSzPct val="66666"/>
              <a:buFont typeface="Wingdings 3"/>
              <a:buChar char=""/>
              <a:tabLst>
                <a:tab pos="268605" algn="l"/>
              </a:tabLst>
            </a:pPr>
            <a:r>
              <a:rPr sz="2400" dirty="0">
                <a:solidFill>
                  <a:srgbClr val="FFFFFF"/>
                </a:solidFill>
                <a:latin typeface="Arial"/>
                <a:cs typeface="Arial"/>
              </a:rPr>
              <a:t>JavaScript</a:t>
            </a:r>
            <a:r>
              <a:rPr sz="2400" spc="-60" dirty="0">
                <a:solidFill>
                  <a:srgbClr val="FFFFFF"/>
                </a:solidFill>
                <a:latin typeface="Arial"/>
                <a:cs typeface="Arial"/>
              </a:rPr>
              <a:t> </a:t>
            </a:r>
            <a:r>
              <a:rPr sz="2400" dirty="0">
                <a:solidFill>
                  <a:srgbClr val="FFFFFF"/>
                </a:solidFill>
                <a:latin typeface="Arial"/>
                <a:cs typeface="Arial"/>
              </a:rPr>
              <a:t>must</a:t>
            </a:r>
            <a:r>
              <a:rPr sz="2400" spc="-85" dirty="0">
                <a:solidFill>
                  <a:srgbClr val="FFFFFF"/>
                </a:solidFill>
                <a:latin typeface="Arial"/>
                <a:cs typeface="Arial"/>
              </a:rPr>
              <a:t> </a:t>
            </a:r>
            <a:r>
              <a:rPr sz="2400" dirty="0">
                <a:solidFill>
                  <a:srgbClr val="FFFFFF"/>
                </a:solidFill>
                <a:latin typeface="Arial"/>
                <a:cs typeface="Arial"/>
              </a:rPr>
              <a:t>also</a:t>
            </a:r>
            <a:r>
              <a:rPr sz="2400" spc="-100" dirty="0">
                <a:solidFill>
                  <a:srgbClr val="FFFFFF"/>
                </a:solidFill>
                <a:latin typeface="Arial"/>
                <a:cs typeface="Arial"/>
              </a:rPr>
              <a:t> </a:t>
            </a:r>
            <a:r>
              <a:rPr sz="2400" spc="-25" dirty="0">
                <a:solidFill>
                  <a:srgbClr val="FFFFFF"/>
                </a:solidFill>
                <a:latin typeface="Arial"/>
                <a:cs typeface="Arial"/>
              </a:rPr>
              <a:t>be </a:t>
            </a:r>
            <a:r>
              <a:rPr sz="2400" dirty="0">
                <a:solidFill>
                  <a:srgbClr val="FFFFFF"/>
                </a:solidFill>
                <a:latin typeface="Arial"/>
                <a:cs typeface="Arial"/>
              </a:rPr>
              <a:t>enabled</a:t>
            </a:r>
            <a:r>
              <a:rPr sz="2400" spc="-45" dirty="0">
                <a:solidFill>
                  <a:srgbClr val="FFFFFF"/>
                </a:solidFill>
                <a:latin typeface="Arial"/>
                <a:cs typeface="Arial"/>
              </a:rPr>
              <a:t> </a:t>
            </a:r>
            <a:r>
              <a:rPr sz="2400" dirty="0">
                <a:solidFill>
                  <a:srgbClr val="FFFFFF"/>
                </a:solidFill>
                <a:latin typeface="Arial"/>
                <a:cs typeface="Arial"/>
              </a:rPr>
              <a:t>on</a:t>
            </a:r>
            <a:r>
              <a:rPr sz="2400" spc="-70" dirty="0">
                <a:solidFill>
                  <a:srgbClr val="FFFFFF"/>
                </a:solidFill>
                <a:latin typeface="Arial"/>
                <a:cs typeface="Arial"/>
              </a:rPr>
              <a:t> </a:t>
            </a:r>
            <a:r>
              <a:rPr sz="2400" spc="-25" dirty="0">
                <a:solidFill>
                  <a:srgbClr val="FFFFFF"/>
                </a:solidFill>
                <a:latin typeface="Arial"/>
                <a:cs typeface="Arial"/>
              </a:rPr>
              <a:t>the </a:t>
            </a:r>
            <a:r>
              <a:rPr sz="2400" dirty="0">
                <a:solidFill>
                  <a:srgbClr val="FFFFFF"/>
                </a:solidFill>
                <a:latin typeface="Arial"/>
                <a:cs typeface="Arial"/>
              </a:rPr>
              <a:t>computer</a:t>
            </a:r>
            <a:r>
              <a:rPr sz="2400" spc="-60" dirty="0">
                <a:solidFill>
                  <a:srgbClr val="FFFFFF"/>
                </a:solidFill>
                <a:latin typeface="Arial"/>
                <a:cs typeface="Arial"/>
              </a:rPr>
              <a:t> </a:t>
            </a:r>
            <a:r>
              <a:rPr sz="2400" dirty="0">
                <a:solidFill>
                  <a:srgbClr val="FFFFFF"/>
                </a:solidFill>
                <a:latin typeface="Arial"/>
                <a:cs typeface="Arial"/>
              </a:rPr>
              <a:t>used</a:t>
            </a:r>
            <a:r>
              <a:rPr sz="2400" spc="-65" dirty="0">
                <a:solidFill>
                  <a:srgbClr val="FFFFFF"/>
                </a:solidFill>
                <a:latin typeface="Arial"/>
                <a:cs typeface="Arial"/>
              </a:rPr>
              <a:t> </a:t>
            </a:r>
            <a:r>
              <a:rPr sz="2400" dirty="0">
                <a:solidFill>
                  <a:srgbClr val="FFFFFF"/>
                </a:solidFill>
                <a:latin typeface="Arial"/>
                <a:cs typeface="Arial"/>
              </a:rPr>
              <a:t>to</a:t>
            </a:r>
            <a:r>
              <a:rPr sz="2400" spc="-65" dirty="0">
                <a:solidFill>
                  <a:srgbClr val="FFFFFF"/>
                </a:solidFill>
                <a:latin typeface="Arial"/>
                <a:cs typeface="Arial"/>
              </a:rPr>
              <a:t> </a:t>
            </a:r>
            <a:r>
              <a:rPr sz="2400" spc="-10" dirty="0">
                <a:solidFill>
                  <a:srgbClr val="FFFFFF"/>
                </a:solidFill>
                <a:latin typeface="Arial"/>
                <a:cs typeface="Arial"/>
              </a:rPr>
              <a:t>enter </a:t>
            </a:r>
            <a:r>
              <a:rPr sz="2400" spc="-20" dirty="0">
                <a:solidFill>
                  <a:srgbClr val="FFFFFF"/>
                </a:solidFill>
                <a:latin typeface="Arial"/>
                <a:cs typeface="Arial"/>
              </a:rPr>
              <a:t>OVC-</a:t>
            </a:r>
            <a:r>
              <a:rPr sz="2400" dirty="0">
                <a:solidFill>
                  <a:srgbClr val="FFFFFF"/>
                </a:solidFill>
                <a:latin typeface="Arial"/>
                <a:cs typeface="Arial"/>
              </a:rPr>
              <a:t>PMT</a:t>
            </a:r>
            <a:r>
              <a:rPr sz="2400" spc="-30" dirty="0">
                <a:solidFill>
                  <a:srgbClr val="FFFFFF"/>
                </a:solidFill>
                <a:latin typeface="Arial"/>
                <a:cs typeface="Arial"/>
              </a:rPr>
              <a:t> </a:t>
            </a:r>
            <a:r>
              <a:rPr sz="2400" spc="-20" dirty="0">
                <a:solidFill>
                  <a:srgbClr val="FFFFFF"/>
                </a:solidFill>
                <a:latin typeface="Arial"/>
                <a:cs typeface="Arial"/>
              </a:rPr>
              <a:t>data</a:t>
            </a:r>
            <a:endParaRPr sz="2400">
              <a:latin typeface="Arial"/>
              <a:cs typeface="Arial"/>
            </a:endParaRPr>
          </a:p>
        </p:txBody>
      </p:sp>
      <p:grpSp>
        <p:nvGrpSpPr>
          <p:cNvPr id="3" name="object 3"/>
          <p:cNvGrpSpPr/>
          <p:nvPr/>
        </p:nvGrpSpPr>
        <p:grpSpPr>
          <a:xfrm>
            <a:off x="544068" y="675132"/>
            <a:ext cx="8071484" cy="4290060"/>
            <a:chOff x="544068" y="675132"/>
            <a:chExt cx="8071484" cy="4290060"/>
          </a:xfrm>
        </p:grpSpPr>
        <p:pic>
          <p:nvPicPr>
            <p:cNvPr id="4" name="object 4"/>
            <p:cNvPicPr/>
            <p:nvPr/>
          </p:nvPicPr>
          <p:blipFill>
            <a:blip r:embed="rId2" cstate="print"/>
            <a:stretch>
              <a:fillRect/>
            </a:stretch>
          </p:blipFill>
          <p:spPr>
            <a:xfrm>
              <a:off x="544068" y="675132"/>
              <a:ext cx="6984491" cy="515111"/>
            </a:xfrm>
            <a:prstGeom prst="rect">
              <a:avLst/>
            </a:prstGeom>
          </p:spPr>
        </p:pic>
        <p:pic>
          <p:nvPicPr>
            <p:cNvPr id="5" name="object 5"/>
            <p:cNvPicPr/>
            <p:nvPr/>
          </p:nvPicPr>
          <p:blipFill>
            <a:blip r:embed="rId3" cstate="print"/>
            <a:stretch>
              <a:fillRect/>
            </a:stretch>
          </p:blipFill>
          <p:spPr>
            <a:xfrm>
              <a:off x="4572000" y="1952244"/>
              <a:ext cx="4043171" cy="3012947"/>
            </a:xfrm>
            <a:prstGeom prst="rect">
              <a:avLst/>
            </a:prstGeom>
          </p:spPr>
        </p:pic>
        <p:sp>
          <p:nvSpPr>
            <p:cNvPr id="6" name="object 6"/>
            <p:cNvSpPr/>
            <p:nvPr/>
          </p:nvSpPr>
          <p:spPr>
            <a:xfrm>
              <a:off x="5105400" y="3430523"/>
              <a:ext cx="3180715" cy="789940"/>
            </a:xfrm>
            <a:custGeom>
              <a:avLst/>
              <a:gdLst/>
              <a:ahLst/>
              <a:cxnLst/>
              <a:rect l="l" t="t" r="r" b="b"/>
              <a:pathLst>
                <a:path w="3180715" h="789939">
                  <a:moveTo>
                    <a:pt x="27431" y="0"/>
                  </a:moveTo>
                  <a:lnTo>
                    <a:pt x="20154" y="0"/>
                  </a:lnTo>
                  <a:lnTo>
                    <a:pt x="13182" y="2895"/>
                  </a:lnTo>
                  <a:lnTo>
                    <a:pt x="2895" y="13182"/>
                  </a:lnTo>
                  <a:lnTo>
                    <a:pt x="0" y="20154"/>
                  </a:lnTo>
                  <a:lnTo>
                    <a:pt x="0" y="769277"/>
                  </a:lnTo>
                  <a:lnTo>
                    <a:pt x="2895" y="776249"/>
                  </a:lnTo>
                  <a:lnTo>
                    <a:pt x="13182" y="786536"/>
                  </a:lnTo>
                  <a:lnTo>
                    <a:pt x="20154" y="789431"/>
                  </a:lnTo>
                  <a:lnTo>
                    <a:pt x="3160433" y="789431"/>
                  </a:lnTo>
                  <a:lnTo>
                    <a:pt x="3167405" y="786536"/>
                  </a:lnTo>
                  <a:lnTo>
                    <a:pt x="3177692" y="776249"/>
                  </a:lnTo>
                  <a:lnTo>
                    <a:pt x="3180587" y="769277"/>
                  </a:lnTo>
                  <a:lnTo>
                    <a:pt x="3180587" y="761999"/>
                  </a:lnTo>
                  <a:lnTo>
                    <a:pt x="27431" y="761999"/>
                  </a:lnTo>
                  <a:lnTo>
                    <a:pt x="27431" y="756513"/>
                  </a:lnTo>
                  <a:lnTo>
                    <a:pt x="32918" y="756513"/>
                  </a:lnTo>
                  <a:lnTo>
                    <a:pt x="32918" y="32918"/>
                  </a:lnTo>
                  <a:lnTo>
                    <a:pt x="27431" y="32918"/>
                  </a:lnTo>
                  <a:lnTo>
                    <a:pt x="27431" y="0"/>
                  </a:lnTo>
                  <a:close/>
                </a:path>
                <a:path w="3180715" h="789939">
                  <a:moveTo>
                    <a:pt x="28892" y="756513"/>
                  </a:moveTo>
                  <a:lnTo>
                    <a:pt x="27431" y="756513"/>
                  </a:lnTo>
                  <a:lnTo>
                    <a:pt x="27431" y="761999"/>
                  </a:lnTo>
                  <a:lnTo>
                    <a:pt x="31305" y="758113"/>
                  </a:lnTo>
                  <a:lnTo>
                    <a:pt x="30276" y="757085"/>
                  </a:lnTo>
                  <a:lnTo>
                    <a:pt x="28892" y="756513"/>
                  </a:lnTo>
                  <a:close/>
                </a:path>
                <a:path w="3180715" h="789939">
                  <a:moveTo>
                    <a:pt x="31305" y="758113"/>
                  </a:moveTo>
                  <a:lnTo>
                    <a:pt x="27431" y="761999"/>
                  </a:lnTo>
                  <a:lnTo>
                    <a:pt x="31318" y="758126"/>
                  </a:lnTo>
                  <a:close/>
                </a:path>
                <a:path w="3180715" h="789939">
                  <a:moveTo>
                    <a:pt x="31318" y="758126"/>
                  </a:moveTo>
                  <a:lnTo>
                    <a:pt x="27431" y="761999"/>
                  </a:lnTo>
                  <a:lnTo>
                    <a:pt x="32918" y="761999"/>
                  </a:lnTo>
                  <a:lnTo>
                    <a:pt x="32918" y="760539"/>
                  </a:lnTo>
                  <a:lnTo>
                    <a:pt x="32334" y="759155"/>
                  </a:lnTo>
                  <a:lnTo>
                    <a:pt x="31318" y="758126"/>
                  </a:lnTo>
                  <a:close/>
                </a:path>
                <a:path w="3180715" h="789939">
                  <a:moveTo>
                    <a:pt x="3147669" y="756513"/>
                  </a:moveTo>
                  <a:lnTo>
                    <a:pt x="32918" y="756513"/>
                  </a:lnTo>
                  <a:lnTo>
                    <a:pt x="32918" y="761999"/>
                  </a:lnTo>
                  <a:lnTo>
                    <a:pt x="3147669" y="761999"/>
                  </a:lnTo>
                  <a:lnTo>
                    <a:pt x="3147669" y="756513"/>
                  </a:lnTo>
                  <a:close/>
                </a:path>
                <a:path w="3180715" h="789939">
                  <a:moveTo>
                    <a:pt x="3149269" y="758126"/>
                  </a:moveTo>
                  <a:lnTo>
                    <a:pt x="3148253" y="759155"/>
                  </a:lnTo>
                  <a:lnTo>
                    <a:pt x="3147669" y="760539"/>
                  </a:lnTo>
                  <a:lnTo>
                    <a:pt x="3147669" y="761999"/>
                  </a:lnTo>
                  <a:lnTo>
                    <a:pt x="3153155" y="761999"/>
                  </a:lnTo>
                  <a:lnTo>
                    <a:pt x="3149269" y="758126"/>
                  </a:lnTo>
                  <a:close/>
                </a:path>
                <a:path w="3180715" h="789939">
                  <a:moveTo>
                    <a:pt x="3149282" y="758113"/>
                  </a:moveTo>
                  <a:lnTo>
                    <a:pt x="3153155" y="761999"/>
                  </a:lnTo>
                  <a:lnTo>
                    <a:pt x="3149282" y="758113"/>
                  </a:lnTo>
                  <a:close/>
                </a:path>
                <a:path w="3180715" h="789939">
                  <a:moveTo>
                    <a:pt x="3153155" y="756513"/>
                  </a:moveTo>
                  <a:lnTo>
                    <a:pt x="3151695" y="756513"/>
                  </a:lnTo>
                  <a:lnTo>
                    <a:pt x="3150311" y="757085"/>
                  </a:lnTo>
                  <a:lnTo>
                    <a:pt x="3149282" y="758113"/>
                  </a:lnTo>
                  <a:lnTo>
                    <a:pt x="3153155" y="761999"/>
                  </a:lnTo>
                  <a:lnTo>
                    <a:pt x="3153155" y="756513"/>
                  </a:lnTo>
                  <a:close/>
                </a:path>
                <a:path w="3180715" h="789939">
                  <a:moveTo>
                    <a:pt x="3180587" y="756513"/>
                  </a:moveTo>
                  <a:lnTo>
                    <a:pt x="3153155" y="756513"/>
                  </a:lnTo>
                  <a:lnTo>
                    <a:pt x="3153155" y="761999"/>
                  </a:lnTo>
                  <a:lnTo>
                    <a:pt x="3180587" y="761999"/>
                  </a:lnTo>
                  <a:lnTo>
                    <a:pt x="3180587" y="756513"/>
                  </a:lnTo>
                  <a:close/>
                </a:path>
                <a:path w="3180715" h="789939">
                  <a:moveTo>
                    <a:pt x="32918" y="756513"/>
                  </a:moveTo>
                  <a:lnTo>
                    <a:pt x="28892" y="756513"/>
                  </a:lnTo>
                  <a:lnTo>
                    <a:pt x="30276" y="757085"/>
                  </a:lnTo>
                  <a:lnTo>
                    <a:pt x="32334" y="759155"/>
                  </a:lnTo>
                  <a:lnTo>
                    <a:pt x="32918" y="760539"/>
                  </a:lnTo>
                  <a:lnTo>
                    <a:pt x="32918" y="756513"/>
                  </a:lnTo>
                  <a:close/>
                </a:path>
                <a:path w="3180715" h="789939">
                  <a:moveTo>
                    <a:pt x="3147669" y="28892"/>
                  </a:moveTo>
                  <a:lnTo>
                    <a:pt x="3147669" y="760539"/>
                  </a:lnTo>
                  <a:lnTo>
                    <a:pt x="3148253" y="759155"/>
                  </a:lnTo>
                  <a:lnTo>
                    <a:pt x="3150311" y="757085"/>
                  </a:lnTo>
                  <a:lnTo>
                    <a:pt x="3151695" y="756513"/>
                  </a:lnTo>
                  <a:lnTo>
                    <a:pt x="3180587" y="756513"/>
                  </a:lnTo>
                  <a:lnTo>
                    <a:pt x="3180587" y="32918"/>
                  </a:lnTo>
                  <a:lnTo>
                    <a:pt x="3151695" y="32918"/>
                  </a:lnTo>
                  <a:lnTo>
                    <a:pt x="3150311" y="32346"/>
                  </a:lnTo>
                  <a:lnTo>
                    <a:pt x="3148253" y="30289"/>
                  </a:lnTo>
                  <a:lnTo>
                    <a:pt x="3147669" y="28892"/>
                  </a:lnTo>
                  <a:close/>
                </a:path>
                <a:path w="3180715" h="789939">
                  <a:moveTo>
                    <a:pt x="3132658" y="43891"/>
                  </a:moveTo>
                  <a:lnTo>
                    <a:pt x="47929" y="43891"/>
                  </a:lnTo>
                  <a:lnTo>
                    <a:pt x="46520" y="44475"/>
                  </a:lnTo>
                  <a:lnTo>
                    <a:pt x="44475" y="46520"/>
                  </a:lnTo>
                  <a:lnTo>
                    <a:pt x="43891" y="47929"/>
                  </a:lnTo>
                  <a:lnTo>
                    <a:pt x="43891" y="741502"/>
                  </a:lnTo>
                  <a:lnTo>
                    <a:pt x="44475" y="742911"/>
                  </a:lnTo>
                  <a:lnTo>
                    <a:pt x="46520" y="744956"/>
                  </a:lnTo>
                  <a:lnTo>
                    <a:pt x="47929" y="745540"/>
                  </a:lnTo>
                  <a:lnTo>
                    <a:pt x="3132658" y="745540"/>
                  </a:lnTo>
                  <a:lnTo>
                    <a:pt x="3134067" y="744956"/>
                  </a:lnTo>
                  <a:lnTo>
                    <a:pt x="3136112" y="742911"/>
                  </a:lnTo>
                  <a:lnTo>
                    <a:pt x="3136696" y="741502"/>
                  </a:lnTo>
                  <a:lnTo>
                    <a:pt x="3136696" y="740054"/>
                  </a:lnTo>
                  <a:lnTo>
                    <a:pt x="49377" y="740054"/>
                  </a:lnTo>
                  <a:lnTo>
                    <a:pt x="49377" y="734567"/>
                  </a:lnTo>
                  <a:lnTo>
                    <a:pt x="54863" y="734567"/>
                  </a:lnTo>
                  <a:lnTo>
                    <a:pt x="54863" y="54863"/>
                  </a:lnTo>
                  <a:lnTo>
                    <a:pt x="49377" y="54863"/>
                  </a:lnTo>
                  <a:lnTo>
                    <a:pt x="49377" y="49377"/>
                  </a:lnTo>
                  <a:lnTo>
                    <a:pt x="3136696" y="49377"/>
                  </a:lnTo>
                  <a:lnTo>
                    <a:pt x="3136696" y="47929"/>
                  </a:lnTo>
                  <a:lnTo>
                    <a:pt x="3136112" y="46520"/>
                  </a:lnTo>
                  <a:lnTo>
                    <a:pt x="3134067" y="44475"/>
                  </a:lnTo>
                  <a:lnTo>
                    <a:pt x="3132658" y="43891"/>
                  </a:lnTo>
                  <a:close/>
                </a:path>
                <a:path w="3180715" h="789939">
                  <a:moveTo>
                    <a:pt x="54863" y="734567"/>
                  </a:moveTo>
                  <a:lnTo>
                    <a:pt x="49377" y="734567"/>
                  </a:lnTo>
                  <a:lnTo>
                    <a:pt x="49377" y="740054"/>
                  </a:lnTo>
                  <a:lnTo>
                    <a:pt x="54863" y="740054"/>
                  </a:lnTo>
                  <a:lnTo>
                    <a:pt x="54863" y="734567"/>
                  </a:lnTo>
                  <a:close/>
                </a:path>
                <a:path w="3180715" h="789939">
                  <a:moveTo>
                    <a:pt x="3125723" y="734567"/>
                  </a:moveTo>
                  <a:lnTo>
                    <a:pt x="54863" y="734567"/>
                  </a:lnTo>
                  <a:lnTo>
                    <a:pt x="54863" y="740054"/>
                  </a:lnTo>
                  <a:lnTo>
                    <a:pt x="3125723" y="740054"/>
                  </a:lnTo>
                  <a:lnTo>
                    <a:pt x="3125723" y="734567"/>
                  </a:lnTo>
                  <a:close/>
                </a:path>
                <a:path w="3180715" h="789939">
                  <a:moveTo>
                    <a:pt x="3131210" y="49377"/>
                  </a:moveTo>
                  <a:lnTo>
                    <a:pt x="3125723" y="49377"/>
                  </a:lnTo>
                  <a:lnTo>
                    <a:pt x="3125723" y="740054"/>
                  </a:lnTo>
                  <a:lnTo>
                    <a:pt x="3131210" y="740054"/>
                  </a:lnTo>
                  <a:lnTo>
                    <a:pt x="3131210" y="734567"/>
                  </a:lnTo>
                  <a:lnTo>
                    <a:pt x="3136696" y="734567"/>
                  </a:lnTo>
                  <a:lnTo>
                    <a:pt x="3136696" y="54863"/>
                  </a:lnTo>
                  <a:lnTo>
                    <a:pt x="3131210" y="54863"/>
                  </a:lnTo>
                  <a:lnTo>
                    <a:pt x="3131210" y="49377"/>
                  </a:lnTo>
                  <a:close/>
                </a:path>
                <a:path w="3180715" h="789939">
                  <a:moveTo>
                    <a:pt x="3136696" y="734567"/>
                  </a:moveTo>
                  <a:lnTo>
                    <a:pt x="3131210" y="734567"/>
                  </a:lnTo>
                  <a:lnTo>
                    <a:pt x="3131210" y="740054"/>
                  </a:lnTo>
                  <a:lnTo>
                    <a:pt x="3136696" y="740054"/>
                  </a:lnTo>
                  <a:lnTo>
                    <a:pt x="3136696" y="734567"/>
                  </a:lnTo>
                  <a:close/>
                </a:path>
                <a:path w="3180715" h="789939">
                  <a:moveTo>
                    <a:pt x="54863" y="49377"/>
                  </a:moveTo>
                  <a:lnTo>
                    <a:pt x="49377" y="49377"/>
                  </a:lnTo>
                  <a:lnTo>
                    <a:pt x="49377" y="54863"/>
                  </a:lnTo>
                  <a:lnTo>
                    <a:pt x="54863" y="54863"/>
                  </a:lnTo>
                  <a:lnTo>
                    <a:pt x="54863" y="49377"/>
                  </a:lnTo>
                  <a:close/>
                </a:path>
                <a:path w="3180715" h="789939">
                  <a:moveTo>
                    <a:pt x="3125723" y="49377"/>
                  </a:moveTo>
                  <a:lnTo>
                    <a:pt x="54863" y="49377"/>
                  </a:lnTo>
                  <a:lnTo>
                    <a:pt x="54863" y="54863"/>
                  </a:lnTo>
                  <a:lnTo>
                    <a:pt x="3125723" y="54863"/>
                  </a:lnTo>
                  <a:lnTo>
                    <a:pt x="3125723" y="49377"/>
                  </a:lnTo>
                  <a:close/>
                </a:path>
                <a:path w="3180715" h="789939">
                  <a:moveTo>
                    <a:pt x="3136696" y="49377"/>
                  </a:moveTo>
                  <a:lnTo>
                    <a:pt x="3131210" y="49377"/>
                  </a:lnTo>
                  <a:lnTo>
                    <a:pt x="3131210" y="54863"/>
                  </a:lnTo>
                  <a:lnTo>
                    <a:pt x="3136696" y="54863"/>
                  </a:lnTo>
                  <a:lnTo>
                    <a:pt x="3136696" y="49377"/>
                  </a:lnTo>
                  <a:close/>
                </a:path>
                <a:path w="3180715" h="789939">
                  <a:moveTo>
                    <a:pt x="27431" y="27431"/>
                  </a:moveTo>
                  <a:lnTo>
                    <a:pt x="27431" y="32918"/>
                  </a:lnTo>
                  <a:lnTo>
                    <a:pt x="28892" y="32918"/>
                  </a:lnTo>
                  <a:lnTo>
                    <a:pt x="30276" y="32346"/>
                  </a:lnTo>
                  <a:lnTo>
                    <a:pt x="31305" y="31318"/>
                  </a:lnTo>
                  <a:lnTo>
                    <a:pt x="27431" y="27431"/>
                  </a:lnTo>
                  <a:close/>
                </a:path>
                <a:path w="3180715" h="789939">
                  <a:moveTo>
                    <a:pt x="32918" y="28892"/>
                  </a:moveTo>
                  <a:lnTo>
                    <a:pt x="32334" y="30289"/>
                  </a:lnTo>
                  <a:lnTo>
                    <a:pt x="30276" y="32346"/>
                  </a:lnTo>
                  <a:lnTo>
                    <a:pt x="28892" y="32918"/>
                  </a:lnTo>
                  <a:lnTo>
                    <a:pt x="32918" y="32918"/>
                  </a:lnTo>
                  <a:lnTo>
                    <a:pt x="32918" y="28892"/>
                  </a:lnTo>
                  <a:close/>
                </a:path>
                <a:path w="3180715" h="789939">
                  <a:moveTo>
                    <a:pt x="3147669" y="27431"/>
                  </a:moveTo>
                  <a:lnTo>
                    <a:pt x="32918" y="27431"/>
                  </a:lnTo>
                  <a:lnTo>
                    <a:pt x="32918" y="32918"/>
                  </a:lnTo>
                  <a:lnTo>
                    <a:pt x="3147669" y="32918"/>
                  </a:lnTo>
                  <a:lnTo>
                    <a:pt x="3147669" y="27431"/>
                  </a:lnTo>
                  <a:close/>
                </a:path>
                <a:path w="3180715" h="789939">
                  <a:moveTo>
                    <a:pt x="3153155" y="27431"/>
                  </a:moveTo>
                  <a:lnTo>
                    <a:pt x="3149282" y="31318"/>
                  </a:lnTo>
                  <a:lnTo>
                    <a:pt x="3150311" y="32346"/>
                  </a:lnTo>
                  <a:lnTo>
                    <a:pt x="3151695" y="32918"/>
                  </a:lnTo>
                  <a:lnTo>
                    <a:pt x="3153155" y="32918"/>
                  </a:lnTo>
                  <a:lnTo>
                    <a:pt x="3153155" y="27431"/>
                  </a:lnTo>
                  <a:close/>
                </a:path>
                <a:path w="3180715" h="789939">
                  <a:moveTo>
                    <a:pt x="3180587" y="27431"/>
                  </a:moveTo>
                  <a:lnTo>
                    <a:pt x="3153155" y="27431"/>
                  </a:lnTo>
                  <a:lnTo>
                    <a:pt x="3153155" y="32918"/>
                  </a:lnTo>
                  <a:lnTo>
                    <a:pt x="3180587" y="32918"/>
                  </a:lnTo>
                  <a:lnTo>
                    <a:pt x="3180587" y="27431"/>
                  </a:lnTo>
                  <a:close/>
                </a:path>
                <a:path w="3180715" h="789939">
                  <a:moveTo>
                    <a:pt x="27431" y="27431"/>
                  </a:moveTo>
                  <a:lnTo>
                    <a:pt x="31305" y="31318"/>
                  </a:lnTo>
                  <a:lnTo>
                    <a:pt x="27431" y="27431"/>
                  </a:lnTo>
                  <a:close/>
                </a:path>
                <a:path w="3180715" h="789939">
                  <a:moveTo>
                    <a:pt x="3153155" y="27431"/>
                  </a:moveTo>
                  <a:lnTo>
                    <a:pt x="3149269" y="31305"/>
                  </a:lnTo>
                  <a:lnTo>
                    <a:pt x="3153155" y="27431"/>
                  </a:lnTo>
                  <a:close/>
                </a:path>
                <a:path w="3180715" h="789939">
                  <a:moveTo>
                    <a:pt x="3160433" y="0"/>
                  </a:moveTo>
                  <a:lnTo>
                    <a:pt x="27431" y="0"/>
                  </a:lnTo>
                  <a:lnTo>
                    <a:pt x="27431" y="27431"/>
                  </a:lnTo>
                  <a:lnTo>
                    <a:pt x="31318" y="31305"/>
                  </a:lnTo>
                  <a:lnTo>
                    <a:pt x="32334" y="30289"/>
                  </a:lnTo>
                  <a:lnTo>
                    <a:pt x="32918" y="28892"/>
                  </a:lnTo>
                  <a:lnTo>
                    <a:pt x="32918" y="27431"/>
                  </a:lnTo>
                  <a:lnTo>
                    <a:pt x="3180587" y="27431"/>
                  </a:lnTo>
                  <a:lnTo>
                    <a:pt x="3180587" y="20154"/>
                  </a:lnTo>
                  <a:lnTo>
                    <a:pt x="3177692" y="13182"/>
                  </a:lnTo>
                  <a:lnTo>
                    <a:pt x="3167405" y="2895"/>
                  </a:lnTo>
                  <a:lnTo>
                    <a:pt x="3160433" y="0"/>
                  </a:lnTo>
                  <a:close/>
                </a:path>
                <a:path w="3180715" h="789939">
                  <a:moveTo>
                    <a:pt x="3153155" y="27431"/>
                  </a:moveTo>
                  <a:lnTo>
                    <a:pt x="3147669" y="27431"/>
                  </a:lnTo>
                  <a:lnTo>
                    <a:pt x="3147669" y="28892"/>
                  </a:lnTo>
                  <a:lnTo>
                    <a:pt x="3148253" y="30289"/>
                  </a:lnTo>
                  <a:lnTo>
                    <a:pt x="3149269" y="31305"/>
                  </a:lnTo>
                  <a:lnTo>
                    <a:pt x="3153155" y="27431"/>
                  </a:lnTo>
                  <a:close/>
                </a:path>
              </a:pathLst>
            </a:custGeom>
            <a:solidFill>
              <a:srgbClr val="A0141A"/>
            </a:solidFill>
          </p:spPr>
          <p:txBody>
            <a:bodyPr wrap="square" lIns="0" tIns="0" rIns="0" bIns="0" rtlCol="0"/>
            <a:lstStyle/>
            <a:p>
              <a:endParaRPr/>
            </a:p>
          </p:txBody>
        </p:sp>
        <p:sp>
          <p:nvSpPr>
            <p:cNvPr id="7" name="object 7"/>
            <p:cNvSpPr/>
            <p:nvPr/>
          </p:nvSpPr>
          <p:spPr>
            <a:xfrm>
              <a:off x="4011168" y="3686555"/>
              <a:ext cx="1024255" cy="277495"/>
            </a:xfrm>
            <a:custGeom>
              <a:avLst/>
              <a:gdLst/>
              <a:ahLst/>
              <a:cxnLst/>
              <a:rect l="l" t="t" r="r" b="b"/>
              <a:pathLst>
                <a:path w="1024254" h="277495">
                  <a:moveTo>
                    <a:pt x="885444" y="0"/>
                  </a:moveTo>
                  <a:lnTo>
                    <a:pt x="885444" y="69342"/>
                  </a:lnTo>
                  <a:lnTo>
                    <a:pt x="0" y="69342"/>
                  </a:lnTo>
                  <a:lnTo>
                    <a:pt x="0" y="208026"/>
                  </a:lnTo>
                  <a:lnTo>
                    <a:pt x="885444" y="208026"/>
                  </a:lnTo>
                  <a:lnTo>
                    <a:pt x="885444" y="277368"/>
                  </a:lnTo>
                  <a:lnTo>
                    <a:pt x="1024128" y="138684"/>
                  </a:lnTo>
                  <a:lnTo>
                    <a:pt x="885444" y="0"/>
                  </a:lnTo>
                  <a:close/>
                </a:path>
              </a:pathLst>
            </a:custGeom>
            <a:solidFill>
              <a:srgbClr val="EC767C"/>
            </a:solidFill>
          </p:spPr>
          <p:txBody>
            <a:bodyPr wrap="square" lIns="0" tIns="0" rIns="0" bIns="0" rtlCol="0"/>
            <a:lstStyle/>
            <a:p>
              <a:endParaRPr/>
            </a:p>
          </p:txBody>
        </p:sp>
        <p:sp>
          <p:nvSpPr>
            <p:cNvPr id="8" name="object 8"/>
            <p:cNvSpPr/>
            <p:nvPr/>
          </p:nvSpPr>
          <p:spPr>
            <a:xfrm>
              <a:off x="3983735" y="3620325"/>
              <a:ext cx="1090930" cy="410209"/>
            </a:xfrm>
            <a:custGeom>
              <a:avLst/>
              <a:gdLst/>
              <a:ahLst/>
              <a:cxnLst/>
              <a:rect l="l" t="t" r="r" b="b"/>
              <a:pathLst>
                <a:path w="1090929" h="410210">
                  <a:moveTo>
                    <a:pt x="27431" y="108140"/>
                  </a:moveTo>
                  <a:lnTo>
                    <a:pt x="0" y="108140"/>
                  </a:lnTo>
                  <a:lnTo>
                    <a:pt x="0" y="301688"/>
                  </a:lnTo>
                  <a:lnTo>
                    <a:pt x="885444" y="301688"/>
                  </a:lnTo>
                  <a:lnTo>
                    <a:pt x="885444" y="409829"/>
                  </a:lnTo>
                  <a:lnTo>
                    <a:pt x="964920" y="330352"/>
                  </a:lnTo>
                  <a:lnTo>
                    <a:pt x="918362" y="330352"/>
                  </a:lnTo>
                  <a:lnTo>
                    <a:pt x="918362" y="268770"/>
                  </a:lnTo>
                  <a:lnTo>
                    <a:pt x="32918" y="268770"/>
                  </a:lnTo>
                  <a:lnTo>
                    <a:pt x="32918" y="141058"/>
                  </a:lnTo>
                  <a:lnTo>
                    <a:pt x="27431" y="108140"/>
                  </a:lnTo>
                  <a:close/>
                </a:path>
                <a:path w="1090929" h="410210">
                  <a:moveTo>
                    <a:pt x="964920" y="79476"/>
                  </a:moveTo>
                  <a:lnTo>
                    <a:pt x="918362" y="79476"/>
                  </a:lnTo>
                  <a:lnTo>
                    <a:pt x="1043800" y="204914"/>
                  </a:lnTo>
                  <a:lnTo>
                    <a:pt x="918362" y="330352"/>
                  </a:lnTo>
                  <a:lnTo>
                    <a:pt x="964920" y="330352"/>
                  </a:lnTo>
                  <a:lnTo>
                    <a:pt x="1090358" y="204914"/>
                  </a:lnTo>
                  <a:lnTo>
                    <a:pt x="964920" y="79476"/>
                  </a:lnTo>
                  <a:close/>
                </a:path>
                <a:path w="1090929" h="410210">
                  <a:moveTo>
                    <a:pt x="43891" y="152031"/>
                  </a:moveTo>
                  <a:lnTo>
                    <a:pt x="43891" y="257797"/>
                  </a:lnTo>
                  <a:lnTo>
                    <a:pt x="929335" y="257797"/>
                  </a:lnTo>
                  <a:lnTo>
                    <a:pt x="929335" y="303860"/>
                  </a:lnTo>
                  <a:lnTo>
                    <a:pt x="955827" y="277368"/>
                  </a:lnTo>
                  <a:lnTo>
                    <a:pt x="940307" y="277368"/>
                  </a:lnTo>
                  <a:lnTo>
                    <a:pt x="940307" y="246824"/>
                  </a:lnTo>
                  <a:lnTo>
                    <a:pt x="54863" y="246824"/>
                  </a:lnTo>
                  <a:lnTo>
                    <a:pt x="54863" y="163004"/>
                  </a:lnTo>
                  <a:lnTo>
                    <a:pt x="43891" y="152031"/>
                  </a:lnTo>
                  <a:close/>
                </a:path>
                <a:path w="1090929" h="410210">
                  <a:moveTo>
                    <a:pt x="955827" y="132461"/>
                  </a:moveTo>
                  <a:lnTo>
                    <a:pt x="940307" y="132461"/>
                  </a:lnTo>
                  <a:lnTo>
                    <a:pt x="1012761" y="204914"/>
                  </a:lnTo>
                  <a:lnTo>
                    <a:pt x="940307" y="277368"/>
                  </a:lnTo>
                  <a:lnTo>
                    <a:pt x="955827" y="277368"/>
                  </a:lnTo>
                  <a:lnTo>
                    <a:pt x="1028280" y="204914"/>
                  </a:lnTo>
                  <a:lnTo>
                    <a:pt x="955827" y="132461"/>
                  </a:lnTo>
                  <a:close/>
                </a:path>
                <a:path w="1090929" h="410210">
                  <a:moveTo>
                    <a:pt x="929335" y="105968"/>
                  </a:moveTo>
                  <a:lnTo>
                    <a:pt x="929335" y="152031"/>
                  </a:lnTo>
                  <a:lnTo>
                    <a:pt x="43891" y="152031"/>
                  </a:lnTo>
                  <a:lnTo>
                    <a:pt x="54863" y="163004"/>
                  </a:lnTo>
                  <a:lnTo>
                    <a:pt x="940307" y="163004"/>
                  </a:lnTo>
                  <a:lnTo>
                    <a:pt x="940307" y="132461"/>
                  </a:lnTo>
                  <a:lnTo>
                    <a:pt x="955827" y="132461"/>
                  </a:lnTo>
                  <a:lnTo>
                    <a:pt x="929335" y="105968"/>
                  </a:lnTo>
                  <a:close/>
                </a:path>
                <a:path w="1090929" h="410210">
                  <a:moveTo>
                    <a:pt x="885444" y="0"/>
                  </a:moveTo>
                  <a:lnTo>
                    <a:pt x="885444" y="108140"/>
                  </a:lnTo>
                  <a:lnTo>
                    <a:pt x="27431" y="108140"/>
                  </a:lnTo>
                  <a:lnTo>
                    <a:pt x="32918" y="141058"/>
                  </a:lnTo>
                  <a:lnTo>
                    <a:pt x="918362" y="141058"/>
                  </a:lnTo>
                  <a:lnTo>
                    <a:pt x="918362" y="79476"/>
                  </a:lnTo>
                  <a:lnTo>
                    <a:pt x="964920" y="79476"/>
                  </a:lnTo>
                  <a:lnTo>
                    <a:pt x="885444" y="0"/>
                  </a:lnTo>
                  <a:close/>
                </a:path>
              </a:pathLst>
            </a:custGeom>
            <a:solidFill>
              <a:srgbClr val="A0141A"/>
            </a:solidFill>
          </p:spPr>
          <p:txBody>
            <a:bodyPr wrap="square" lIns="0" tIns="0" rIns="0" bIns="0" rtlCol="0"/>
            <a:lstStyle/>
            <a:p>
              <a:endParaRPr dirty="0"/>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50165">
              <a:lnSpc>
                <a:spcPts val="1165"/>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E0712-A934-22D0-E321-874806ED3A36}"/>
              </a:ext>
            </a:extLst>
          </p:cNvPr>
          <p:cNvPicPr>
            <a:picLocks noChangeAspect="1"/>
          </p:cNvPicPr>
          <p:nvPr/>
        </p:nvPicPr>
        <p:blipFill>
          <a:blip r:embed="rId3"/>
          <a:stretch>
            <a:fillRect/>
          </a:stretch>
        </p:blipFill>
        <p:spPr>
          <a:xfrm>
            <a:off x="395878" y="457200"/>
            <a:ext cx="8352244" cy="487722"/>
          </a:xfrm>
          <a:prstGeom prst="rect">
            <a:avLst/>
          </a:prstGeom>
        </p:spPr>
      </p:pic>
      <p:pic>
        <p:nvPicPr>
          <p:cNvPr id="6" name="Picture 5">
            <a:extLst>
              <a:ext uri="{FF2B5EF4-FFF2-40B4-BE49-F238E27FC236}">
                <a16:creationId xmlns:a16="http://schemas.microsoft.com/office/drawing/2014/main" id="{F357665C-487E-1772-A9F4-AAA94DDDBFE7}"/>
              </a:ext>
            </a:extLst>
          </p:cNvPr>
          <p:cNvPicPr>
            <a:picLocks noChangeAspect="1"/>
          </p:cNvPicPr>
          <p:nvPr/>
        </p:nvPicPr>
        <p:blipFill>
          <a:blip r:embed="rId4"/>
          <a:stretch>
            <a:fillRect/>
          </a:stretch>
        </p:blipFill>
        <p:spPr>
          <a:xfrm>
            <a:off x="457200" y="1066800"/>
            <a:ext cx="8229600" cy="3310927"/>
          </a:xfrm>
          <a:prstGeom prst="rect">
            <a:avLst/>
          </a:prstGeom>
        </p:spPr>
      </p:pic>
      <p:sp>
        <p:nvSpPr>
          <p:cNvPr id="7" name="TextBox 6">
            <a:extLst>
              <a:ext uri="{FF2B5EF4-FFF2-40B4-BE49-F238E27FC236}">
                <a16:creationId xmlns:a16="http://schemas.microsoft.com/office/drawing/2014/main" id="{36B72AFE-9F79-928B-C60F-4DEFF9FB13A2}"/>
              </a:ext>
            </a:extLst>
          </p:cNvPr>
          <p:cNvSpPr txBox="1"/>
          <p:nvPr/>
        </p:nvSpPr>
        <p:spPr>
          <a:xfrm>
            <a:off x="152400" y="4467761"/>
            <a:ext cx="8458200" cy="1538883"/>
          </a:xfrm>
          <a:prstGeom prst="rect">
            <a:avLst/>
          </a:prstGeom>
          <a:noFill/>
        </p:spPr>
        <p:txBody>
          <a:bodyPr wrap="square" rtlCol="0">
            <a:spAutoFit/>
          </a:bodyPr>
          <a:lstStyle/>
          <a:p>
            <a:pPr marL="285750" indent="-285750">
              <a:buClr>
                <a:schemeClr val="bg1"/>
              </a:buClr>
              <a:buFont typeface="Wingdings" panose="05000000000000000000" pitchFamily="2" charset="2"/>
              <a:buChar char="Ø"/>
            </a:pPr>
            <a:r>
              <a:rPr lang="en-US" sz="2000" dirty="0">
                <a:solidFill>
                  <a:schemeClr val="bg1"/>
                </a:solidFill>
                <a:latin typeface="+mn-lt"/>
              </a:rPr>
              <a:t>Agency users who have access can add additional OVC website users. </a:t>
            </a:r>
          </a:p>
          <a:p>
            <a:pPr marL="285750" indent="-285750">
              <a:buClr>
                <a:schemeClr val="bg1"/>
              </a:buClr>
              <a:buFont typeface="Wingdings" panose="05000000000000000000" pitchFamily="2" charset="2"/>
              <a:buChar char="Ø"/>
            </a:pPr>
            <a:r>
              <a:rPr lang="en-US" sz="2000" dirty="0">
                <a:solidFill>
                  <a:schemeClr val="bg1"/>
                </a:solidFill>
                <a:latin typeface="+mn-lt"/>
              </a:rPr>
              <a:t>Recommend having multiple staff in agency with access, as there can only be </a:t>
            </a:r>
            <a:r>
              <a:rPr lang="en-US" dirty="0">
                <a:solidFill>
                  <a:schemeClr val="bg1"/>
                </a:solidFill>
                <a:latin typeface="+mn-lt"/>
              </a:rPr>
              <a:t>one point of contact for each grant award. </a:t>
            </a:r>
          </a:p>
          <a:p>
            <a:pPr marL="285750" indent="-285750">
              <a:buClr>
                <a:schemeClr val="bg1"/>
              </a:buClr>
              <a:buFont typeface="Wingdings" panose="05000000000000000000" pitchFamily="2" charset="2"/>
              <a:buChar char="Ø"/>
            </a:pPr>
            <a:r>
              <a:rPr lang="en-US" dirty="0">
                <a:solidFill>
                  <a:schemeClr val="bg1"/>
                </a:solidFill>
              </a:rPr>
              <a:t>GCC can update grant Point of Contact in OVC system but does not have the ability to add users for your agency. </a:t>
            </a:r>
            <a:endParaRPr lang="en-US" dirty="0">
              <a:solidFill>
                <a:schemeClr val="bg1"/>
              </a:solidFill>
              <a:latin typeface="+mn-lt"/>
            </a:endParaRPr>
          </a:p>
        </p:txBody>
      </p:sp>
      <p:sp>
        <p:nvSpPr>
          <p:cNvPr id="2" name="object 5">
            <a:extLst>
              <a:ext uri="{FF2B5EF4-FFF2-40B4-BE49-F238E27FC236}">
                <a16:creationId xmlns:a16="http://schemas.microsoft.com/office/drawing/2014/main" id="{9A310B67-63F3-76BA-1E6C-552319DF8294}"/>
              </a:ext>
            </a:extLst>
          </p:cNvPr>
          <p:cNvSpPr txBox="1"/>
          <p:nvPr/>
        </p:nvSpPr>
        <p:spPr>
          <a:xfrm>
            <a:off x="876867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8</a:t>
            </a:r>
            <a:endParaRPr sz="1000" dirty="0">
              <a:latin typeface="Arial"/>
              <a:cs typeface="Arial"/>
            </a:endParaRPr>
          </a:p>
        </p:txBody>
      </p:sp>
    </p:spTree>
    <p:extLst>
      <p:ext uri="{BB962C8B-B14F-4D97-AF65-F5344CB8AC3E}">
        <p14:creationId xmlns:p14="http://schemas.microsoft.com/office/powerpoint/2010/main" val="155259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D92DE1-B407-7491-3D76-0E63EBCF74F8}"/>
              </a:ext>
            </a:extLst>
          </p:cNvPr>
          <p:cNvSpPr txBox="1"/>
          <p:nvPr/>
        </p:nvSpPr>
        <p:spPr>
          <a:xfrm>
            <a:off x="228600" y="304800"/>
            <a:ext cx="8610600"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rPr>
              <a:t>Access to </a:t>
            </a:r>
            <a:r>
              <a:rPr lang="en-US" sz="3600" b="1" spc="50" dirty="0">
                <a:ln w="9525" cmpd="sng">
                  <a:solidFill>
                    <a:srgbClr val="4F81BD"/>
                  </a:solidFill>
                  <a:prstDash val="solid"/>
                </a:ln>
                <a:solidFill>
                  <a:srgbClr val="70AD47">
                    <a:tint val="1000"/>
                  </a:srgbClr>
                </a:solidFill>
                <a:effectLst>
                  <a:glow rad="38100">
                    <a:srgbClr val="4F81BD">
                      <a:alpha val="40000"/>
                    </a:srgbClr>
                  </a:glow>
                </a:effectLst>
              </a:rPr>
              <a:t>GCC Grants Management System - EBS</a:t>
            </a:r>
            <a:endParaRPr kumimoji="0" lang="en-US" sz="3600" b="1" i="0" u="none" strike="noStrike" kern="0" cap="none" spc="50" normalizeH="0" baseline="0" noProof="0" dirty="0">
              <a:ln w="9525" cmpd="sng">
                <a:solidFill>
                  <a:srgbClr val="4F81BD"/>
                </a:solidFill>
                <a:prstDash val="solid"/>
              </a:ln>
              <a:solidFill>
                <a:srgbClr val="70AD47">
                  <a:tint val="1000"/>
                </a:srgbClr>
              </a:solidFill>
              <a:effectLst>
                <a:glow rad="38100">
                  <a:srgbClr val="4F81BD">
                    <a:alpha val="40000"/>
                  </a:srgbClr>
                </a:glow>
              </a:effectLst>
              <a:uLnTx/>
              <a:uFillTx/>
            </a:endParaRPr>
          </a:p>
        </p:txBody>
      </p:sp>
      <p:sp>
        <p:nvSpPr>
          <p:cNvPr id="6" name="TextBox 5">
            <a:extLst>
              <a:ext uri="{FF2B5EF4-FFF2-40B4-BE49-F238E27FC236}">
                <a16:creationId xmlns:a16="http://schemas.microsoft.com/office/drawing/2014/main" id="{2132FCFD-08D0-F702-50C0-0BA0FDBE5112}"/>
              </a:ext>
            </a:extLst>
          </p:cNvPr>
          <p:cNvSpPr txBox="1"/>
          <p:nvPr/>
        </p:nvSpPr>
        <p:spPr>
          <a:xfrm>
            <a:off x="2095500" y="1600200"/>
            <a:ext cx="4572000" cy="10772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a:rPr>
              <a:t>Enterprise Business Services*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hlinkClick r:id="rId3">
                  <a:extLst>
                    <a:ext uri="{A12FA001-AC4F-418D-AE19-62706E023703}">
                      <ahyp:hlinkClr xmlns:ahyp="http://schemas.microsoft.com/office/drawing/2018/hyperlinkcolor" val="tx"/>
                    </a:ext>
                  </a:extLst>
                </a:hlinkClick>
              </a:rPr>
              <a:t>https://www.ebs.nc.gov/irj/portal</a:t>
            </a:r>
            <a:endParaRPr kumimoji="0" lang="en-US" sz="2400" b="0" i="0" u="none" strike="noStrike" kern="0" cap="none" spc="0" normalizeH="0" baseline="0" noProof="0" dirty="0">
              <a:ln>
                <a:noFill/>
              </a:ln>
              <a:solidFill>
                <a:schemeClr val="bg1"/>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endParaRPr>
          </a:p>
        </p:txBody>
      </p:sp>
      <p:pic>
        <p:nvPicPr>
          <p:cNvPr id="8" name="Picture 7">
            <a:extLst>
              <a:ext uri="{FF2B5EF4-FFF2-40B4-BE49-F238E27FC236}">
                <a16:creationId xmlns:a16="http://schemas.microsoft.com/office/drawing/2014/main" id="{20CED6CD-8884-06D3-6EBF-4CC0BC770171}"/>
              </a:ext>
            </a:extLst>
          </p:cNvPr>
          <p:cNvPicPr>
            <a:picLocks noChangeAspect="1"/>
          </p:cNvPicPr>
          <p:nvPr/>
        </p:nvPicPr>
        <p:blipFill>
          <a:blip r:embed="rId4"/>
          <a:stretch>
            <a:fillRect/>
          </a:stretch>
        </p:blipFill>
        <p:spPr>
          <a:xfrm>
            <a:off x="381000" y="2367157"/>
            <a:ext cx="8305800" cy="3626851"/>
          </a:xfrm>
          <a:prstGeom prst="rect">
            <a:avLst/>
          </a:prstGeom>
        </p:spPr>
      </p:pic>
      <p:sp>
        <p:nvSpPr>
          <p:cNvPr id="3" name="object 5">
            <a:extLst>
              <a:ext uri="{FF2B5EF4-FFF2-40B4-BE49-F238E27FC236}">
                <a16:creationId xmlns:a16="http://schemas.microsoft.com/office/drawing/2014/main" id="{9F8DFD89-A276-73BF-5E74-742B7139BB9F}"/>
              </a:ext>
            </a:extLst>
          </p:cNvPr>
          <p:cNvSpPr txBox="1"/>
          <p:nvPr/>
        </p:nvSpPr>
        <p:spPr>
          <a:xfrm>
            <a:off x="8768675" y="6559203"/>
            <a:ext cx="165735" cy="166071"/>
          </a:xfrm>
          <a:prstGeom prst="rect">
            <a:avLst/>
          </a:prstGeom>
        </p:spPr>
        <p:txBody>
          <a:bodyPr vert="horz" wrap="square" lIns="0" tIns="12065" rIns="0" bIns="0" rtlCol="0">
            <a:spAutoFit/>
          </a:bodyPr>
          <a:lstStyle/>
          <a:p>
            <a:pPr marL="12700">
              <a:lnSpc>
                <a:spcPct val="100000"/>
              </a:lnSpc>
              <a:spcBef>
                <a:spcPts val="95"/>
              </a:spcBef>
            </a:pPr>
            <a:r>
              <a:rPr lang="en-US" sz="1000" spc="-25" dirty="0">
                <a:solidFill>
                  <a:srgbClr val="FFFFFF"/>
                </a:solidFill>
                <a:latin typeface="Arial"/>
                <a:cs typeface="Arial"/>
              </a:rPr>
              <a:t>9</a:t>
            </a:r>
            <a:endParaRPr sz="1000" dirty="0">
              <a:latin typeface="Arial"/>
              <a:cs typeface="Arial"/>
            </a:endParaRPr>
          </a:p>
        </p:txBody>
      </p:sp>
    </p:spTree>
    <p:extLst>
      <p:ext uri="{BB962C8B-B14F-4D97-AF65-F5344CB8AC3E}">
        <p14:creationId xmlns:p14="http://schemas.microsoft.com/office/powerpoint/2010/main" val="1177866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TotalTime>
  <Words>1934</Words>
  <Application>Microsoft Office PowerPoint</Application>
  <PresentationFormat>On-screen Show (4:3)</PresentationFormat>
  <Paragraphs>257</Paragraphs>
  <Slides>33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Lucida Sans</vt:lpstr>
      <vt:lpstr>Symbol</vt:lpstr>
      <vt:lpstr>Times New Roman</vt:lpstr>
      <vt:lpstr>Trebuchet MS</vt:lpstr>
      <vt:lpstr>Verdana</vt:lpstr>
      <vt:lpstr>Wingdings</vt:lpstr>
      <vt:lpstr>Wingdings 3</vt:lpstr>
      <vt:lpstr>Office Theme</vt:lpstr>
      <vt:lpstr>PowerPoint Presentation</vt:lpstr>
      <vt:lpstr>PowerPoint Presentation</vt:lpstr>
      <vt:lpstr>PowerPoint Presentation</vt:lpstr>
      <vt:lpstr>Resources to Use:</vt:lpstr>
      <vt:lpstr>PowerPoint Presentation</vt:lpstr>
      <vt:lpstr>PowerPoint Presentation</vt:lpstr>
      <vt:lpstr>PowerPoint Presentation</vt:lpstr>
      <vt:lpstr>PowerPoint Presentation</vt:lpstr>
      <vt:lpstr>PowerPoint Presentation</vt:lpstr>
      <vt:lpstr>EBS and the OVC PMT System are NOT connected.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Priority Selections in SAR Part I</vt:lpstr>
      <vt:lpstr>PowerPoint Presentation</vt:lpstr>
      <vt:lpstr>SAR-Part II</vt:lpstr>
      <vt:lpstr>PowerPoint Presentation</vt:lpstr>
      <vt:lpstr>Quarterly Reporting</vt:lpstr>
      <vt:lpstr>PowerPoint Presentation</vt:lpstr>
      <vt:lpstr>PowerPoint Presentation</vt:lpstr>
      <vt:lpstr>PowerPoint Presentation</vt:lpstr>
      <vt:lpstr>Sections of Quarterly Report: Population Demographics: Demographics, Victimization Types, Special Classifications Direct Services Review </vt:lpstr>
      <vt:lpstr>PowerPoint Presentation</vt:lpstr>
      <vt:lpstr>PowerPoint Presentation</vt:lpstr>
      <vt:lpstr>PMT Error Reports</vt:lpstr>
      <vt:lpstr>Subrecipient Compliance and Monitoring</vt:lpstr>
      <vt:lpstr>How Can We Help?</vt:lpstr>
      <vt:lpstr>OVC PMT Helpdesk Contact Information</vt:lpstr>
      <vt:lpstr>PowerPoint Presentation</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McAllister, Adonicca</dc:creator>
  <cp:lastModifiedBy>Bohan, Lindsay</cp:lastModifiedBy>
  <cp:revision>46</cp:revision>
  <dcterms:created xsi:type="dcterms:W3CDTF">2024-04-15T15:38:53Z</dcterms:created>
  <dcterms:modified xsi:type="dcterms:W3CDTF">2024-09-17T17:27:19Z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0x01010047270841FF0285448BB5F1DABD216D88</vt:lpwstr>
  </property>
  <property fmtid="{D5CDD505-2E9C-101B-9397-08002B2CF9AE}" pid="3" name="Created">
    <vt:filetime>2020-09-29T00:00:00Z</vt:filetime>
  </property>
  <property fmtid="{D5CDD505-2E9C-101B-9397-08002B2CF9AE}" pid="4" name="Creator">
    <vt:lpwstr>Acrobat PDFMaker 17 for PowerPoint</vt:lpwstr>
  </property>
  <property fmtid="{D5CDD505-2E9C-101B-9397-08002B2CF9AE}" pid="5" name="LastSaved">
    <vt:filetime>2024-04-15T00:00:00Z</vt:filetime>
  </property>
  <property fmtid="{D5CDD505-2E9C-101B-9397-08002B2CF9AE}" pid="6" name="Producer">
    <vt:lpwstr>Adobe PDF Library 15.0</vt:lpwstr>
  </property>
</Properties>
</file>