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2"/>
  </p:notesMasterIdLst>
  <p:handoutMasterIdLst>
    <p:handoutMasterId r:id="rId23"/>
  </p:handoutMasterIdLst>
  <p:sldIdLst>
    <p:sldId id="350" r:id="rId5"/>
    <p:sldId id="361" r:id="rId6"/>
    <p:sldId id="355" r:id="rId7"/>
    <p:sldId id="388" r:id="rId8"/>
    <p:sldId id="376" r:id="rId9"/>
    <p:sldId id="380" r:id="rId10"/>
    <p:sldId id="387" r:id="rId11"/>
    <p:sldId id="381" r:id="rId12"/>
    <p:sldId id="385" r:id="rId13"/>
    <p:sldId id="389" r:id="rId14"/>
    <p:sldId id="382" r:id="rId15"/>
    <p:sldId id="394" r:id="rId16"/>
    <p:sldId id="395" r:id="rId17"/>
    <p:sldId id="392" r:id="rId18"/>
    <p:sldId id="393" r:id="rId19"/>
    <p:sldId id="383" r:id="rId20"/>
    <p:sldId id="371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9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2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5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8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6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19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4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6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3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June 17, 2022</a:t>
            </a:r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CJAC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June 17, 2022</a:t>
            </a:r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CJAC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June 17, 2022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CJAC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US"/>
              <a:t>June 17, 2022</a:t>
            </a:r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CJAC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June 17, 2022</a:t>
            </a:r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CJAC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June 17, 2022</a:t>
            </a:r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CJAC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June 17, 2022</a:t>
            </a:r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CJAC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US"/>
              <a:t>June 17, 2022</a:t>
            </a:r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CJAC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/>
              <a:t>June 17, 2022</a:t>
            </a:r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CJAC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June 17, 2022</a:t>
            </a:r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CJAC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ps.gov/about-dps/boards-and-commissions/governors-crime-commission/criminal-justice-analysis-cen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hyperlink" Target="https://ncreports.ondemand.sas.com/SASVisualAnalytics/?reportUri=/reports/reports/3fb29c79-d110-4a5d-9d78-e7065b56f412&amp;sectionIndex=0&amp;sso_guest=true&amp;reportViewOnly=true&amp;reportContextBar=false&amp;pageNavigation=false&amp;sas-welcome=fal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ncreports.ondemand.sas.com/SASVisualAnalytics/?reportUri=/reports/reports/3fb29c79-d110-4a5d-9d78-e7065b56f412&amp;sectionIndex=0&amp;sso_guest=true&amp;reportViewOnly=true&amp;reportContextBar=false&amp;pageNavigation=false&amp;sas-welcome=fals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711" y="1327848"/>
            <a:ext cx="9413289" cy="196119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North Carolina Justice Data Portal</a:t>
            </a:r>
            <a:br>
              <a:rPr lang="en-US" dirty="0"/>
            </a:br>
            <a:r>
              <a:rPr lang="en-US" sz="4800" dirty="0"/>
              <a:t>Criminal Justice Analysis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/>
          <a:lstStyle/>
          <a:p>
            <a:r>
              <a:rPr lang="en-US" dirty="0"/>
              <a:t>GCC Grant Writing Workshop</a:t>
            </a:r>
          </a:p>
          <a:p>
            <a:r>
              <a:rPr lang="en-US" dirty="0"/>
              <a:t>October 12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A4969A-701D-A40F-2B5E-FE36BECAD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050" y="1409700"/>
            <a:ext cx="9307901" cy="47548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FCEC1D-C34F-0EF8-7165-D92DA1E3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9861E-3FED-4CB3-A3E9-8031C64DCCE2}"/>
              </a:ext>
            </a:extLst>
          </p:cNvPr>
          <p:cNvSpPr txBox="1"/>
          <p:nvPr/>
        </p:nvSpPr>
        <p:spPr>
          <a:xfrm>
            <a:off x="4305670" y="2403203"/>
            <a:ext cx="5743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Hispanic/Latino Victims in Duplin and Sampson Counties</a:t>
            </a:r>
          </a:p>
        </p:txBody>
      </p:sp>
    </p:spTree>
    <p:extLst>
      <p:ext uri="{BB962C8B-B14F-4D97-AF65-F5344CB8AC3E}">
        <p14:creationId xmlns:p14="http://schemas.microsoft.com/office/powerpoint/2010/main" val="298750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A9B4D3-6D5E-4909-A018-5CCBD7243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57" y="0"/>
            <a:ext cx="1176788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4083C-E819-4222-9F52-38B3F9E93BE7}"/>
              </a:ext>
            </a:extLst>
          </p:cNvPr>
          <p:cNvSpPr txBox="1"/>
          <p:nvPr/>
        </p:nvSpPr>
        <p:spPr>
          <a:xfrm>
            <a:off x="1445683" y="4014125"/>
            <a:ext cx="1617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7.2% of reporting victims statewide were Hispanic/Latino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76117E-140A-4108-88F1-89DB290E1060}"/>
              </a:ext>
            </a:extLst>
          </p:cNvPr>
          <p:cNvCxnSpPr>
            <a:cxnSpLocks/>
          </p:cNvCxnSpPr>
          <p:nvPr/>
        </p:nvCxnSpPr>
        <p:spPr>
          <a:xfrm>
            <a:off x="3062796" y="4552734"/>
            <a:ext cx="1509204" cy="69396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0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364E8-7D1E-4933-A6C6-6C50304D0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2" y="0"/>
            <a:ext cx="1188933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4083C-E819-4222-9F52-38B3F9E93BE7}"/>
              </a:ext>
            </a:extLst>
          </p:cNvPr>
          <p:cNvSpPr txBox="1"/>
          <p:nvPr/>
        </p:nvSpPr>
        <p:spPr>
          <a:xfrm>
            <a:off x="1251751" y="4014125"/>
            <a:ext cx="1811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11.3% of reporting victims in Duplin County were Hispanic/Latino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76117E-140A-4108-88F1-89DB290E1060}"/>
              </a:ext>
            </a:extLst>
          </p:cNvPr>
          <p:cNvCxnSpPr>
            <a:cxnSpLocks/>
          </p:cNvCxnSpPr>
          <p:nvPr/>
        </p:nvCxnSpPr>
        <p:spPr>
          <a:xfrm>
            <a:off x="3062796" y="4552734"/>
            <a:ext cx="1509204" cy="69396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75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57DC7-6326-4430-B4B7-D89E73B95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5" y="0"/>
            <a:ext cx="1195343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4083C-E819-4222-9F52-38B3F9E93BE7}"/>
              </a:ext>
            </a:extLst>
          </p:cNvPr>
          <p:cNvSpPr txBox="1"/>
          <p:nvPr/>
        </p:nvSpPr>
        <p:spPr>
          <a:xfrm>
            <a:off x="1154545" y="4014125"/>
            <a:ext cx="1908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12.5% of reporting victims in Sampson County were Hispanic/Latino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76117E-140A-4108-88F1-89DB290E1060}"/>
              </a:ext>
            </a:extLst>
          </p:cNvPr>
          <p:cNvCxnSpPr>
            <a:cxnSpLocks/>
          </p:cNvCxnSpPr>
          <p:nvPr/>
        </p:nvCxnSpPr>
        <p:spPr>
          <a:xfrm>
            <a:off x="2831887" y="4626625"/>
            <a:ext cx="1509204" cy="69396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9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FCEC1D-C34F-0EF8-7165-D92DA1E3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A4969A-701D-A40F-2B5E-FE36BECAD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"/>
          <a:stretch/>
        </p:blipFill>
        <p:spPr>
          <a:xfrm>
            <a:off x="1569720" y="1478223"/>
            <a:ext cx="9052560" cy="49968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680A4-EB46-4A01-8528-C66BFB1831F7}"/>
              </a:ext>
            </a:extLst>
          </p:cNvPr>
          <p:cNvSpPr txBox="1"/>
          <p:nvPr/>
        </p:nvSpPr>
        <p:spPr>
          <a:xfrm>
            <a:off x="4678532" y="2783150"/>
            <a:ext cx="494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Juvenile Victims in Cleveland County</a:t>
            </a:r>
          </a:p>
        </p:txBody>
      </p:sp>
    </p:spTree>
    <p:extLst>
      <p:ext uri="{BB962C8B-B14F-4D97-AF65-F5344CB8AC3E}">
        <p14:creationId xmlns:p14="http://schemas.microsoft.com/office/powerpoint/2010/main" val="198136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68F6B-B0CC-42EE-B5E4-DA27CE819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99" y="0"/>
            <a:ext cx="101586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4083C-E819-4222-9F52-38B3F9E93BE7}"/>
              </a:ext>
            </a:extLst>
          </p:cNvPr>
          <p:cNvSpPr txBox="1"/>
          <p:nvPr/>
        </p:nvSpPr>
        <p:spPr>
          <a:xfrm>
            <a:off x="9750288" y="2167453"/>
            <a:ext cx="1425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37.6% of reporting victims in Cleveland County were under 18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76117E-140A-4108-88F1-89DB290E1060}"/>
              </a:ext>
            </a:extLst>
          </p:cNvPr>
          <p:cNvCxnSpPr>
            <a:cxnSpLocks/>
          </p:cNvCxnSpPr>
          <p:nvPr/>
        </p:nvCxnSpPr>
        <p:spPr>
          <a:xfrm flipH="1">
            <a:off x="9501809" y="3429000"/>
            <a:ext cx="248479" cy="30811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5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FFC0-110F-4865-A8CB-A3D516601B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June 17, 2022</a:t>
            </a:r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4C56F3-69E2-4F2C-8929-01B8DDAB1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54" y="0"/>
            <a:ext cx="1020915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341BB2-646E-4986-836F-B5084A8B017C}"/>
              </a:ext>
            </a:extLst>
          </p:cNvPr>
          <p:cNvSpPr txBox="1"/>
          <p:nvPr/>
        </p:nvSpPr>
        <p:spPr>
          <a:xfrm>
            <a:off x="9849158" y="2105561"/>
            <a:ext cx="2464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The most frequently reported relationship between juvenile victims and offenders was within family.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2B6772-CA98-45D6-AB1A-5AC70F23FCC9}"/>
              </a:ext>
            </a:extLst>
          </p:cNvPr>
          <p:cNvCxnSpPr>
            <a:cxnSpLocks/>
          </p:cNvCxnSpPr>
          <p:nvPr/>
        </p:nvCxnSpPr>
        <p:spPr>
          <a:xfrm flipH="1">
            <a:off x="5690586" y="2872409"/>
            <a:ext cx="4158572" cy="21702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0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FDD73-3A13-4E8C-8B7B-0324F23993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4633067"/>
            <a:ext cx="4914900" cy="1057791"/>
          </a:xfrm>
        </p:spPr>
        <p:txBody>
          <a:bodyPr/>
          <a:lstStyle/>
          <a:p>
            <a:r>
              <a:rPr lang="en-US" sz="1800" b="1" dirty="0">
                <a:hlinkClick r:id="rId3"/>
              </a:rPr>
              <a:t>www.ncdps.gov/cjac</a:t>
            </a:r>
            <a:endParaRPr lang="en-US" sz="1800" b="1" dirty="0"/>
          </a:p>
          <a:p>
            <a:r>
              <a:rPr lang="en-US" sz="1800" b="1" dirty="0">
                <a:hlinkClick r:id="rId4"/>
              </a:rPr>
              <a:t>justicedataportal.nc.gov</a:t>
            </a:r>
            <a:endParaRPr lang="en-US" sz="1800" b="1" dirty="0"/>
          </a:p>
          <a:p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C857D7-A1BC-4CE4-91FA-A0E8E15C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00A518-B175-4F98-B5F5-A3F9889CA2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r="18459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6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CJAC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North Carolina’s Statistical Analysis Center</a:t>
            </a:r>
          </a:p>
          <a:p>
            <a:pPr>
              <a:buClr>
                <a:schemeClr val="accent4"/>
              </a:buClr>
            </a:pPr>
            <a:endParaRPr lang="en-US" sz="20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Part of the Justice Research and Statistics Association (JRSA)</a:t>
            </a:r>
          </a:p>
          <a:p>
            <a:pPr>
              <a:buClr>
                <a:schemeClr val="accent4"/>
              </a:buClr>
            </a:pPr>
            <a:endParaRPr lang="en-US" sz="20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Reestablished in 2018</a:t>
            </a:r>
          </a:p>
          <a:p>
            <a:pPr>
              <a:buClr>
                <a:schemeClr val="accent4"/>
              </a:buClr>
            </a:pPr>
            <a:endParaRPr lang="en-US" sz="20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13" name="Picture 12" descr="Desk with productivity items">
            <a:extLst>
              <a:ext uri="{FF2B5EF4-FFF2-40B4-BE49-F238E27FC236}">
                <a16:creationId xmlns:a16="http://schemas.microsoft.com/office/drawing/2014/main" id="{4D029AE7-0157-4524-9BB6-E143F1AFA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7"/>
          <a:stretch/>
        </p:blipFill>
        <p:spPr>
          <a:xfrm>
            <a:off x="6382226" y="0"/>
            <a:ext cx="5809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</p:spPr>
        <p:txBody>
          <a:bodyPr/>
          <a:lstStyle/>
          <a:p>
            <a:r>
              <a:rPr lang="en-US" dirty="0"/>
              <a:t>The mission of the Criminal Justice Analysis Center is to analyze, facilitate, and promote data-informed criminal justice policy and programs in North Carolina.</a:t>
            </a:r>
          </a:p>
        </p:txBody>
      </p:sp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FC0C-F158-DD7F-3AC8-94CB8A79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3A90B-2056-F836-CAE2-6419DF251A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Criminal Offenses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AC6A5-B678-DC10-1D6A-2CD6DE2DE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4" y="2568686"/>
            <a:ext cx="3008346" cy="205837"/>
          </a:xfrm>
        </p:spPr>
        <p:txBody>
          <a:bodyPr/>
          <a:lstStyle/>
          <a:p>
            <a:r>
              <a:rPr lang="en-US" dirty="0"/>
              <a:t>March 2022 (Initial Launch)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98F35-5295-97E6-799F-F4A15B67FF4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7"/>
            <a:ext cx="2679170" cy="715227"/>
          </a:xfrm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en-US" dirty="0"/>
              <a:t>Reported Offender Characteristics</a:t>
            </a:r>
          </a:p>
          <a:p>
            <a:pPr>
              <a:buClr>
                <a:schemeClr val="accent4"/>
              </a:buClr>
            </a:pPr>
            <a:r>
              <a:rPr lang="en-US" dirty="0"/>
              <a:t>Victim Demographics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9414B2-F1D0-8E15-E363-19A2FEAD26B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June 2022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21721A-B712-10C2-F765-B8D0BC92F99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Courts &amp; Corrections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5F5186-DDCA-7F0C-D3FB-59F535CB228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Future Releases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1BEE10-1D1B-3750-684D-7B95E16456C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2" y="2934856"/>
            <a:ext cx="2991083" cy="715226"/>
          </a:xfrm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en-US" dirty="0"/>
              <a:t>Traffic Summary </a:t>
            </a:r>
          </a:p>
          <a:p>
            <a:pPr>
              <a:buClr>
                <a:schemeClr val="accent4"/>
              </a:buClr>
            </a:pPr>
            <a:r>
              <a:rPr lang="en-US" dirty="0"/>
              <a:t>Victim-Offender Relationships 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B84769-F872-EF10-F3A5-D1DFB313F4C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October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7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4510C3-330F-47A4-A88D-9B38A600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231" y="3532911"/>
            <a:ext cx="4903377" cy="8208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Justice Data Portal</a:t>
            </a:r>
          </a:p>
        </p:txBody>
      </p:sp>
      <p:pic>
        <p:nvPicPr>
          <p:cNvPr id="6" name="Picture 5" descr="Magnifying glass showing decling performance">
            <a:extLst>
              <a:ext uri="{FF2B5EF4-FFF2-40B4-BE49-F238E27FC236}">
                <a16:creationId xmlns:a16="http://schemas.microsoft.com/office/drawing/2014/main" id="{1A2CE2C5-16C0-432E-9D79-D9C042A9B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1" r="11382" b="1"/>
          <a:stretch/>
        </p:blipFill>
        <p:spPr>
          <a:xfrm>
            <a:off x="0" y="0"/>
            <a:ext cx="6160656" cy="6857999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0C23BFF-0636-4DD2-8C65-0DA3D2050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31779" y="4583903"/>
            <a:ext cx="5034280" cy="588795"/>
          </a:xfrm>
        </p:spPr>
        <p:txBody>
          <a:bodyPr/>
          <a:lstStyle/>
          <a:p>
            <a:r>
              <a:rPr lang="en-US" sz="3200" b="1" dirty="0">
                <a:hlinkClick r:id="rId4"/>
              </a:rPr>
              <a:t>JUSTICEDATAPORTAL.NC.GOV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6831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ACB1-BDA5-4C7E-9C31-AEC3B7D6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384C967-1A42-49BE-95E3-3DD6F855B1B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9C826-F1DD-B291-4113-E578BFA35798}"/>
              </a:ext>
            </a:extLst>
          </p:cNvPr>
          <p:cNvGrpSpPr/>
          <p:nvPr/>
        </p:nvGrpSpPr>
        <p:grpSpPr>
          <a:xfrm>
            <a:off x="381000" y="445280"/>
            <a:ext cx="11430000" cy="5371758"/>
            <a:chOff x="381000" y="445280"/>
            <a:chExt cx="11430000" cy="53717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9E568A-39D5-0F03-1477-CD4C117D18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9594"/>
            <a:stretch/>
          </p:blipFill>
          <p:spPr>
            <a:xfrm>
              <a:off x="381000" y="445280"/>
              <a:ext cx="11430000" cy="9556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3DCE15-A0A8-A445-355F-3EF5A32D7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400901"/>
              <a:ext cx="11430000" cy="4416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17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ACB1-BDA5-4C7E-9C31-AEC3B7D6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384C967-1A42-49BE-95E3-3DD6F855B1B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6E917-4560-425D-93EF-4991648A5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" y="433396"/>
            <a:ext cx="11281410" cy="57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1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C0E717-3612-4B4F-AA0F-5AF16E1A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12" y="0"/>
            <a:ext cx="10012976" cy="6858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2011A9-F1A1-4AB1-91FB-A34811AC5C15}"/>
              </a:ext>
            </a:extLst>
          </p:cNvPr>
          <p:cNvCxnSpPr>
            <a:cxnSpLocks/>
          </p:cNvCxnSpPr>
          <p:nvPr/>
        </p:nvCxnSpPr>
        <p:spPr>
          <a:xfrm flipH="1" flipV="1">
            <a:off x="10505661" y="1461052"/>
            <a:ext cx="596827" cy="4075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5017EE-FA6B-4DE5-BE56-E1862DFF42CA}"/>
              </a:ext>
            </a:extLst>
          </p:cNvPr>
          <p:cNvCxnSpPr>
            <a:cxnSpLocks/>
          </p:cNvCxnSpPr>
          <p:nvPr/>
        </p:nvCxnSpPr>
        <p:spPr>
          <a:xfrm>
            <a:off x="900734" y="5267739"/>
            <a:ext cx="274503" cy="18884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14B3F1-CF55-4064-A720-074337FE639C}"/>
              </a:ext>
            </a:extLst>
          </p:cNvPr>
          <p:cNvCxnSpPr/>
          <p:nvPr/>
        </p:nvCxnSpPr>
        <p:spPr>
          <a:xfrm>
            <a:off x="893280" y="1461052"/>
            <a:ext cx="269598" cy="1789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B70EE8-F3C1-4E7C-8918-4B8BFB029084}"/>
              </a:ext>
            </a:extLst>
          </p:cNvPr>
          <p:cNvCxnSpPr/>
          <p:nvPr/>
        </p:nvCxnSpPr>
        <p:spPr>
          <a:xfrm>
            <a:off x="895732" y="3558209"/>
            <a:ext cx="279505" cy="18884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EDA1FB6-6854-416C-BBD1-B7099DE0F3B4}"/>
              </a:ext>
            </a:extLst>
          </p:cNvPr>
          <p:cNvSpPr txBox="1"/>
          <p:nvPr/>
        </p:nvSpPr>
        <p:spPr>
          <a:xfrm>
            <a:off x="11102488" y="1329948"/>
            <a:ext cx="874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Filter by Year and/or County.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8FBDFD-C5C4-4A24-B33A-D502676F2742}"/>
              </a:ext>
            </a:extLst>
          </p:cNvPr>
          <p:cNvSpPr txBox="1"/>
          <p:nvPr/>
        </p:nvSpPr>
        <p:spPr>
          <a:xfrm>
            <a:off x="47213" y="584325"/>
            <a:ext cx="1042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A brief overview of the data in the report.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263758-9DB1-47B6-A3C5-825BB11CCFA5}"/>
              </a:ext>
            </a:extLst>
          </p:cNvPr>
          <p:cNvSpPr txBox="1"/>
          <p:nvPr/>
        </p:nvSpPr>
        <p:spPr>
          <a:xfrm>
            <a:off x="47213" y="2797231"/>
            <a:ext cx="874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Tips on how to interact with the report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B40757-453C-4D3D-9A73-89718296E5F2}"/>
              </a:ext>
            </a:extLst>
          </p:cNvPr>
          <p:cNvSpPr txBox="1"/>
          <p:nvPr/>
        </p:nvSpPr>
        <p:spPr>
          <a:xfrm>
            <a:off x="47213" y="4558032"/>
            <a:ext cx="10422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Click on links to other reports or return to the home page.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CB2266-DEE0-4ACA-B873-98C16391A38A}"/>
              </a:ext>
            </a:extLst>
          </p:cNvPr>
          <p:cNvSpPr txBox="1"/>
          <p:nvPr/>
        </p:nvSpPr>
        <p:spPr>
          <a:xfrm>
            <a:off x="3223148" y="5916721"/>
            <a:ext cx="1042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Date of last data refresh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5B38B5-DAA0-435F-B718-24A9E7467BCE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2756753" y="6332220"/>
            <a:ext cx="466395" cy="12382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94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73DB-ED45-BC40-BFD1-F2030522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134" y="2476500"/>
            <a:ext cx="6217208" cy="3289971"/>
          </a:xfrm>
        </p:spPr>
        <p:txBody>
          <a:bodyPr>
            <a:normAutofit/>
          </a:bodyPr>
          <a:lstStyle/>
          <a:p>
            <a:r>
              <a:rPr lang="en-US" sz="4000" dirty="0"/>
              <a:t>How can I use the </a:t>
            </a:r>
            <a:br>
              <a:rPr lang="en-US" sz="4000" dirty="0"/>
            </a:br>
            <a:r>
              <a:rPr lang="en-US" sz="4000" dirty="0"/>
              <a:t>Justice Data Portal </a:t>
            </a:r>
            <a:br>
              <a:rPr lang="en-US" sz="4000" dirty="0"/>
            </a:br>
            <a:r>
              <a:rPr lang="en-US" sz="4000" dirty="0"/>
              <a:t>to support my grant application?</a:t>
            </a:r>
          </a:p>
        </p:txBody>
      </p:sp>
    </p:spTree>
    <p:extLst>
      <p:ext uri="{BB962C8B-B14F-4D97-AF65-F5344CB8AC3E}">
        <p14:creationId xmlns:p14="http://schemas.microsoft.com/office/powerpoint/2010/main" val="412805056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f797936c-5bab-486f-b602-f66e524a2321" xsi:nil="true"/>
    <lcf76f155ced4ddcb4097134ff3c332f xmlns="f797936c-5bab-486f-b602-f66e524a2321">
      <Terms xmlns="http://schemas.microsoft.com/office/infopath/2007/PartnerControls"/>
    </lcf76f155ced4ddcb4097134ff3c332f>
    <TaxCatchAll xmlns="82e8b66b-77c7-4e81-a05f-0d25e975c8a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53C39EF1114D4F8E7A9FE78ABD89EA" ma:contentTypeVersion="14" ma:contentTypeDescription="Create a new document." ma:contentTypeScope="" ma:versionID="48be3135f2c1740726ce013cf3ff0184">
  <xsd:schema xmlns:xsd="http://www.w3.org/2001/XMLSchema" xmlns:xs="http://www.w3.org/2001/XMLSchema" xmlns:p="http://schemas.microsoft.com/office/2006/metadata/properties" xmlns:ns2="f797936c-5bab-486f-b602-f66e524a2321" xmlns:ns3="82e8b66b-77c7-4e81-a05f-0d25e975c8aa" targetNamespace="http://schemas.microsoft.com/office/2006/metadata/properties" ma:root="true" ma:fieldsID="da73c94ec54fbd5b8c8efd30cca46b1a" ns2:_="" ns3:_="">
    <xsd:import namespace="f797936c-5bab-486f-b602-f66e524a2321"/>
    <xsd:import namespace="82e8b66b-77c7-4e81-a05f-0d25e975c8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Datean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7936c-5bab-486f-b602-f66e524a23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DateandTime" ma:index="21" nillable="true" ma:displayName="Date and Time" ma:description="Date and Time" ma:format="DateTime" ma:internalName="Dateand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8b66b-77c7-4e81-a05f-0d25e975c8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496a249-1db4-4250-bcf8-987fb11f43e6}" ma:internalName="TaxCatchAll" ma:showField="CatchAllData" ma:web="82e8b66b-77c7-4e81-a05f-0d25e975c8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4BC6E0-DB07-4A8B-96A5-89CBC85726DF}"/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5796</TotalTime>
  <Words>257</Words>
  <Application>Microsoft Office PowerPoint</Application>
  <PresentationFormat>Widescreen</PresentationFormat>
  <Paragraphs>43</Paragraphs>
  <Slides>17</Slides>
  <Notes>9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Wingdings</vt:lpstr>
      <vt:lpstr>Theme1</vt:lpstr>
      <vt:lpstr> North Carolina Justice Data Portal Criminal Justice Analysis Center</vt:lpstr>
      <vt:lpstr>About CJAC</vt:lpstr>
      <vt:lpstr>The mission of the Criminal Justice Analysis Center is to analyze, facilitate, and promote data-informed criminal justice policy and programs in North Carolina.</vt:lpstr>
      <vt:lpstr>Timeline</vt:lpstr>
      <vt:lpstr>Justice Data Portal</vt:lpstr>
      <vt:lpstr>PowerPoint Presentation</vt:lpstr>
      <vt:lpstr>PowerPoint Presentation</vt:lpstr>
      <vt:lpstr>PowerPoint Presentation</vt:lpstr>
      <vt:lpstr>How can I use the  Justice Data Portal  to support my grant application?</vt:lpstr>
      <vt:lpstr>Example 1</vt:lpstr>
      <vt:lpstr>PowerPoint Presentation</vt:lpstr>
      <vt:lpstr>PowerPoint Presentation</vt:lpstr>
      <vt:lpstr>PowerPoint Presentation</vt:lpstr>
      <vt:lpstr>Example 2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Scarano, Christina</dc:creator>
  <cp:lastModifiedBy>Townsend, Megan C</cp:lastModifiedBy>
  <cp:revision>73</cp:revision>
  <cp:lastPrinted>2022-06-16T23:15:39Z</cp:lastPrinted>
  <dcterms:created xsi:type="dcterms:W3CDTF">2022-06-09T13:57:28Z</dcterms:created>
  <dcterms:modified xsi:type="dcterms:W3CDTF">2022-10-11T20:27:26Z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0x0101006553C39EF1114D4F8E7A9FE78ABD89EA</vt:lpwstr>
  </property>
</Properties>
</file>