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4"/>
  </p:sldMasterIdLst>
  <p:notesMasterIdLst>
    <p:notesMasterId r:id="rId18"/>
  </p:notesMasterIdLst>
  <p:sldIdLst>
    <p:sldId id="327" r:id="rId5"/>
    <p:sldId id="382" r:id="rId6"/>
    <p:sldId id="383" r:id="rId7"/>
    <p:sldId id="379" r:id="rId8"/>
    <p:sldId id="380" r:id="rId9"/>
    <p:sldId id="384" r:id="rId10"/>
    <p:sldId id="385" r:id="rId11"/>
    <p:sldId id="371" r:id="rId12"/>
    <p:sldId id="386" r:id="rId13"/>
    <p:sldId id="387" r:id="rId14"/>
    <p:sldId id="268" r:id="rId15"/>
    <p:sldId id="389" r:id="rId16"/>
    <p:sldId id="3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bersack, Johanna" initials="SJ" lastIdx="21" clrIdx="0">
    <p:extLst>
      <p:ext uri="{19B8F6BF-5375-455C-9EA6-DF929625EA0E}">
        <p15:presenceInfo xmlns:p15="http://schemas.microsoft.com/office/powerpoint/2012/main" userId="S::johanna6@ad.unc.edu::f8105c79-f760-4ea6-8895-6ca5e274e1fc" providerId="AD"/>
      </p:ext>
    </p:extLst>
  </p:cmAuthor>
  <p:cmAuthor id="2" name="VanDeinse, Tonya" initials="VT" lastIdx="46" clrIdx="1">
    <p:extLst>
      <p:ext uri="{19B8F6BF-5375-455C-9EA6-DF929625EA0E}">
        <p15:presenceInfo xmlns:p15="http://schemas.microsoft.com/office/powerpoint/2012/main" userId="S::tbv@ad.unc.edu::5c91457d-e9cd-4763-b99e-ec26e7cf5270" providerId="AD"/>
      </p:ext>
    </p:extLst>
  </p:cmAuthor>
  <p:cmAuthor id="3" name="Luo, Jia" initials="LJ" lastIdx="26" clrIdx="2">
    <p:extLst>
      <p:ext uri="{19B8F6BF-5375-455C-9EA6-DF929625EA0E}">
        <p15:presenceInfo xmlns:p15="http://schemas.microsoft.com/office/powerpoint/2012/main" userId="S::jialuo@ad.unc.edu::ca4503c2-1c39-4a3a-9e9c-10be36a31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5150A-DA2E-410B-8F75-301C9562C994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156FDB-6B67-4553-886B-3517E6F639F8}" type="pres">
      <dgm:prSet presAssocID="{3A85150A-DA2E-410B-8F75-301C9562C994}" presName="diagram" presStyleCnt="0">
        <dgm:presLayoutVars>
          <dgm:dir/>
          <dgm:resizeHandles val="exact"/>
        </dgm:presLayoutVars>
      </dgm:prSet>
      <dgm:spPr/>
    </dgm:pt>
  </dgm:ptLst>
  <dgm:cxnLst>
    <dgm:cxn modelId="{761165F2-8B94-48C4-96B4-7333CFF43E7A}" type="presOf" srcId="{3A85150A-DA2E-410B-8F75-301C9562C994}" destId="{06156FDB-6B67-4553-886B-3517E6F639F8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8CB2EB-28B6-4AEA-BE7D-37EA73403843}" type="doc">
      <dgm:prSet loTypeId="urn:microsoft.com/office/officeart/2018/2/layout/IconVerticalSolidList" loCatId="icon" qsTypeId="urn:microsoft.com/office/officeart/2005/8/quickstyle/simple2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FF6A829-DA4C-4646-B577-C8FFB1A168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Survey of victim service organizations			Responses gathered, in analysis</a:t>
          </a:r>
        </a:p>
      </dgm:t>
    </dgm:pt>
    <dgm:pt modelId="{14EE4861-E8CE-42BE-916F-A610A1A82687}" type="parTrans" cxnId="{B5D5A40A-1A8B-4740-A2E6-8EFBDAEF56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BAB9BF-67FF-4210-A015-59DAB9F40DF8}" type="sibTrans" cxnId="{B5D5A40A-1A8B-4740-A2E6-8EFBDAEF56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7C22AC-ECD3-4AB4-9155-2828321734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Survey of victims and co-victims of crime			Designed, not yet launched</a:t>
          </a:r>
        </a:p>
      </dgm:t>
    </dgm:pt>
    <dgm:pt modelId="{1479DE8E-A242-48ED-AF03-99711C2AE583}" type="parTrans" cxnId="{F92589ED-08F7-4A60-93DB-19A056ADB1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BE0374-A2E8-4F71-A761-22E34A3E6033}" type="sibTrans" cxnId="{F92589ED-08F7-4A60-93DB-19A056ADB1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756613-BC31-40BC-A481-6580A13EA7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Interviews with service providers and advocates		Complete</a:t>
          </a:r>
        </a:p>
      </dgm:t>
    </dgm:pt>
    <dgm:pt modelId="{F281A2AB-A27B-4C8F-B237-5B812E677844}" type="parTrans" cxnId="{D73E0912-3833-45F1-87CE-2038545029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D1D4D6-6EEF-4E90-893C-F4AA0383BA1E}" type="sibTrans" cxnId="{D73E0912-3833-45F1-87CE-2038545029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45BD12-AB9A-B54E-A691-B96046243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Literature review						Complete</a:t>
          </a:r>
        </a:p>
      </dgm:t>
    </dgm:pt>
    <dgm:pt modelId="{30C3866E-DF15-FD41-8443-C2F27C4CAB92}" type="parTrans" cxnId="{9B498CFF-B18F-4142-955A-5860DD7483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ED2E44-ADFC-4747-B9D5-27A9C4236B89}" type="sibTrans" cxnId="{9B498CFF-B18F-4142-955A-5860DD7483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003027-70CC-3D47-BA83-B05871D668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Web-based resource assessment				Complete</a:t>
          </a:r>
        </a:p>
      </dgm:t>
    </dgm:pt>
    <dgm:pt modelId="{AFEBF950-4B4F-AE4B-A23A-A01E440D5DA3}" type="parTrans" cxnId="{2CA51556-AA76-F745-A9AE-69204BB773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9B18A4-ED0B-A14D-91EE-FFAE8E3B51D2}" type="sibTrans" cxnId="{2CA51556-AA76-F745-A9AE-69204BB773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F47019-901F-45B0-AB72-EA53D5356C64}" type="pres">
      <dgm:prSet presAssocID="{5E8CB2EB-28B6-4AEA-BE7D-37EA73403843}" presName="root" presStyleCnt="0">
        <dgm:presLayoutVars>
          <dgm:dir/>
          <dgm:resizeHandles val="exact"/>
        </dgm:presLayoutVars>
      </dgm:prSet>
      <dgm:spPr/>
    </dgm:pt>
    <dgm:pt modelId="{6E29C00A-AB19-49C7-BE44-319C6AE34670}" type="pres">
      <dgm:prSet presAssocID="{8FF6A829-DA4C-4646-B577-C8FFB1A1680F}" presName="compNode" presStyleCnt="0"/>
      <dgm:spPr/>
    </dgm:pt>
    <dgm:pt modelId="{BE228385-970B-4960-8A02-3672D2968251}" type="pres">
      <dgm:prSet presAssocID="{8FF6A829-DA4C-4646-B577-C8FFB1A1680F}" presName="bgRect" presStyleLbl="bgShp" presStyleIdx="0" presStyleCnt="5"/>
      <dgm:spPr/>
    </dgm:pt>
    <dgm:pt modelId="{C277D157-3F73-4155-A932-EF3F3EA18182}" type="pres">
      <dgm:prSet presAssocID="{8FF6A829-DA4C-4646-B577-C8FFB1A1680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C1B1344-3059-4832-8480-EFD161889665}" type="pres">
      <dgm:prSet presAssocID="{8FF6A829-DA4C-4646-B577-C8FFB1A1680F}" presName="spaceRect" presStyleCnt="0"/>
      <dgm:spPr/>
    </dgm:pt>
    <dgm:pt modelId="{AA76E9CF-D588-470B-9708-AF5D8B98BA69}" type="pres">
      <dgm:prSet presAssocID="{8FF6A829-DA4C-4646-B577-C8FFB1A1680F}" presName="parTx" presStyleLbl="revTx" presStyleIdx="0" presStyleCnt="5">
        <dgm:presLayoutVars>
          <dgm:chMax val="0"/>
          <dgm:chPref val="0"/>
        </dgm:presLayoutVars>
      </dgm:prSet>
      <dgm:spPr/>
    </dgm:pt>
    <dgm:pt modelId="{D34F12DA-4D30-415F-8C62-62F1D5FC7528}" type="pres">
      <dgm:prSet presAssocID="{73BAB9BF-67FF-4210-A015-59DAB9F40DF8}" presName="sibTrans" presStyleCnt="0"/>
      <dgm:spPr/>
    </dgm:pt>
    <dgm:pt modelId="{594DD520-E974-48D7-B04D-673300105746}" type="pres">
      <dgm:prSet presAssocID="{A47C22AC-ECD3-4AB4-9155-282832173449}" presName="compNode" presStyleCnt="0"/>
      <dgm:spPr/>
    </dgm:pt>
    <dgm:pt modelId="{6C936BCE-555B-414B-80F8-D3608D660B59}" type="pres">
      <dgm:prSet presAssocID="{A47C22AC-ECD3-4AB4-9155-282832173449}" presName="bgRect" presStyleLbl="bgShp" presStyleIdx="1" presStyleCnt="5"/>
      <dgm:spPr/>
    </dgm:pt>
    <dgm:pt modelId="{5D313484-DB95-44B4-A3BE-87D30EFA0BDB}" type="pres">
      <dgm:prSet presAssocID="{A47C22AC-ECD3-4AB4-9155-28283217344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6AE1B61-45E3-43C6-BB9B-D05616CC1365}" type="pres">
      <dgm:prSet presAssocID="{A47C22AC-ECD3-4AB4-9155-282832173449}" presName="spaceRect" presStyleCnt="0"/>
      <dgm:spPr/>
    </dgm:pt>
    <dgm:pt modelId="{97B5F24B-6CE4-4A1D-B4D7-3795D817B7C6}" type="pres">
      <dgm:prSet presAssocID="{A47C22AC-ECD3-4AB4-9155-282832173449}" presName="parTx" presStyleLbl="revTx" presStyleIdx="1" presStyleCnt="5">
        <dgm:presLayoutVars>
          <dgm:chMax val="0"/>
          <dgm:chPref val="0"/>
        </dgm:presLayoutVars>
      </dgm:prSet>
      <dgm:spPr/>
    </dgm:pt>
    <dgm:pt modelId="{7AC8DA93-259D-4B87-9A84-7C61581FB7CC}" type="pres">
      <dgm:prSet presAssocID="{E9BE0374-A2E8-4F71-A761-22E34A3E6033}" presName="sibTrans" presStyleCnt="0"/>
      <dgm:spPr/>
    </dgm:pt>
    <dgm:pt modelId="{8D59C2E5-B446-4144-81CC-2428FC7A7E75}" type="pres">
      <dgm:prSet presAssocID="{6C756613-BC31-40BC-A481-6580A13EA733}" presName="compNode" presStyleCnt="0"/>
      <dgm:spPr/>
    </dgm:pt>
    <dgm:pt modelId="{6056D265-5D05-4BFD-9BAB-2CB3B7746985}" type="pres">
      <dgm:prSet presAssocID="{6C756613-BC31-40BC-A481-6580A13EA733}" presName="bgRect" presStyleLbl="bgShp" presStyleIdx="2" presStyleCnt="5"/>
      <dgm:spPr/>
    </dgm:pt>
    <dgm:pt modelId="{3AFADC1C-368E-4E57-8571-E32693C751D7}" type="pres">
      <dgm:prSet presAssocID="{6C756613-BC31-40BC-A481-6580A13EA73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D2B42CA-6B65-46B9-AC69-FB57E0222F6C}" type="pres">
      <dgm:prSet presAssocID="{6C756613-BC31-40BC-A481-6580A13EA733}" presName="spaceRect" presStyleCnt="0"/>
      <dgm:spPr/>
    </dgm:pt>
    <dgm:pt modelId="{540E4A8E-92CB-4AFC-84FC-1B5A1611CFC4}" type="pres">
      <dgm:prSet presAssocID="{6C756613-BC31-40BC-A481-6580A13EA733}" presName="parTx" presStyleLbl="revTx" presStyleIdx="2" presStyleCnt="5">
        <dgm:presLayoutVars>
          <dgm:chMax val="0"/>
          <dgm:chPref val="0"/>
        </dgm:presLayoutVars>
      </dgm:prSet>
      <dgm:spPr/>
    </dgm:pt>
    <dgm:pt modelId="{B7DB20F5-FBA4-A04B-9B04-CF8B49167898}" type="pres">
      <dgm:prSet presAssocID="{3ED1D4D6-6EEF-4E90-893C-F4AA0383BA1E}" presName="sibTrans" presStyleCnt="0"/>
      <dgm:spPr/>
    </dgm:pt>
    <dgm:pt modelId="{AC3A1775-270A-A046-892E-2BBB92072193}" type="pres">
      <dgm:prSet presAssocID="{0545BD12-AB9A-B54E-A691-B96046243E63}" presName="compNode" presStyleCnt="0"/>
      <dgm:spPr/>
    </dgm:pt>
    <dgm:pt modelId="{EED3098E-67D1-AD44-ABB0-6BBF8F2378A0}" type="pres">
      <dgm:prSet presAssocID="{0545BD12-AB9A-B54E-A691-B96046243E63}" presName="bgRect" presStyleLbl="bgShp" presStyleIdx="3" presStyleCnt="5"/>
      <dgm:spPr/>
    </dgm:pt>
    <dgm:pt modelId="{AC2C59B1-E7AE-3C49-8AED-5A5FB7A86B44}" type="pres">
      <dgm:prSet presAssocID="{0545BD12-AB9A-B54E-A691-B96046243E6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4BFF8D49-D379-1546-8DFD-C52432A2F669}" type="pres">
      <dgm:prSet presAssocID="{0545BD12-AB9A-B54E-A691-B96046243E63}" presName="spaceRect" presStyleCnt="0"/>
      <dgm:spPr/>
    </dgm:pt>
    <dgm:pt modelId="{CD08AE64-7984-B24D-99EA-ABDFD6612BCF}" type="pres">
      <dgm:prSet presAssocID="{0545BD12-AB9A-B54E-A691-B96046243E63}" presName="parTx" presStyleLbl="revTx" presStyleIdx="3" presStyleCnt="5">
        <dgm:presLayoutVars>
          <dgm:chMax val="0"/>
          <dgm:chPref val="0"/>
        </dgm:presLayoutVars>
      </dgm:prSet>
      <dgm:spPr/>
    </dgm:pt>
    <dgm:pt modelId="{B3799878-EE2D-E243-9DA6-730C5F48C114}" type="pres">
      <dgm:prSet presAssocID="{65ED2E44-ADFC-4747-B9D5-27A9C4236B89}" presName="sibTrans" presStyleCnt="0"/>
      <dgm:spPr/>
    </dgm:pt>
    <dgm:pt modelId="{3B545F1C-F20D-374A-80BE-1E54134060B8}" type="pres">
      <dgm:prSet presAssocID="{6B003027-70CC-3D47-BA83-B05871D66828}" presName="compNode" presStyleCnt="0"/>
      <dgm:spPr/>
    </dgm:pt>
    <dgm:pt modelId="{2F1C4DED-43EA-1B44-9779-14E5FFCE1052}" type="pres">
      <dgm:prSet presAssocID="{6B003027-70CC-3D47-BA83-B05871D66828}" presName="bgRect" presStyleLbl="bgShp" presStyleIdx="4" presStyleCnt="5"/>
      <dgm:spPr/>
    </dgm:pt>
    <dgm:pt modelId="{70BAEED8-5EBC-5545-A32A-CFAD4BCB4021}" type="pres">
      <dgm:prSet presAssocID="{6B003027-70CC-3D47-BA83-B05871D6682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 with solid fill"/>
        </a:ext>
      </dgm:extLst>
    </dgm:pt>
    <dgm:pt modelId="{B68693AF-22DB-324B-B2BC-421859DB2912}" type="pres">
      <dgm:prSet presAssocID="{6B003027-70CC-3D47-BA83-B05871D66828}" presName="spaceRect" presStyleCnt="0"/>
      <dgm:spPr/>
    </dgm:pt>
    <dgm:pt modelId="{4584C8CA-1C62-CB49-BACD-534FBD66E4B8}" type="pres">
      <dgm:prSet presAssocID="{6B003027-70CC-3D47-BA83-B05871D6682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5D5A40A-1A8B-4740-A2E6-8EFBDAEF5667}" srcId="{5E8CB2EB-28B6-4AEA-BE7D-37EA73403843}" destId="{8FF6A829-DA4C-4646-B577-C8FFB1A1680F}" srcOrd="0" destOrd="0" parTransId="{14EE4861-E8CE-42BE-916F-A610A1A82687}" sibTransId="{73BAB9BF-67FF-4210-A015-59DAB9F40DF8}"/>
    <dgm:cxn modelId="{D73E0912-3833-45F1-87CE-2038545029DB}" srcId="{5E8CB2EB-28B6-4AEA-BE7D-37EA73403843}" destId="{6C756613-BC31-40BC-A481-6580A13EA733}" srcOrd="2" destOrd="0" parTransId="{F281A2AB-A27B-4C8F-B237-5B812E677844}" sibTransId="{3ED1D4D6-6EEF-4E90-893C-F4AA0383BA1E}"/>
    <dgm:cxn modelId="{33674169-6EA7-466B-ADE2-6548858B6C02}" type="presOf" srcId="{8FF6A829-DA4C-4646-B577-C8FFB1A1680F}" destId="{AA76E9CF-D588-470B-9708-AF5D8B98BA69}" srcOrd="0" destOrd="0" presId="urn:microsoft.com/office/officeart/2018/2/layout/IconVerticalSolidList"/>
    <dgm:cxn modelId="{2CA51556-AA76-F745-A9AE-69204BB773E3}" srcId="{5E8CB2EB-28B6-4AEA-BE7D-37EA73403843}" destId="{6B003027-70CC-3D47-BA83-B05871D66828}" srcOrd="4" destOrd="0" parTransId="{AFEBF950-4B4F-AE4B-A23A-A01E440D5DA3}" sibTransId="{C59B18A4-ED0B-A14D-91EE-FFAE8E3B51D2}"/>
    <dgm:cxn modelId="{E6358B88-A046-DC47-AA80-D459B7C2E00B}" type="presOf" srcId="{6B003027-70CC-3D47-BA83-B05871D66828}" destId="{4584C8CA-1C62-CB49-BACD-534FBD66E4B8}" srcOrd="0" destOrd="0" presId="urn:microsoft.com/office/officeart/2018/2/layout/IconVerticalSolidList"/>
    <dgm:cxn modelId="{F218ACA8-5514-4900-A087-7A16E3F6F80E}" type="presOf" srcId="{6C756613-BC31-40BC-A481-6580A13EA733}" destId="{540E4A8E-92CB-4AFC-84FC-1B5A1611CFC4}" srcOrd="0" destOrd="0" presId="urn:microsoft.com/office/officeart/2018/2/layout/IconVerticalSolidList"/>
    <dgm:cxn modelId="{1F1C7ABB-BE72-4E9B-BE54-40AE0DAAA82D}" type="presOf" srcId="{A47C22AC-ECD3-4AB4-9155-282832173449}" destId="{97B5F24B-6CE4-4A1D-B4D7-3795D817B7C6}" srcOrd="0" destOrd="0" presId="urn:microsoft.com/office/officeart/2018/2/layout/IconVerticalSolidList"/>
    <dgm:cxn modelId="{8D892CCB-10D6-4CE0-82E8-222770325A9C}" type="presOf" srcId="{5E8CB2EB-28B6-4AEA-BE7D-37EA73403843}" destId="{2AF47019-901F-45B0-AB72-EA53D5356C64}" srcOrd="0" destOrd="0" presId="urn:microsoft.com/office/officeart/2018/2/layout/IconVerticalSolidList"/>
    <dgm:cxn modelId="{1FF820CC-B817-F540-B188-8CC13955EBFE}" type="presOf" srcId="{0545BD12-AB9A-B54E-A691-B96046243E63}" destId="{CD08AE64-7984-B24D-99EA-ABDFD6612BCF}" srcOrd="0" destOrd="0" presId="urn:microsoft.com/office/officeart/2018/2/layout/IconVerticalSolidList"/>
    <dgm:cxn modelId="{F92589ED-08F7-4A60-93DB-19A056ADB14F}" srcId="{5E8CB2EB-28B6-4AEA-BE7D-37EA73403843}" destId="{A47C22AC-ECD3-4AB4-9155-282832173449}" srcOrd="1" destOrd="0" parTransId="{1479DE8E-A242-48ED-AF03-99711C2AE583}" sibTransId="{E9BE0374-A2E8-4F71-A761-22E34A3E6033}"/>
    <dgm:cxn modelId="{9B498CFF-B18F-4142-955A-5860DD748391}" srcId="{5E8CB2EB-28B6-4AEA-BE7D-37EA73403843}" destId="{0545BD12-AB9A-B54E-A691-B96046243E63}" srcOrd="3" destOrd="0" parTransId="{30C3866E-DF15-FD41-8443-C2F27C4CAB92}" sibTransId="{65ED2E44-ADFC-4747-B9D5-27A9C4236B89}"/>
    <dgm:cxn modelId="{960E8138-3FCF-4463-8273-2F7C508E1993}" type="presParOf" srcId="{2AF47019-901F-45B0-AB72-EA53D5356C64}" destId="{6E29C00A-AB19-49C7-BE44-319C6AE34670}" srcOrd="0" destOrd="0" presId="urn:microsoft.com/office/officeart/2018/2/layout/IconVerticalSolidList"/>
    <dgm:cxn modelId="{BCFAC7FA-448F-4224-8B38-30F96D28A044}" type="presParOf" srcId="{6E29C00A-AB19-49C7-BE44-319C6AE34670}" destId="{BE228385-970B-4960-8A02-3672D2968251}" srcOrd="0" destOrd="0" presId="urn:microsoft.com/office/officeart/2018/2/layout/IconVerticalSolidList"/>
    <dgm:cxn modelId="{3B69EABA-4588-444D-B55B-138F3E92C1E2}" type="presParOf" srcId="{6E29C00A-AB19-49C7-BE44-319C6AE34670}" destId="{C277D157-3F73-4155-A932-EF3F3EA18182}" srcOrd="1" destOrd="0" presId="urn:microsoft.com/office/officeart/2018/2/layout/IconVerticalSolidList"/>
    <dgm:cxn modelId="{C99C7C74-2F68-4013-8A03-6B1ED24D0D10}" type="presParOf" srcId="{6E29C00A-AB19-49C7-BE44-319C6AE34670}" destId="{3C1B1344-3059-4832-8480-EFD161889665}" srcOrd="2" destOrd="0" presId="urn:microsoft.com/office/officeart/2018/2/layout/IconVerticalSolidList"/>
    <dgm:cxn modelId="{02A5AC6E-7BB6-4940-AC2C-22ED903F850D}" type="presParOf" srcId="{6E29C00A-AB19-49C7-BE44-319C6AE34670}" destId="{AA76E9CF-D588-470B-9708-AF5D8B98BA69}" srcOrd="3" destOrd="0" presId="urn:microsoft.com/office/officeart/2018/2/layout/IconVerticalSolidList"/>
    <dgm:cxn modelId="{20D3C949-6182-4D66-A2D6-C6F5B736671C}" type="presParOf" srcId="{2AF47019-901F-45B0-AB72-EA53D5356C64}" destId="{D34F12DA-4D30-415F-8C62-62F1D5FC7528}" srcOrd="1" destOrd="0" presId="urn:microsoft.com/office/officeart/2018/2/layout/IconVerticalSolidList"/>
    <dgm:cxn modelId="{CFFE27A1-7084-4046-BCCE-9B324BF06471}" type="presParOf" srcId="{2AF47019-901F-45B0-AB72-EA53D5356C64}" destId="{594DD520-E974-48D7-B04D-673300105746}" srcOrd="2" destOrd="0" presId="urn:microsoft.com/office/officeart/2018/2/layout/IconVerticalSolidList"/>
    <dgm:cxn modelId="{D7EE7FAE-64AF-43FF-B955-E11F558E46AF}" type="presParOf" srcId="{594DD520-E974-48D7-B04D-673300105746}" destId="{6C936BCE-555B-414B-80F8-D3608D660B59}" srcOrd="0" destOrd="0" presId="urn:microsoft.com/office/officeart/2018/2/layout/IconVerticalSolidList"/>
    <dgm:cxn modelId="{61E7E58E-79F2-419D-A6AB-9E2BE48BFD81}" type="presParOf" srcId="{594DD520-E974-48D7-B04D-673300105746}" destId="{5D313484-DB95-44B4-A3BE-87D30EFA0BDB}" srcOrd="1" destOrd="0" presId="urn:microsoft.com/office/officeart/2018/2/layout/IconVerticalSolidList"/>
    <dgm:cxn modelId="{39D314A5-33D7-4534-AEDB-F9F6BE600484}" type="presParOf" srcId="{594DD520-E974-48D7-B04D-673300105746}" destId="{46AE1B61-45E3-43C6-BB9B-D05616CC1365}" srcOrd="2" destOrd="0" presId="urn:microsoft.com/office/officeart/2018/2/layout/IconVerticalSolidList"/>
    <dgm:cxn modelId="{14AFD2DC-78A5-4419-82E7-99553DA72B8C}" type="presParOf" srcId="{594DD520-E974-48D7-B04D-673300105746}" destId="{97B5F24B-6CE4-4A1D-B4D7-3795D817B7C6}" srcOrd="3" destOrd="0" presId="urn:microsoft.com/office/officeart/2018/2/layout/IconVerticalSolidList"/>
    <dgm:cxn modelId="{838A69EB-D511-4B0E-9C07-D7FC7C59A227}" type="presParOf" srcId="{2AF47019-901F-45B0-AB72-EA53D5356C64}" destId="{7AC8DA93-259D-4B87-9A84-7C61581FB7CC}" srcOrd="3" destOrd="0" presId="urn:microsoft.com/office/officeart/2018/2/layout/IconVerticalSolidList"/>
    <dgm:cxn modelId="{1E63752D-1E89-4153-A3C6-F9012F4931D9}" type="presParOf" srcId="{2AF47019-901F-45B0-AB72-EA53D5356C64}" destId="{8D59C2E5-B446-4144-81CC-2428FC7A7E75}" srcOrd="4" destOrd="0" presId="urn:microsoft.com/office/officeart/2018/2/layout/IconVerticalSolidList"/>
    <dgm:cxn modelId="{42671C7B-7F2F-476C-BE0D-FC2CDFD360D3}" type="presParOf" srcId="{8D59C2E5-B446-4144-81CC-2428FC7A7E75}" destId="{6056D265-5D05-4BFD-9BAB-2CB3B7746985}" srcOrd="0" destOrd="0" presId="urn:microsoft.com/office/officeart/2018/2/layout/IconVerticalSolidList"/>
    <dgm:cxn modelId="{E022CAC8-5194-4F2B-BE96-0598E3E99FDE}" type="presParOf" srcId="{8D59C2E5-B446-4144-81CC-2428FC7A7E75}" destId="{3AFADC1C-368E-4E57-8571-E32693C751D7}" srcOrd="1" destOrd="0" presId="urn:microsoft.com/office/officeart/2018/2/layout/IconVerticalSolidList"/>
    <dgm:cxn modelId="{53DCF523-8676-42CE-84A9-8AEF3D0B57A2}" type="presParOf" srcId="{8D59C2E5-B446-4144-81CC-2428FC7A7E75}" destId="{4D2B42CA-6B65-46B9-AC69-FB57E0222F6C}" srcOrd="2" destOrd="0" presId="urn:microsoft.com/office/officeart/2018/2/layout/IconVerticalSolidList"/>
    <dgm:cxn modelId="{D2A229DA-DD4F-43FE-A1FB-D27ABA6BC5BB}" type="presParOf" srcId="{8D59C2E5-B446-4144-81CC-2428FC7A7E75}" destId="{540E4A8E-92CB-4AFC-84FC-1B5A1611CFC4}" srcOrd="3" destOrd="0" presId="urn:microsoft.com/office/officeart/2018/2/layout/IconVerticalSolidList"/>
    <dgm:cxn modelId="{3699F729-8F96-AA47-BBD4-57D7D6E7D826}" type="presParOf" srcId="{2AF47019-901F-45B0-AB72-EA53D5356C64}" destId="{B7DB20F5-FBA4-A04B-9B04-CF8B49167898}" srcOrd="5" destOrd="0" presId="urn:microsoft.com/office/officeart/2018/2/layout/IconVerticalSolidList"/>
    <dgm:cxn modelId="{D30B8BCE-0207-764B-8E12-6DE829F4AC7C}" type="presParOf" srcId="{2AF47019-901F-45B0-AB72-EA53D5356C64}" destId="{AC3A1775-270A-A046-892E-2BBB92072193}" srcOrd="6" destOrd="0" presId="urn:microsoft.com/office/officeart/2018/2/layout/IconVerticalSolidList"/>
    <dgm:cxn modelId="{35F93B69-5BB8-B245-9AB8-7280AB65A114}" type="presParOf" srcId="{AC3A1775-270A-A046-892E-2BBB92072193}" destId="{EED3098E-67D1-AD44-ABB0-6BBF8F2378A0}" srcOrd="0" destOrd="0" presId="urn:microsoft.com/office/officeart/2018/2/layout/IconVerticalSolidList"/>
    <dgm:cxn modelId="{92EFF48A-8695-5345-B072-949EB4AB8F5F}" type="presParOf" srcId="{AC3A1775-270A-A046-892E-2BBB92072193}" destId="{AC2C59B1-E7AE-3C49-8AED-5A5FB7A86B44}" srcOrd="1" destOrd="0" presId="urn:microsoft.com/office/officeart/2018/2/layout/IconVerticalSolidList"/>
    <dgm:cxn modelId="{718AA6D1-3CFA-6940-9C90-A9F926CDE605}" type="presParOf" srcId="{AC3A1775-270A-A046-892E-2BBB92072193}" destId="{4BFF8D49-D379-1546-8DFD-C52432A2F669}" srcOrd="2" destOrd="0" presId="urn:microsoft.com/office/officeart/2018/2/layout/IconVerticalSolidList"/>
    <dgm:cxn modelId="{E06B1A0A-6C9F-C648-95F0-CA797A008764}" type="presParOf" srcId="{AC3A1775-270A-A046-892E-2BBB92072193}" destId="{CD08AE64-7984-B24D-99EA-ABDFD6612BCF}" srcOrd="3" destOrd="0" presId="urn:microsoft.com/office/officeart/2018/2/layout/IconVerticalSolidList"/>
    <dgm:cxn modelId="{391F3CD5-ABFF-E541-B688-BFD7A82048E4}" type="presParOf" srcId="{2AF47019-901F-45B0-AB72-EA53D5356C64}" destId="{B3799878-EE2D-E243-9DA6-730C5F48C114}" srcOrd="7" destOrd="0" presId="urn:microsoft.com/office/officeart/2018/2/layout/IconVerticalSolidList"/>
    <dgm:cxn modelId="{E98A4FBC-8812-9449-9D26-9CEBB87F540D}" type="presParOf" srcId="{2AF47019-901F-45B0-AB72-EA53D5356C64}" destId="{3B545F1C-F20D-374A-80BE-1E54134060B8}" srcOrd="8" destOrd="0" presId="urn:microsoft.com/office/officeart/2018/2/layout/IconVerticalSolidList"/>
    <dgm:cxn modelId="{D8D2D630-50F5-084F-90EA-AE8807FED285}" type="presParOf" srcId="{3B545F1C-F20D-374A-80BE-1E54134060B8}" destId="{2F1C4DED-43EA-1B44-9779-14E5FFCE1052}" srcOrd="0" destOrd="0" presId="urn:microsoft.com/office/officeart/2018/2/layout/IconVerticalSolidList"/>
    <dgm:cxn modelId="{0127400B-CBBE-B349-AF27-035CAB2096D9}" type="presParOf" srcId="{3B545F1C-F20D-374A-80BE-1E54134060B8}" destId="{70BAEED8-5EBC-5545-A32A-CFAD4BCB4021}" srcOrd="1" destOrd="0" presId="urn:microsoft.com/office/officeart/2018/2/layout/IconVerticalSolidList"/>
    <dgm:cxn modelId="{D78486A3-B739-2844-80EB-AF1CEC8C7506}" type="presParOf" srcId="{3B545F1C-F20D-374A-80BE-1E54134060B8}" destId="{B68693AF-22DB-324B-B2BC-421859DB2912}" srcOrd="2" destOrd="0" presId="urn:microsoft.com/office/officeart/2018/2/layout/IconVerticalSolidList"/>
    <dgm:cxn modelId="{3DEFA942-DA8A-CC43-99DD-D11324B8FA8B}" type="presParOf" srcId="{3B545F1C-F20D-374A-80BE-1E54134060B8}" destId="{4584C8CA-1C62-CB49-BACD-534FBD66E4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28385-970B-4960-8A02-3672D2968251}">
      <dsp:nvSpPr>
        <dsp:cNvPr id="0" name=""/>
        <dsp:cNvSpPr/>
      </dsp:nvSpPr>
      <dsp:spPr>
        <a:xfrm>
          <a:off x="0" y="3453"/>
          <a:ext cx="11085641" cy="7356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7D157-3F73-4155-A932-EF3F3EA18182}">
      <dsp:nvSpPr>
        <dsp:cNvPr id="0" name=""/>
        <dsp:cNvSpPr/>
      </dsp:nvSpPr>
      <dsp:spPr>
        <a:xfrm>
          <a:off x="222525" y="168968"/>
          <a:ext cx="404592" cy="4045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76E9CF-D588-470B-9708-AF5D8B98BA69}">
      <dsp:nvSpPr>
        <dsp:cNvPr id="0" name=""/>
        <dsp:cNvSpPr/>
      </dsp:nvSpPr>
      <dsp:spPr>
        <a:xfrm>
          <a:off x="849644" y="3453"/>
          <a:ext cx="10235996" cy="73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53" tIns="77853" rIns="77853" bIns="778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Survey of victim service organizations			Responses gathered, in analysis</a:t>
          </a:r>
        </a:p>
      </dsp:txBody>
      <dsp:txXfrm>
        <a:off x="849644" y="3453"/>
        <a:ext cx="10235996" cy="735622"/>
      </dsp:txXfrm>
    </dsp:sp>
    <dsp:sp modelId="{6C936BCE-555B-414B-80F8-D3608D660B59}">
      <dsp:nvSpPr>
        <dsp:cNvPr id="0" name=""/>
        <dsp:cNvSpPr/>
      </dsp:nvSpPr>
      <dsp:spPr>
        <a:xfrm>
          <a:off x="0" y="922982"/>
          <a:ext cx="11085641" cy="7356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13484-DB95-44B4-A3BE-87D30EFA0BDB}">
      <dsp:nvSpPr>
        <dsp:cNvPr id="0" name=""/>
        <dsp:cNvSpPr/>
      </dsp:nvSpPr>
      <dsp:spPr>
        <a:xfrm>
          <a:off x="222525" y="1088497"/>
          <a:ext cx="404592" cy="4045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B5F24B-6CE4-4A1D-B4D7-3795D817B7C6}">
      <dsp:nvSpPr>
        <dsp:cNvPr id="0" name=""/>
        <dsp:cNvSpPr/>
      </dsp:nvSpPr>
      <dsp:spPr>
        <a:xfrm>
          <a:off x="849644" y="922982"/>
          <a:ext cx="10235996" cy="73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53" tIns="77853" rIns="77853" bIns="778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Survey of victims and co-victims of crime			Designed, not yet launched</a:t>
          </a:r>
        </a:p>
      </dsp:txBody>
      <dsp:txXfrm>
        <a:off x="849644" y="922982"/>
        <a:ext cx="10235996" cy="735622"/>
      </dsp:txXfrm>
    </dsp:sp>
    <dsp:sp modelId="{6056D265-5D05-4BFD-9BAB-2CB3B7746985}">
      <dsp:nvSpPr>
        <dsp:cNvPr id="0" name=""/>
        <dsp:cNvSpPr/>
      </dsp:nvSpPr>
      <dsp:spPr>
        <a:xfrm>
          <a:off x="0" y="1842511"/>
          <a:ext cx="11085641" cy="7356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ADC1C-368E-4E57-8571-E32693C751D7}">
      <dsp:nvSpPr>
        <dsp:cNvPr id="0" name=""/>
        <dsp:cNvSpPr/>
      </dsp:nvSpPr>
      <dsp:spPr>
        <a:xfrm>
          <a:off x="222525" y="2008026"/>
          <a:ext cx="404592" cy="4045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0E4A8E-92CB-4AFC-84FC-1B5A1611CFC4}">
      <dsp:nvSpPr>
        <dsp:cNvPr id="0" name=""/>
        <dsp:cNvSpPr/>
      </dsp:nvSpPr>
      <dsp:spPr>
        <a:xfrm>
          <a:off x="849644" y="1842511"/>
          <a:ext cx="10235996" cy="73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53" tIns="77853" rIns="77853" bIns="778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Interviews with service providers and advocates		Complete</a:t>
          </a:r>
        </a:p>
      </dsp:txBody>
      <dsp:txXfrm>
        <a:off x="849644" y="1842511"/>
        <a:ext cx="10235996" cy="735622"/>
      </dsp:txXfrm>
    </dsp:sp>
    <dsp:sp modelId="{EED3098E-67D1-AD44-ABB0-6BBF8F2378A0}">
      <dsp:nvSpPr>
        <dsp:cNvPr id="0" name=""/>
        <dsp:cNvSpPr/>
      </dsp:nvSpPr>
      <dsp:spPr>
        <a:xfrm>
          <a:off x="0" y="2762039"/>
          <a:ext cx="11085641" cy="7356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C59B1-E7AE-3C49-8AED-5A5FB7A86B44}">
      <dsp:nvSpPr>
        <dsp:cNvPr id="0" name=""/>
        <dsp:cNvSpPr/>
      </dsp:nvSpPr>
      <dsp:spPr>
        <a:xfrm>
          <a:off x="222525" y="2927554"/>
          <a:ext cx="404592" cy="4045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08AE64-7984-B24D-99EA-ABDFD6612BCF}">
      <dsp:nvSpPr>
        <dsp:cNvPr id="0" name=""/>
        <dsp:cNvSpPr/>
      </dsp:nvSpPr>
      <dsp:spPr>
        <a:xfrm>
          <a:off x="849644" y="2762039"/>
          <a:ext cx="10235996" cy="73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53" tIns="77853" rIns="77853" bIns="778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Literature review						Complete</a:t>
          </a:r>
        </a:p>
      </dsp:txBody>
      <dsp:txXfrm>
        <a:off x="849644" y="2762039"/>
        <a:ext cx="10235996" cy="735622"/>
      </dsp:txXfrm>
    </dsp:sp>
    <dsp:sp modelId="{2F1C4DED-43EA-1B44-9779-14E5FFCE1052}">
      <dsp:nvSpPr>
        <dsp:cNvPr id="0" name=""/>
        <dsp:cNvSpPr/>
      </dsp:nvSpPr>
      <dsp:spPr>
        <a:xfrm>
          <a:off x="0" y="3681568"/>
          <a:ext cx="11085641" cy="7356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EED8-5EBC-5545-A32A-CFAD4BCB4021}">
      <dsp:nvSpPr>
        <dsp:cNvPr id="0" name=""/>
        <dsp:cNvSpPr/>
      </dsp:nvSpPr>
      <dsp:spPr>
        <a:xfrm>
          <a:off x="222525" y="3847083"/>
          <a:ext cx="404592" cy="4045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84C8CA-1C62-CB49-BACD-534FBD66E4B8}">
      <dsp:nvSpPr>
        <dsp:cNvPr id="0" name=""/>
        <dsp:cNvSpPr/>
      </dsp:nvSpPr>
      <dsp:spPr>
        <a:xfrm>
          <a:off x="849644" y="3681568"/>
          <a:ext cx="10235996" cy="73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53" tIns="77853" rIns="77853" bIns="7785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Web-based resource assessment				Complete</a:t>
          </a:r>
        </a:p>
      </dsp:txBody>
      <dsp:txXfrm>
        <a:off x="849644" y="3681568"/>
        <a:ext cx="10235996" cy="735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3C0AC-B4D3-489F-8884-08741859D69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1F8F8-BA41-46B9-9F3A-4599172F5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5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1F8F8-BA41-46B9-9F3A-4599172F55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1F8F8-BA41-46B9-9F3A-4599172F55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9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1F8F8-BA41-46B9-9F3A-4599172F55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5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1F8F8-BA41-46B9-9F3A-4599172F55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6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1F8F8-BA41-46B9-9F3A-4599172F55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4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1F8F8-BA41-46B9-9F3A-4599172F55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1F8F8-BA41-46B9-9F3A-4599172F55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73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7EDA-01F4-4C3C-8BF0-E4F583F99EE4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1E1-1BEF-4A62-91A7-2C217D4944B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A782-4475-4AD2-8719-4C7716F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9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1E1-1BEF-4A62-91A7-2C217D4944B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A782-4475-4AD2-8719-4C7716F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1E1-1BEF-4A62-91A7-2C217D4944B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A782-4475-4AD2-8719-4C7716F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6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1E1-1BEF-4A62-91A7-2C217D4944B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A782-4475-4AD2-8719-4C7716F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5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1E1-1BEF-4A62-91A7-2C217D4944B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A782-4475-4AD2-8719-4C7716F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1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1E1-1BEF-4A62-91A7-2C217D4944B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A782-4475-4AD2-8719-4C7716F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1E1-1BEF-4A62-91A7-2C217D4944B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A782-4475-4AD2-8719-4C7716F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1E1-1BEF-4A62-91A7-2C217D4944B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A782-4475-4AD2-8719-4C7716F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1E1-1BEF-4A62-91A7-2C217D4944B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A782-4475-4AD2-8719-4C7716F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1E1-1BEF-4A62-91A7-2C217D4944B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A782-4475-4AD2-8719-4C7716F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1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1E1-1BEF-4A62-91A7-2C217D4944B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A782-4475-4AD2-8719-4C7716F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01E1-1BEF-4A62-91A7-2C217D4944B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4A782-4475-4AD2-8719-4C7716F4C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5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bv@email.unc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0D314-EF17-4D27-83C8-F4B0F1EC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North Carolina Victims of Crime Needs Assessment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BB8EE-9596-4522-9872-310CC1352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7258" y="4318323"/>
            <a:ext cx="4813004" cy="14901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October 12</a:t>
            </a:r>
            <a:r>
              <a:rPr lang="en-US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2022</a:t>
            </a:r>
          </a:p>
          <a:p>
            <a:pPr algn="ct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by: Tonya Van Deinse, PhD</a:t>
            </a:r>
          </a:p>
        </p:txBody>
      </p:sp>
    </p:spTree>
    <p:extLst>
      <p:ext uri="{BB962C8B-B14F-4D97-AF65-F5344CB8AC3E}">
        <p14:creationId xmlns:p14="http://schemas.microsoft.com/office/powerpoint/2010/main" val="375043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B121-5F9E-414A-88B2-17E57341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844587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Crimes of interest include but are not limited to:</a:t>
            </a:r>
            <a:endParaRPr lang="en-US" sz="4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792A71-43AB-4C7F-8FA1-1100F4497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/>
                <a:cs typeface="Calibri"/>
              </a:rPr>
              <a:t>Murder 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/>
                <a:cs typeface="Calibri"/>
              </a:rPr>
              <a:t>Sex offenses 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/>
                <a:cs typeface="Calibri"/>
              </a:rPr>
              <a:t>Robbery 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/>
                <a:cs typeface="Calibri"/>
              </a:rPr>
              <a:t>Assault 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/>
                <a:cs typeface="Calibri"/>
              </a:rPr>
              <a:t>Arson 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/>
                <a:cs typeface="Calibri"/>
              </a:rPr>
              <a:t>Burglary 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/>
                <a:cs typeface="Calibri"/>
              </a:rPr>
              <a:t>Forgery 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/>
                <a:cs typeface="Calibri"/>
              </a:rPr>
              <a:t>Fraud 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/>
                <a:cs typeface="Calibri"/>
              </a:rPr>
              <a:t>Embezzlement 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/>
                <a:cs typeface="Calibri"/>
              </a:rPr>
              <a:t>Vandalism 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/>
                <a:cs typeface="Calibri"/>
              </a:rPr>
              <a:t>Human </a:t>
            </a:r>
            <a:r>
              <a:rPr lang="en-US" dirty="0">
                <a:latin typeface="Calibri"/>
                <a:cs typeface="Calibri"/>
              </a:rPr>
              <a:t>trafficking</a:t>
            </a:r>
            <a:r>
              <a:rPr lang="en-US" b="0" i="0" dirty="0">
                <a:effectLst/>
                <a:latin typeface="Calibri"/>
                <a:cs typeface="Calibri"/>
              </a:rPr>
              <a:t> 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011E-4D43-C3EE-5A98-4EEBAF46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 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4945CCB-5F7C-2F63-35D3-8BB5BC89C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995026"/>
              </p:ext>
            </p:extLst>
          </p:nvPr>
        </p:nvGraphicFramePr>
        <p:xfrm>
          <a:off x="646111" y="1733266"/>
          <a:ext cx="11085641" cy="442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323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B121-5F9E-414A-88B2-17E57341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84458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Questions?</a:t>
            </a:r>
            <a:endParaRPr lang="en-US" sz="4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835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B121-5F9E-414A-88B2-17E57341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84458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Contact information</a:t>
            </a:r>
            <a:endParaRPr lang="en-US" sz="4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4783E-D857-4A9E-A601-564E4A06C994}"/>
              </a:ext>
            </a:extLst>
          </p:cNvPr>
          <p:cNvSpPr txBox="1"/>
          <p:nvPr/>
        </p:nvSpPr>
        <p:spPr>
          <a:xfrm>
            <a:off x="3219448" y="2946400"/>
            <a:ext cx="5753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Tonya Van Deinse</a:t>
            </a:r>
          </a:p>
          <a:p>
            <a:pPr algn="ctr"/>
            <a:r>
              <a:rPr lang="en-US" sz="3600" dirty="0"/>
              <a:t>Email: </a:t>
            </a:r>
            <a:r>
              <a:rPr lang="en-US" sz="3600" dirty="0">
                <a:hlinkClick r:id="rId2"/>
              </a:rPr>
              <a:t>tbv@email.unc.edu</a:t>
            </a:r>
            <a:endParaRPr lang="en-US" sz="3600" dirty="0"/>
          </a:p>
          <a:p>
            <a:pPr algn="ctr"/>
            <a:r>
              <a:rPr lang="en-US" sz="3600" dirty="0"/>
              <a:t>Phone: 919-962-6428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993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F83A91-2EAA-724C-990E-4606A944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8C13C-715D-FB47-8E1F-4893F036A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33550"/>
            <a:ext cx="9724031" cy="42680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fontAlgn="base">
              <a:buNone/>
            </a:pPr>
            <a:r>
              <a:rPr lang="en-US" sz="2000" dirty="0"/>
              <a:t>In late 2020, the Governor’s Crime Commission sought a research team to conduct a statewide needs assessment for victims of crime in NC to understand: </a:t>
            </a:r>
          </a:p>
          <a:p>
            <a:pPr marL="0" indent="0" fontAlgn="base">
              <a:buNone/>
            </a:pPr>
            <a:r>
              <a:rPr lang="en-US" sz="2000" dirty="0"/>
              <a:t>• What services are currently available and accessed by victims of crime?</a:t>
            </a:r>
          </a:p>
          <a:p>
            <a:pPr marL="0" indent="0" fontAlgn="base">
              <a:buNone/>
            </a:pPr>
            <a:r>
              <a:rPr lang="en-US" sz="2000" dirty="0"/>
              <a:t>• How do community members know/find out about resources or services?</a:t>
            </a:r>
          </a:p>
          <a:p>
            <a:pPr marL="0" indent="0" fontAlgn="base">
              <a:buNone/>
            </a:pPr>
            <a:r>
              <a:rPr lang="en-US" sz="2000" dirty="0"/>
              <a:t>• What victim services are needed but not available?</a:t>
            </a:r>
          </a:p>
          <a:p>
            <a:pPr marL="0" indent="0" fontAlgn="base">
              <a:buNone/>
            </a:pPr>
            <a:r>
              <a:rPr lang="en-US" sz="2000" dirty="0"/>
              <a:t>• What are the barriers to victims accessing services?</a:t>
            </a:r>
          </a:p>
          <a:p>
            <a:pPr marL="0" indent="0" fontAlgn="base">
              <a:buNone/>
            </a:pPr>
            <a:r>
              <a:rPr lang="en-US" sz="2000" dirty="0"/>
              <a:t>• What type of training or tools do organizations that provide services to victims need that they do not currently have?</a:t>
            </a:r>
          </a:p>
          <a:p>
            <a:pPr marL="0" indent="0" fontAlgn="base">
              <a:buNone/>
            </a:pPr>
            <a:r>
              <a:rPr lang="en-US" sz="2000" dirty="0"/>
              <a:t>• What capacity building efforts within victim service organizations are needed?</a:t>
            </a:r>
          </a:p>
          <a:p>
            <a:pPr marL="0" indent="0" fontAlgn="base">
              <a:buNone/>
            </a:pPr>
            <a:endParaRPr lang="en-US" sz="2000" dirty="0">
              <a:cs typeface="Calibri" panose="020F0502020204030204"/>
            </a:endParaRPr>
          </a:p>
          <a:p>
            <a:pPr marL="0" indent="0" fontAlgn="base">
              <a:buNone/>
            </a:pPr>
            <a:r>
              <a:rPr lang="en-US" sz="2000" dirty="0">
                <a:cs typeface="Calibri" panose="020F0502020204030204"/>
              </a:rPr>
              <a:t>They also wanted to know whether and how the answers to these questions varied by specific underserved groups.</a:t>
            </a:r>
          </a:p>
        </p:txBody>
      </p:sp>
    </p:spTree>
    <p:extLst>
      <p:ext uri="{BB962C8B-B14F-4D97-AF65-F5344CB8AC3E}">
        <p14:creationId xmlns:p14="http://schemas.microsoft.com/office/powerpoint/2010/main" val="337061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F83A91-2EAA-724C-990E-4606A944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Our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8C13C-715D-FB47-8E1F-4893F036A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4075"/>
            <a:ext cx="10205254" cy="42680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fontAlgn="base">
              <a:buNone/>
            </a:pPr>
            <a:r>
              <a:rPr lang="en-US" b="1" dirty="0"/>
              <a:t>Core elements</a:t>
            </a:r>
          </a:p>
          <a:p>
            <a:pPr fontAlgn="base"/>
            <a:r>
              <a:rPr lang="en-US" dirty="0"/>
              <a:t>Interdisciplinary team</a:t>
            </a:r>
          </a:p>
          <a:p>
            <a:pPr fontAlgn="base"/>
            <a:r>
              <a:rPr lang="en-US" dirty="0"/>
              <a:t>Community-engaged approach</a:t>
            </a:r>
          </a:p>
          <a:p>
            <a:pPr fontAlgn="base"/>
            <a:r>
              <a:rPr lang="en-US" dirty="0"/>
              <a:t>Mixed-methods design</a:t>
            </a:r>
          </a:p>
          <a:p>
            <a:pPr fontAlgn="base"/>
            <a:r>
              <a:rPr lang="en-US" dirty="0"/>
              <a:t>Expand priority population focus</a:t>
            </a:r>
          </a:p>
          <a:p>
            <a:pPr marL="0" indent="0" fontAlgn="base">
              <a:buNone/>
            </a:pPr>
            <a:r>
              <a:rPr lang="en-US" b="1" dirty="0"/>
              <a:t>Proposed timeline</a:t>
            </a:r>
          </a:p>
          <a:p>
            <a:pPr fontAlgn="base"/>
            <a:r>
              <a:rPr lang="en-US" dirty="0"/>
              <a:t>18 mos. </a:t>
            </a:r>
          </a:p>
          <a:p>
            <a:pPr fontAlgn="base"/>
            <a:r>
              <a:rPr lang="en-US" dirty="0"/>
              <a:t>Begin in January 2021</a:t>
            </a:r>
          </a:p>
        </p:txBody>
      </p:sp>
    </p:spTree>
    <p:extLst>
      <p:ext uri="{BB962C8B-B14F-4D97-AF65-F5344CB8AC3E}">
        <p14:creationId xmlns:p14="http://schemas.microsoft.com/office/powerpoint/2010/main" val="225047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F83A91-2EAA-724C-990E-4606A944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Interdisciplinary Team: Faculty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Tonya Van Deinse (@tvandeinse) | Twitter">
            <a:extLst>
              <a:ext uri="{FF2B5EF4-FFF2-40B4-BE49-F238E27FC236}">
                <a16:creationId xmlns:a16="http://schemas.microsoft.com/office/drawing/2014/main" id="{D9785D66-EF23-49E2-BCB5-90A64ECC7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4" r="6701" b="-2"/>
          <a:stretch/>
        </p:blipFill>
        <p:spPr bwMode="auto">
          <a:xfrm>
            <a:off x="184558" y="2581911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9DB6C09-2558-426D-97FB-19F84F1D06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 r="33358" b="2"/>
          <a:stretch/>
        </p:blipFill>
        <p:spPr>
          <a:xfrm>
            <a:off x="2575696" y="2581911"/>
            <a:ext cx="2255462" cy="3155238"/>
          </a:xfrm>
          <a:prstGeom prst="rect">
            <a:avLst/>
          </a:prstGeom>
        </p:spPr>
      </p:pic>
      <p:pic>
        <p:nvPicPr>
          <p:cNvPr id="16" name="Picture 4" descr="Gary Cuddeback | Chapel Hill Bible Church">
            <a:extLst>
              <a:ext uri="{FF2B5EF4-FFF2-40B4-BE49-F238E27FC236}">
                <a16:creationId xmlns:a16="http://schemas.microsoft.com/office/drawing/2014/main" id="{6BEC1B46-0140-4048-A5B5-5CC526B9E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r="16923" b="-2"/>
          <a:stretch/>
        </p:blipFill>
        <p:spPr bwMode="auto">
          <a:xfrm>
            <a:off x="9782673" y="2581911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ana Rice, DrPH - UNC Gillings School of Global Public Health">
            <a:extLst>
              <a:ext uri="{FF2B5EF4-FFF2-40B4-BE49-F238E27FC236}">
                <a16:creationId xmlns:a16="http://schemas.microsoft.com/office/drawing/2014/main" id="{686B6EBB-EB9C-49FC-B304-31CB108CB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r="9873" b="-1"/>
          <a:stretch/>
        </p:blipFill>
        <p:spPr bwMode="auto">
          <a:xfrm>
            <a:off x="5000851" y="2581911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368FE8E-B749-4830-84B8-4734E9B24C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r="15849" b="2"/>
          <a:stretch/>
        </p:blipFill>
        <p:spPr>
          <a:xfrm>
            <a:off x="7361509" y="2581911"/>
            <a:ext cx="2255462" cy="31552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86CE48-2453-41BF-BB6A-796827B1CEBB}"/>
              </a:ext>
            </a:extLst>
          </p:cNvPr>
          <p:cNvSpPr txBox="1"/>
          <p:nvPr/>
        </p:nvSpPr>
        <p:spPr>
          <a:xfrm>
            <a:off x="101717" y="2035266"/>
            <a:ext cx="235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j-lt"/>
              </a:rPr>
              <a:t>Tonya Van Deinse, PhD, MSW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29B009-4DBA-40A2-A0E3-4E3031B33834}"/>
              </a:ext>
            </a:extLst>
          </p:cNvPr>
          <p:cNvSpPr txBox="1"/>
          <p:nvPr/>
        </p:nvSpPr>
        <p:spPr>
          <a:xfrm>
            <a:off x="4892085" y="2049226"/>
            <a:ext cx="218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j-lt"/>
              </a:rPr>
              <a:t>Dana Rice, DrPH, 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D62CC6-ADD5-4809-8E78-CC548653A752}"/>
              </a:ext>
            </a:extLst>
          </p:cNvPr>
          <p:cNvSpPr txBox="1"/>
          <p:nvPr/>
        </p:nvSpPr>
        <p:spPr>
          <a:xfrm>
            <a:off x="2458897" y="2006260"/>
            <a:ext cx="239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j-lt"/>
              </a:rPr>
              <a:t>Andrea Murray-Lichtman, MSW, LCSW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7E270B-E2BB-4D1B-9552-A3643FFD39A0}"/>
              </a:ext>
            </a:extLst>
          </p:cNvPr>
          <p:cNvSpPr txBox="1"/>
          <p:nvPr/>
        </p:nvSpPr>
        <p:spPr>
          <a:xfrm>
            <a:off x="9685368" y="2002905"/>
            <a:ext cx="240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j-lt"/>
              </a:rPr>
              <a:t>Gary Cuddeback, PhD, MPH, MSW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CD1C04-13A7-42FE-94E2-BF7792AB6A96}"/>
              </a:ext>
            </a:extLst>
          </p:cNvPr>
          <p:cNvSpPr txBox="1"/>
          <p:nvPr/>
        </p:nvSpPr>
        <p:spPr>
          <a:xfrm>
            <a:off x="7240719" y="2030176"/>
            <a:ext cx="239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effectLst/>
                <a:latin typeface="+mj-lt"/>
              </a:rPr>
              <a:t>Erum Agha, Ph.D., MSW, LCSW</a:t>
            </a:r>
            <a:endParaRPr lang="en-US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0ED56C-FAA2-4C3C-AB5B-8F21EBF394B4}"/>
              </a:ext>
            </a:extLst>
          </p:cNvPr>
          <p:cNvSpPr txBox="1"/>
          <p:nvPr/>
        </p:nvSpPr>
        <p:spPr>
          <a:xfrm>
            <a:off x="204700" y="5735143"/>
            <a:ext cx="218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of Social Work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70A5AE-35A7-43EE-9F14-0C0A6ADD5816}"/>
              </a:ext>
            </a:extLst>
          </p:cNvPr>
          <p:cNvSpPr txBox="1"/>
          <p:nvPr/>
        </p:nvSpPr>
        <p:spPr>
          <a:xfrm>
            <a:off x="2561108" y="5735143"/>
            <a:ext cx="218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of Social 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517923-0405-46AC-9505-EDFFA5CD56C6}"/>
              </a:ext>
            </a:extLst>
          </p:cNvPr>
          <p:cNvSpPr txBox="1"/>
          <p:nvPr/>
        </p:nvSpPr>
        <p:spPr>
          <a:xfrm>
            <a:off x="4991100" y="5715836"/>
            <a:ext cx="2204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Gillings</a:t>
            </a:r>
            <a:r>
              <a:rPr lang="en-US" dirty="0"/>
              <a:t> School of Global Public Health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B51599-F5D3-41C8-8CAF-DEFCA87E52CD}"/>
              </a:ext>
            </a:extLst>
          </p:cNvPr>
          <p:cNvSpPr txBox="1"/>
          <p:nvPr/>
        </p:nvSpPr>
        <p:spPr>
          <a:xfrm>
            <a:off x="7205558" y="5649075"/>
            <a:ext cx="242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of Medicine – Program on Integrative Medicine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02A183-4B70-4D42-BC9A-C811A3AD75D5}"/>
              </a:ext>
            </a:extLst>
          </p:cNvPr>
          <p:cNvSpPr txBox="1"/>
          <p:nvPr/>
        </p:nvSpPr>
        <p:spPr>
          <a:xfrm>
            <a:off x="9675158" y="5715836"/>
            <a:ext cx="242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of Medicine – Department of Psychiatry</a:t>
            </a:r>
          </a:p>
        </p:txBody>
      </p:sp>
    </p:spTree>
    <p:extLst>
      <p:ext uri="{BB962C8B-B14F-4D97-AF65-F5344CB8AC3E}">
        <p14:creationId xmlns:p14="http://schemas.microsoft.com/office/powerpoint/2010/main" val="217963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F83A91-2EAA-724C-990E-4606A944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Interdisciplinary Team: Current Students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0" name="Picture 5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D31859F9-139C-4175-9FF1-8DAA34355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32" t="18834" r="1732" b="21122"/>
          <a:stretch/>
        </p:blipFill>
        <p:spPr>
          <a:xfrm>
            <a:off x="8366919" y="2697192"/>
            <a:ext cx="2544763" cy="2919413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BA6C6405-69B0-49AE-972F-D5DAE95445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2" t="872" r="5242" b="20930"/>
          <a:stretch/>
        </p:blipFill>
        <p:spPr>
          <a:xfrm>
            <a:off x="1272381" y="2697192"/>
            <a:ext cx="2236788" cy="2919413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24AEB9FB-236E-4B79-8A67-52777024D4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68" r="-662" b="-20"/>
          <a:stretch/>
        </p:blipFill>
        <p:spPr>
          <a:xfrm>
            <a:off x="6174581" y="2697192"/>
            <a:ext cx="2184400" cy="2919413"/>
          </a:xfrm>
          <a:prstGeom prst="rect">
            <a:avLst/>
          </a:prstGeom>
        </p:spPr>
      </p:pic>
      <p:pic>
        <p:nvPicPr>
          <p:cNvPr id="33" name="Picture 2" descr="Image preview">
            <a:extLst>
              <a:ext uri="{FF2B5EF4-FFF2-40B4-BE49-F238E27FC236}">
                <a16:creationId xmlns:a16="http://schemas.microsoft.com/office/drawing/2014/main" id="{6FCA6101-CC92-4813-9BF6-E9A3FEB3C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678" r="14334" b="8451"/>
          <a:stretch/>
        </p:blipFill>
        <p:spPr bwMode="auto">
          <a:xfrm>
            <a:off x="3585369" y="2697192"/>
            <a:ext cx="2500313" cy="2919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E2D0FE6-6AAC-4C58-8149-25E3F34C4310}"/>
              </a:ext>
            </a:extLst>
          </p:cNvPr>
          <p:cNvSpPr txBox="1"/>
          <p:nvPr/>
        </p:nvSpPr>
        <p:spPr>
          <a:xfrm>
            <a:off x="8366919" y="2112992"/>
            <a:ext cx="2544763" cy="584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+mj-lt"/>
              </a:rPr>
              <a:t>Mikayla Welch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+mj-lt"/>
              </a:rPr>
              <a:t>MPH Candidate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9CA780-347E-4E0C-9AC9-777FCBCC1191}"/>
              </a:ext>
            </a:extLst>
          </p:cNvPr>
          <p:cNvSpPr txBox="1"/>
          <p:nvPr/>
        </p:nvSpPr>
        <p:spPr>
          <a:xfrm>
            <a:off x="1272381" y="2112992"/>
            <a:ext cx="2236788" cy="584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+mj-lt"/>
              </a:rPr>
              <a:t>Emily Chávez, </a:t>
            </a:r>
          </a:p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+mj-lt"/>
              </a:rPr>
              <a:t>MSW Candidate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A2DB78-EBED-47F8-9A07-6DC73114BCEA}"/>
              </a:ext>
            </a:extLst>
          </p:cNvPr>
          <p:cNvSpPr txBox="1"/>
          <p:nvPr/>
        </p:nvSpPr>
        <p:spPr>
          <a:xfrm>
            <a:off x="6174581" y="2112992"/>
            <a:ext cx="2184400" cy="584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+mj-lt"/>
              </a:rPr>
              <a:t>Ally Waters,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+mj-lt"/>
              </a:rPr>
              <a:t>MSW Candidate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94A467-0963-4802-8BC4-5A7F70B6830B}"/>
              </a:ext>
            </a:extLst>
          </p:cNvPr>
          <p:cNvSpPr txBox="1"/>
          <p:nvPr/>
        </p:nvSpPr>
        <p:spPr>
          <a:xfrm>
            <a:off x="3585369" y="2112992"/>
            <a:ext cx="2500313" cy="584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+mj-lt"/>
              </a:rPr>
              <a:t>Melissa Jenkins,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+mj-lt"/>
              </a:rPr>
              <a:t>PhD Candidate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A9B64F-9C76-465F-8625-706438FCE427}"/>
              </a:ext>
            </a:extLst>
          </p:cNvPr>
          <p:cNvSpPr txBox="1"/>
          <p:nvPr/>
        </p:nvSpPr>
        <p:spPr>
          <a:xfrm>
            <a:off x="1395325" y="5763718"/>
            <a:ext cx="218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of Social Work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DDDB52-AB03-4428-93E9-201B3179092A}"/>
              </a:ext>
            </a:extLst>
          </p:cNvPr>
          <p:cNvSpPr txBox="1"/>
          <p:nvPr/>
        </p:nvSpPr>
        <p:spPr>
          <a:xfrm>
            <a:off x="6113933" y="5763718"/>
            <a:ext cx="218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of Social Work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9F4940-D3C2-40E4-BE97-50A7BD3ADB8D}"/>
              </a:ext>
            </a:extLst>
          </p:cNvPr>
          <p:cNvSpPr txBox="1"/>
          <p:nvPr/>
        </p:nvSpPr>
        <p:spPr>
          <a:xfrm>
            <a:off x="8448675" y="5744411"/>
            <a:ext cx="2204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Gillings</a:t>
            </a:r>
            <a:r>
              <a:rPr lang="en-US" dirty="0"/>
              <a:t> School of Global Public Health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7785CC-F523-432A-BA52-44028F1EABED}"/>
              </a:ext>
            </a:extLst>
          </p:cNvPr>
          <p:cNvSpPr txBox="1"/>
          <p:nvPr/>
        </p:nvSpPr>
        <p:spPr>
          <a:xfrm>
            <a:off x="3767050" y="5754193"/>
            <a:ext cx="218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 of Social Work</a:t>
            </a:r>
          </a:p>
        </p:txBody>
      </p:sp>
    </p:spTree>
    <p:extLst>
      <p:ext uri="{BB962C8B-B14F-4D97-AF65-F5344CB8AC3E}">
        <p14:creationId xmlns:p14="http://schemas.microsoft.com/office/powerpoint/2010/main" val="241986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F83A91-2EAA-724C-990E-4606A944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Purpose of a Community Engaged Approach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D9F7CA3-5653-4E69-B06C-85A5A6C13BEF}"/>
              </a:ext>
            </a:extLst>
          </p:cNvPr>
          <p:cNvSpPr txBox="1">
            <a:spLocks/>
          </p:cNvSpPr>
          <p:nvPr/>
        </p:nvSpPr>
        <p:spPr>
          <a:xfrm>
            <a:off x="648929" y="1451068"/>
            <a:ext cx="4944152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5E65805-BDAB-48C7-AF68-9E2AE62F9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5" r="6761" b="-2"/>
          <a:stretch/>
        </p:blipFill>
        <p:spPr>
          <a:xfrm>
            <a:off x="6902956" y="1628167"/>
            <a:ext cx="4479038" cy="5095720"/>
          </a:xfrm>
          <a:prstGeom prst="rect">
            <a:avLst/>
          </a:prstGeom>
          <a:effectLst/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C120A96-AB40-46B2-8641-412EF773A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891970"/>
            <a:ext cx="5593080" cy="433521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Research is connected, grounded, and relevant to the community 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Provides a diverse range of perspectives across geographical lines, priority populations, and crime type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Limits the unequal power dynamics found within traditional research methods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More adequately reflects the values of the communities that are affected 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Builds relationships that foster trust and transparency 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F83A91-2EAA-724C-990E-4606A944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Our community engaged approach</a:t>
            </a:r>
            <a:endParaRPr lang="en-US" sz="4000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0C21973-E856-4120-BC7E-62D3D0CB0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91629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581DF2-ECFD-49E6-9F0A-0FA83EAE664E}"/>
              </a:ext>
            </a:extLst>
          </p:cNvPr>
          <p:cNvSpPr txBox="1">
            <a:spLocks/>
          </p:cNvSpPr>
          <p:nvPr/>
        </p:nvSpPr>
        <p:spPr>
          <a:xfrm>
            <a:off x="838200" y="19005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Establish a community advisory board (CAB) comprised of community and organizational leaders, particularly those working with members from the study’s priority groups</a:t>
            </a:r>
          </a:p>
          <a:p>
            <a:r>
              <a:rPr lang="en-US" sz="2400" dirty="0"/>
              <a:t>Request CAB guidance and approval on all study methods</a:t>
            </a:r>
          </a:p>
          <a:p>
            <a:r>
              <a:rPr lang="en-US" sz="2400" dirty="0"/>
              <a:t>Integrate CAB members’ revisions on data collection tools</a:t>
            </a:r>
          </a:p>
          <a:p>
            <a:r>
              <a:rPr lang="en-US" sz="2400" dirty="0"/>
              <a:t>Ask CAB members to connect us with other community members to expand outreach efforts</a:t>
            </a:r>
          </a:p>
          <a:p>
            <a:r>
              <a:rPr lang="en-US" sz="2400" dirty="0"/>
              <a:t>Partner with CAB members and community groups to: interpret study results, form recommendations for the GCC, present findings, and create other deliverables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027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B121-5F9E-414A-88B2-17E57341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Mixed Methods Design</a:t>
            </a:r>
          </a:p>
        </p:txBody>
      </p:sp>
      <p:graphicFrame>
        <p:nvGraphicFramePr>
          <p:cNvPr id="34" name="Content Placeholder 4">
            <a:extLst>
              <a:ext uri="{FF2B5EF4-FFF2-40B4-BE49-F238E27FC236}">
                <a16:creationId xmlns:a16="http://schemas.microsoft.com/office/drawing/2014/main" id="{87BAE980-FB18-4CEB-8EAC-554F5E87A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577992"/>
              </p:ext>
            </p:extLst>
          </p:nvPr>
        </p:nvGraphicFramePr>
        <p:xfrm>
          <a:off x="432223" y="1741326"/>
          <a:ext cx="11327550" cy="4765490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4730086">
                  <a:extLst>
                    <a:ext uri="{9D8B030D-6E8A-4147-A177-3AD203B41FA5}">
                      <a16:colId xmlns:a16="http://schemas.microsoft.com/office/drawing/2014/main" val="1990853639"/>
                    </a:ext>
                  </a:extLst>
                </a:gridCol>
                <a:gridCol w="6597464">
                  <a:extLst>
                    <a:ext uri="{9D8B030D-6E8A-4147-A177-3AD203B41FA5}">
                      <a16:colId xmlns:a16="http://schemas.microsoft.com/office/drawing/2014/main" val="2817762067"/>
                    </a:ext>
                  </a:extLst>
                </a:gridCol>
              </a:tblGrid>
              <a:tr h="45487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b="0" cap="none" spc="0">
                          <a:solidFill>
                            <a:schemeClr val="bg1"/>
                          </a:solidFill>
                          <a:effectLst/>
                        </a:rPr>
                        <a:t>Objective​</a:t>
                      </a:r>
                      <a:endParaRPr lang="en-US" sz="2200" b="0" i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2626" marR="72626" marT="112114" marB="3631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b="0" cap="none" spc="0">
                          <a:solidFill>
                            <a:schemeClr val="bg1"/>
                          </a:solidFill>
                          <a:effectLst/>
                        </a:rPr>
                        <a:t>Methods​</a:t>
                      </a:r>
                      <a:endParaRPr lang="en-US" sz="2200" b="0" i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2626" marR="72626" marT="112114" marB="3631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116051"/>
                  </a:ext>
                </a:extLst>
              </a:tr>
              <a:tr h="109018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cap="none" spc="0">
                          <a:solidFill>
                            <a:schemeClr val="tx1"/>
                          </a:solidFill>
                          <a:effectLst/>
                        </a:rPr>
                        <a:t>Obj. 1: Identify victim and community needs for services and supports​</a:t>
                      </a:r>
                      <a:endParaRPr lang="en-US" sz="22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2626" marR="72626" marT="112114" marB="363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buFont typeface="Arial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Surveys of victims and co-victims  of crime</a:t>
                      </a:r>
                      <a:endParaRPr lang="en-US" sz="22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algn="l" rtl="0">
                        <a:buFont typeface="Arial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Review of the literature​</a:t>
                      </a:r>
                      <a:endParaRPr lang="en-US" sz="22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 rtl="0" fontAlgn="base">
                        <a:buFont typeface="Arial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Survey of victim service organizations​​</a:t>
                      </a:r>
                    </a:p>
                    <a:p>
                      <a:pPr marL="171450" indent="-171450" algn="l" rtl="0" fontAlgn="base">
                        <a:buFont typeface="Arial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Interviews with advocates and organizational leaders​</a:t>
                      </a:r>
                      <a:endParaRPr lang="en-US" sz="22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2626" marR="72626" marT="112114" marB="363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136237"/>
                  </a:ext>
                </a:extLst>
              </a:tr>
              <a:tr h="6417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cap="none" spc="0">
                          <a:solidFill>
                            <a:schemeClr val="tx1"/>
                          </a:solidFill>
                          <a:effectLst/>
                        </a:rPr>
                        <a:t>Obj. 2: Identify existing victim services in 100 NC counties​</a:t>
                      </a:r>
                      <a:endParaRPr lang="en-US" sz="22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2626" marR="72626" marT="112114" marB="363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buFont typeface="Arial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Web-based resource inventory​</a:t>
                      </a:r>
                    </a:p>
                    <a:p>
                      <a:pPr marL="171450" indent="-171450" algn="l" rtl="0" fontAlgn="base">
                        <a:buFont typeface="Arial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Survey of victim service organizations​​</a:t>
                      </a:r>
                    </a:p>
                  </a:txBody>
                  <a:tcPr marL="72626" marR="72626" marT="112114" marB="363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35912"/>
                  </a:ext>
                </a:extLst>
              </a:tr>
              <a:tr h="64173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cap="none" spc="0">
                          <a:solidFill>
                            <a:schemeClr val="tx1"/>
                          </a:solidFill>
                          <a:effectLst/>
                        </a:rPr>
                        <a:t>Obj. 3: Examine capacity of victim services organizations​</a:t>
                      </a:r>
                      <a:endParaRPr lang="en-US" sz="22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2626" marR="72626" marT="112114" marB="363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base">
                        <a:buFont typeface="Arial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Survey of victim service organizations ​​</a:t>
                      </a:r>
                    </a:p>
                    <a:p>
                      <a:pPr marL="171450" indent="-171450" algn="l" rtl="0" fontAlgn="base">
                        <a:buFont typeface="Arial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Interviews with advocates and organizational leaders​</a:t>
                      </a:r>
                      <a:endParaRPr lang="en-US" sz="22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2626" marR="72626" marT="112114" marB="363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98932"/>
                  </a:ext>
                </a:extLst>
              </a:tr>
              <a:tr h="9305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200" cap="none" spc="0">
                          <a:solidFill>
                            <a:schemeClr val="tx1"/>
                          </a:solidFill>
                          <a:effectLst/>
                        </a:rPr>
                        <a:t>Obj. 4: Identify the barriers and challenges to accessing services​</a:t>
                      </a:r>
                      <a:endParaRPr lang="en-US" sz="22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2626" marR="72626" marT="112114" marB="363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Surveys of victims and co-victims of crime</a:t>
                      </a:r>
                    </a:p>
                    <a:p>
                      <a:pPr marL="171450" indent="-171450" algn="l" rtl="0" fontAlgn="base">
                        <a:buFont typeface="Arial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Survey of victim service organizations​</a:t>
                      </a:r>
                    </a:p>
                    <a:p>
                      <a:pPr marL="171450" indent="-171450" algn="l" rtl="0" fontAlgn="base">
                        <a:buFont typeface="Arial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  <a:effectLst/>
                        </a:rPr>
                        <a:t>Interviews with advocates and organizational leaders​</a:t>
                      </a:r>
                      <a:endParaRPr lang="en-US" sz="22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2626" marR="72626" marT="112114" marB="3631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90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76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B121-5F9E-414A-88B2-17E57341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84458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Priority populations include but are not limited to: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792A71-43AB-4C7F-8FA1-1100F4497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n-US" b="0" i="0" dirty="0"/>
              <a:t>Individuals with limited English proficiency </a:t>
            </a:r>
            <a:endParaRPr lang="en-US" dirty="0"/>
          </a:p>
          <a:p>
            <a:pPr lvl="0"/>
            <a:r>
              <a:rPr lang="en-US" b="0" i="0" dirty="0"/>
              <a:t>Immigrants with undocumented status and documented status </a:t>
            </a:r>
            <a:endParaRPr lang="en-US" dirty="0"/>
          </a:p>
          <a:p>
            <a:pPr lvl="0"/>
            <a:r>
              <a:rPr lang="en-US" b="0" i="0" dirty="0"/>
              <a:t>Refugee populations </a:t>
            </a:r>
            <a:endParaRPr lang="en-US" dirty="0"/>
          </a:p>
          <a:p>
            <a:pPr lvl="0"/>
            <a:r>
              <a:rPr lang="en-US" b="0" i="0" dirty="0"/>
              <a:t>Individuals with disabilities </a:t>
            </a:r>
            <a:endParaRPr lang="en-US" dirty="0"/>
          </a:p>
          <a:p>
            <a:pPr lvl="0"/>
            <a:r>
              <a:rPr lang="en-US" b="0" i="0" dirty="0"/>
              <a:t>Older adults </a:t>
            </a:r>
            <a:endParaRPr lang="en-US" dirty="0"/>
          </a:p>
          <a:p>
            <a:pPr lvl="0"/>
            <a:r>
              <a:rPr lang="en-US" b="0" i="0" dirty="0"/>
              <a:t>LGBTQ+ individuals </a:t>
            </a:r>
            <a:endParaRPr lang="en-US" dirty="0"/>
          </a:p>
          <a:p>
            <a:pPr lvl="0"/>
            <a:r>
              <a:rPr lang="en-US" b="0" i="0" dirty="0"/>
              <a:t>Veterans 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3BB66A0-037E-411B-9F5F-2F064E2F9028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Teens </a:t>
            </a:r>
          </a:p>
          <a:p>
            <a:r>
              <a:rPr lang="en-US" dirty="0"/>
              <a:t>People from religious minority groups </a:t>
            </a:r>
          </a:p>
          <a:p>
            <a:r>
              <a:rPr lang="en-US" dirty="0"/>
              <a:t>Incarcerated individuals and those under community supervision </a:t>
            </a:r>
          </a:p>
          <a:p>
            <a:r>
              <a:rPr lang="en-US" dirty="0"/>
              <a:t>Individuals who are unhoused/experiencing homelessness </a:t>
            </a:r>
          </a:p>
          <a:p>
            <a:r>
              <a:rPr lang="en-US" dirty="0"/>
              <a:t>BIPOC communities (Black, Indigenous, and all people of color)</a:t>
            </a:r>
          </a:p>
          <a:p>
            <a:r>
              <a:rPr lang="en-US" dirty="0"/>
              <a:t>Co-victims of homicide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1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HCL - Lab">
      <a:dk1>
        <a:srgbClr val="1B3022"/>
      </a:dk1>
      <a:lt1>
        <a:sysClr val="window" lastClr="FFFFFF"/>
      </a:lt1>
      <a:dk2>
        <a:srgbClr val="395756"/>
      </a:dk2>
      <a:lt2>
        <a:srgbClr val="E3E5E9"/>
      </a:lt2>
      <a:accent1>
        <a:srgbClr val="D6E5E3"/>
      </a:accent1>
      <a:accent2>
        <a:srgbClr val="4F5D75"/>
      </a:accent2>
      <a:accent3>
        <a:srgbClr val="95B9B8"/>
      </a:accent3>
      <a:accent4>
        <a:srgbClr val="B2BBCA"/>
      </a:accent4>
      <a:accent5>
        <a:srgbClr val="5FACE3"/>
      </a:accent5>
      <a:accent6>
        <a:srgbClr val="689331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53C39EF1114D4F8E7A9FE78ABD89EA" ma:contentTypeVersion="14" ma:contentTypeDescription="Create a new document." ma:contentTypeScope="" ma:versionID="48be3135f2c1740726ce013cf3ff0184">
  <xsd:schema xmlns:xsd="http://www.w3.org/2001/XMLSchema" xmlns:xs="http://www.w3.org/2001/XMLSchema" xmlns:p="http://schemas.microsoft.com/office/2006/metadata/properties" xmlns:ns2="f797936c-5bab-486f-b602-f66e524a2321" xmlns:ns3="82e8b66b-77c7-4e81-a05f-0d25e975c8aa" targetNamespace="http://schemas.microsoft.com/office/2006/metadata/properties" ma:root="true" ma:fieldsID="da73c94ec54fbd5b8c8efd30cca46b1a" ns2:_="" ns3:_="">
    <xsd:import namespace="f797936c-5bab-486f-b602-f66e524a2321"/>
    <xsd:import namespace="82e8b66b-77c7-4e81-a05f-0d25e975c8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Datean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7936c-5bab-486f-b602-f66e524a23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a2157d8-ccc1-4fc8-a2a4-3f8f655345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DateandTime" ma:index="21" nillable="true" ma:displayName="Date and Time" ma:description="Date and Time" ma:format="DateTime" ma:internalName="Dateand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8b66b-77c7-4e81-a05f-0d25e975c8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496a249-1db4-4250-bcf8-987fb11f43e6}" ma:internalName="TaxCatchAll" ma:showField="CatchAllData" ma:web="82e8b66b-77c7-4e81-a05f-0d25e975c8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2e8b66b-77c7-4e81-a05f-0d25e975c8aa">
      <UserInfo>
        <DisplayName>VanDeinse, Tonya</DisplayName>
        <AccountId>13</AccountId>
        <AccountType/>
      </UserInfo>
      <UserInfo>
        <DisplayName>Luo, Jia</DisplayName>
        <AccountId>36</AccountId>
        <AccountType/>
      </UserInfo>
    </SharedWithUsers>
    <DateandTime xmlns="f797936c-5bab-486f-b602-f66e524a2321" xsi:nil="true"/>
    <lcf76f155ced4ddcb4097134ff3c332f xmlns="f797936c-5bab-486f-b602-f66e524a2321">
      <Terms xmlns="http://schemas.microsoft.com/office/infopath/2007/PartnerControls"/>
    </lcf76f155ced4ddcb4097134ff3c332f>
    <TaxCatchAll xmlns="82e8b66b-77c7-4e81-a05f-0d25e975c8aa" xsi:nil="true"/>
  </documentManagement>
</p:properties>
</file>

<file path=customXml/itemProps1.xml><?xml version="1.0" encoding="utf-8"?>
<ds:datastoreItem xmlns:ds="http://schemas.openxmlformats.org/officeDocument/2006/customXml" ds:itemID="{34066F62-CF3F-42ED-9AF0-FB653750A2B9}"/>
</file>

<file path=customXml/itemProps2.xml><?xml version="1.0" encoding="utf-8"?>
<ds:datastoreItem xmlns:ds="http://schemas.openxmlformats.org/officeDocument/2006/customXml" ds:itemID="{0FEA70F4-CD07-4B26-9E60-4398277301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96B17E-C3AC-492D-B085-D9423E8090F6}">
  <ds:schemaRefs>
    <ds:schemaRef ds:uri="193fa1ef-30d7-46e2-a886-3808f9273aff"/>
    <ds:schemaRef ds:uri="5b369ade-6b23-4ff4-9afe-d5eb79a77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6082</TotalTime>
  <Words>736</Words>
  <Application>Microsoft Office PowerPoint</Application>
  <PresentationFormat>Widescreen</PresentationFormat>
  <Paragraphs>122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North Carolina Victims of Crime Needs Assessment</vt:lpstr>
      <vt:lpstr>Background</vt:lpstr>
      <vt:lpstr>Our Proposal</vt:lpstr>
      <vt:lpstr>Our Interdisciplinary Team: Faculty</vt:lpstr>
      <vt:lpstr>Our Interdisciplinary Team: Current Students</vt:lpstr>
      <vt:lpstr>Purpose of a Community Engaged Approach</vt:lpstr>
      <vt:lpstr>Our community engaged approach</vt:lpstr>
      <vt:lpstr>Mixed Methods Design</vt:lpstr>
      <vt:lpstr>Priority populations include but are not limited to:</vt:lpstr>
      <vt:lpstr>Crimes of interest include but are not limited to:</vt:lpstr>
      <vt:lpstr>Where are we now? </vt:lpstr>
      <vt:lpstr>Questions?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Assessment:  Victims of Crime in North Carolina</dc:title>
  <dc:creator>VanDeinse, Tonya</dc:creator>
  <cp:lastModifiedBy>VanDeinse, Tonya</cp:lastModifiedBy>
  <cp:revision>22</cp:revision>
  <dcterms:created xsi:type="dcterms:W3CDTF">2021-03-11T00:28:41Z</dcterms:created>
  <dcterms:modified xsi:type="dcterms:W3CDTF">2022-10-12T14:17:42Z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0x0101006553C39EF1114D4F8E7A9FE78ABD89EA</vt:lpwstr>
  </property>
</Properties>
</file>